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98" r:id="rId3"/>
    <p:sldId id="306" r:id="rId4"/>
    <p:sldId id="260" r:id="rId5"/>
    <p:sldId id="261" r:id="rId6"/>
    <p:sldId id="262" r:id="rId7"/>
    <p:sldId id="263" r:id="rId8"/>
    <p:sldId id="264" r:id="rId9"/>
    <p:sldId id="301" r:id="rId10"/>
    <p:sldId id="266" r:id="rId11"/>
    <p:sldId id="270" r:id="rId12"/>
    <p:sldId id="296" r:id="rId13"/>
    <p:sldId id="271" r:id="rId14"/>
    <p:sldId id="293" r:id="rId15"/>
    <p:sldId id="304" r:id="rId16"/>
    <p:sldId id="295" r:id="rId17"/>
    <p:sldId id="303" r:id="rId18"/>
    <p:sldId id="297" r:id="rId19"/>
    <p:sldId id="30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27" autoAdjust="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5707D-2B3B-4AE4-BC57-E2865C60070F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B4EFA-4939-45A5-ACAB-9528EDD28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432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9E1662-4C92-4B0B-9687-F189A182F4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961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শিক্ষক</a:t>
            </a:r>
            <a:r>
              <a:rPr lang="bn-BD" b="1" baseline="0" dirty="0" smtClean="0"/>
              <a:t> নিজে আরও ব্যাখ্যা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62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পয়েন্ট গুলো আর</a:t>
            </a:r>
            <a:r>
              <a:rPr lang="bn-BD" b="1" baseline="0" dirty="0" smtClean="0"/>
              <a:t>ও ব্যাখ্যা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501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পয়েন্ট গুলো আর</a:t>
            </a:r>
            <a:r>
              <a:rPr lang="bn-BD" b="1" baseline="0" dirty="0" smtClean="0"/>
              <a:t>ও ব্যাখ্যা করতেপারেন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7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শরিয়ত অস্বীকার</a:t>
            </a:r>
            <a:r>
              <a:rPr lang="bn-BD" b="1" baseline="0" dirty="0" smtClean="0"/>
              <a:t> কারীরদের আখিরতের পরিণাম ব্যাখ্যা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35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ইসলাম</a:t>
            </a:r>
            <a:r>
              <a:rPr lang="bn-BD" b="1" baseline="0" dirty="0" smtClean="0"/>
              <a:t> যে একটি পূর্ণাংগ জীবনব্যবস্থা এ বিষয়ে শিক্ষক ব্যাখ্যা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444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জোড়ায়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81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দলীয় কাজে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সময় ৪/৫মিঃ দেয়া যেতে পারে । কাজ শিক্ষক নিজে তদারকী করবেন এবং তাদের স্বক্রিয়তা যাচাই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526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বাড়ির কাজ</a:t>
            </a:r>
            <a:r>
              <a:rPr lang="bn-BD" b="1" baseline="0" dirty="0" smtClean="0"/>
              <a:t> শিক্ষার্থীদেরকে নিজ নিজ খাতায় লিখতে বলবে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108C8C-EBEF-4A41-93B0-7ED02E5C1B6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1338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জ্ঞাপন দ্বারা শিক্ষক শ্রেণি কক্ষ থেকে বিদায় </a:t>
            </a:r>
            <a:r>
              <a:rPr lang="bn-BD" b="1" baseline="0" smtClean="0">
                <a:latin typeface="NikoshBAN" pitchFamily="2" charset="0"/>
                <a:cs typeface="NikoshBAN" pitchFamily="2" charset="0"/>
              </a:rPr>
              <a:t>নিবেন।</a:t>
            </a:r>
            <a:endParaRPr lang="en-US" b="1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47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কুশল</a:t>
            </a:r>
            <a:r>
              <a:rPr lang="bn-BD" b="1" baseline="0" dirty="0" smtClean="0"/>
              <a:t> বিনিময়ের পর শিক্ষক শ্রেণি বিন্যাসের দিকে নজরদিতে পারে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304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3D45-09EF-4514-A2C9-1738A15F65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48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স্লাইডে</a:t>
            </a:r>
            <a:r>
              <a:rPr lang="bn-BD" b="1" baseline="0" dirty="0" smtClean="0"/>
              <a:t> প্রদর্শিত উক্ত যোগাযোগ মাধ্যম গুলোতে যাতায়াতের মাধ্যম  পরিচালনার সুনর্দিষ্ট নিয়ম রয়েছে , উক্ত নিয়মকে আরবীতে কী বলে ? নিশ্চয় তারা বলবে   ‘শরিয়ত’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23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শিরুণাম শিক্ষার্থীরা নিজ নিজ খাতায় লিখবেন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98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মনোযোগ সহকারে শিখনফল শুনবেন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25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47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শরিয়ত  বিষয় নিজে আরও কিছু ব্যাখ্যা করতে পারবে । 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4B4EFA-4939-45A5-ACAB-9528EDD28D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32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42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333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560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95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603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13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58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94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40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8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01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1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621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257D3-90C8-47CA-9396-C14881D5DC9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699D-9554-49A3-A845-77BEE828B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3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13" Type="http://schemas.openxmlformats.org/officeDocument/2006/relationships/image" Target="../media/image47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png"/><Relationship Id="rId1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35.jpeg"/><Relationship Id="rId7" Type="http://schemas.openxmlformats.org/officeDocument/2006/relationships/image" Target="../media/image5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33.jpeg"/><Relationship Id="rId4" Type="http://schemas.openxmlformats.org/officeDocument/2006/relationships/image" Target="../media/image23.jpeg"/><Relationship Id="rId9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jpeg"/><Relationship Id="rId10" Type="http://schemas.openxmlformats.org/officeDocument/2006/relationships/image" Target="../media/image16.jpeg"/><Relationship Id="rId4" Type="http://schemas.openxmlformats.org/officeDocument/2006/relationships/image" Target="../media/image6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1905000"/>
            <a:ext cx="8686800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এই পাঠটি শ্রেণিকক্ষে উপস্থাপনের সময় প্রয়োজনীয় পরামর্শ প্রতিটি স্লাইডের নিচে অর্থাৎ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Slide Note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এ সংযোজন করা হয়েছে। আশা করি সম্মানিত শিক্ষকগণ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অনুগ্রহপূর্বক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পাঠটি উপস্থাপনের পূর্বে  উল্লেখিত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দেখে নেবেন</a:t>
            </a:r>
            <a:r>
              <a:rPr lang="bn-IN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এছাড়াও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শিক্ষকগণ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প্রয়োজনবোধে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নিজস্ব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কলাকৌশল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পারবেন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457200"/>
            <a:ext cx="6484467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bn-BD" sz="4000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এই স্লাইডটি সম্মানিত শিক্ষকবৃন্দের </a:t>
            </a:r>
            <a:r>
              <a:rPr lang="bn-BD" sz="4000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endParaRPr lang="en-US" sz="4000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3" y="76200"/>
            <a:ext cx="9143428" cy="6705600"/>
          </a:xfrm>
          <a:prstGeom prst="rect">
            <a:avLst/>
          </a:prstGeom>
          <a:noFill/>
          <a:ln w="1936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76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44434" y="990600"/>
            <a:ext cx="71231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শরিয়তের বিষয়বস্তু ও পরিধি অত্যন্ত ব্যাপক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এতে </a:t>
            </a:r>
            <a:endParaRPr lang="en-US" sz="28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676400" y="304800"/>
            <a:ext cx="5715000" cy="685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শরিয়তের বিষয়বস্তু ও পরিধি</a:t>
            </a:r>
            <a:endParaRPr lang="en-US" sz="4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2" descr="D:\All Competition Content\Model Content BOBP\Model Content 2nd Round Delower\Class Seven\1\Picture\World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799" y="1529772"/>
            <a:ext cx="2345635" cy="1773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Computer City\Pictures\সমসাময়িক\20170329_1120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16"/>
          <a:stretch/>
        </p:blipFill>
        <p:spPr bwMode="auto">
          <a:xfrm>
            <a:off x="1141011" y="1556375"/>
            <a:ext cx="2897589" cy="1759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725434" y="3581400"/>
            <a:ext cx="75803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মানব জাতির সকল বিষয়ের বিধি-বিধান ও নির্দেশনা এতে বিদ্যমান ।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                    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আল্লাহতায়ালা বলেন--</a:t>
            </a:r>
            <a:endParaRPr lang="en-US" sz="2400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1754" y="4582180"/>
            <a:ext cx="8629092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اليوم اكملت لكم دينكم واتممت عليكم نعمتى ورضيت لكم الاسلام دينا-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5105400"/>
            <a:ext cx="87722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অর্থঃ আজ আমি তোমাদের জন্য তোমাদের দীনকে পূর্ণাঙ্গ করলাম, তোমাদের উপর আমার নিয়ামত পরিপূর্ণ করলাম এবং তোমাদের জন্য ইসলামকে দীন হিসেবে মনোনীত করলাম। </a:t>
            </a: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(সূরা আল-মায়িদা, আয়াত</a:t>
            </a:r>
            <a:r>
              <a:rPr 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৩)  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556375"/>
            <a:ext cx="2438400" cy="1720226"/>
          </a:xfrm>
          <a:prstGeom prst="rect">
            <a:avLst/>
          </a:prstGeom>
          <a:ln w="57150" cap="sq">
            <a:solidFill>
              <a:schemeClr val="tx1"/>
            </a:solidFill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35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5482" y="950893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মুসলিম মনীষীগণ শরিয়তের বিষয়বস্তুকে প্রদানত তিনটি ভাগে ভাগ করেছেন। যথা-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76400" y="304800"/>
            <a:ext cx="5715000" cy="685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শরিয়তের বিষয়বস্তু ও পরিধি</a:t>
            </a:r>
            <a:endParaRPr lang="en-US" sz="4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81000" y="1727199"/>
            <a:ext cx="8386482" cy="1524000"/>
            <a:chOff x="381000" y="1828800"/>
            <a:chExt cx="8386482" cy="1524000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11" name="Group 10"/>
            <p:cNvGrpSpPr/>
            <p:nvPr/>
          </p:nvGrpSpPr>
          <p:grpSpPr>
            <a:xfrm>
              <a:off x="381000" y="1828800"/>
              <a:ext cx="8386482" cy="1524000"/>
              <a:chOff x="0" y="0"/>
              <a:chExt cx="8386482" cy="1587499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0" y="0"/>
                <a:ext cx="8305800" cy="1587499"/>
              </a:xfrm>
              <a:prstGeom prst="roundRect">
                <a:avLst>
                  <a:gd name="adj" fmla="val 10000"/>
                </a:avLst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Rounded Rectangle 4"/>
              <p:cNvSpPr/>
              <p:nvPr/>
            </p:nvSpPr>
            <p:spPr>
              <a:xfrm>
                <a:off x="1900593" y="0"/>
                <a:ext cx="6485889" cy="158749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171450" rIns="171450" bIns="171450" numCol="1" spcCol="1270" anchor="ctr" anchorCtr="0">
                <a:noAutofit/>
              </a:bodyPr>
              <a:lstStyle/>
              <a:p>
                <a:pPr lvl="0" algn="l" defTabSz="2000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bn-BD" sz="4000" kern="1200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ক. </a:t>
                </a:r>
                <a:r>
                  <a:rPr lang="bn-BD" sz="4000" kern="1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আকিদা বা বিশ্বাসগত বিধি-বিধান । </a:t>
                </a:r>
                <a:endParaRPr lang="en-US" sz="4000" kern="1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2" name="Rounded Rectangle 11"/>
            <p:cNvSpPr/>
            <p:nvPr/>
          </p:nvSpPr>
          <p:spPr>
            <a:xfrm>
              <a:off x="457200" y="1981200"/>
              <a:ext cx="1661160" cy="1269999"/>
            </a:xfrm>
            <a:prstGeom prst="roundRect">
              <a:avLst>
                <a:gd name="adj" fmla="val 10000"/>
              </a:avLst>
            </a:prstGeom>
            <a:blipFill rotWithShape="0">
              <a:blip r:embed="rId3"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15" name="Group 14"/>
          <p:cNvGrpSpPr/>
          <p:nvPr/>
        </p:nvGrpSpPr>
        <p:grpSpPr>
          <a:xfrm>
            <a:off x="228599" y="3349557"/>
            <a:ext cx="8305800" cy="1616603"/>
            <a:chOff x="380999" y="3327885"/>
            <a:chExt cx="8305800" cy="1701316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16" name="Group 15"/>
            <p:cNvGrpSpPr/>
            <p:nvPr/>
          </p:nvGrpSpPr>
          <p:grpSpPr>
            <a:xfrm>
              <a:off x="380999" y="3327885"/>
              <a:ext cx="8305800" cy="1701316"/>
              <a:chOff x="-1" y="1568900"/>
              <a:chExt cx="8305800" cy="1764848"/>
            </a:xfrm>
          </p:grpSpPr>
          <p:sp>
            <p:nvSpPr>
              <p:cNvPr id="18" name="Rounded Rectangle 17"/>
              <p:cNvSpPr/>
              <p:nvPr/>
            </p:nvSpPr>
            <p:spPr>
              <a:xfrm>
                <a:off x="-1" y="1568900"/>
                <a:ext cx="8305800" cy="1587499"/>
              </a:xfrm>
              <a:prstGeom prst="roundRect">
                <a:avLst>
                  <a:gd name="adj" fmla="val 10000"/>
                </a:avLst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Rounded Rectangle 7"/>
              <p:cNvSpPr/>
              <p:nvPr/>
            </p:nvSpPr>
            <p:spPr>
              <a:xfrm>
                <a:off x="1819910" y="1746249"/>
                <a:ext cx="6485889" cy="1587499"/>
              </a:xfrm>
              <a:prstGeom prst="rect">
                <a:avLst/>
              </a:pr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171450" rIns="171450" bIns="171450" numCol="1" spcCol="1270" anchor="ctr" anchorCtr="0">
                <a:noAutofit/>
              </a:bodyPr>
              <a:lstStyle/>
              <a:p>
                <a:pPr lvl="0" algn="l" defTabSz="2000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bn-BD" sz="4000" kern="1200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খ. </a:t>
                </a:r>
                <a:r>
                  <a:rPr lang="bn-BD" sz="4000" kern="1200" dirty="0" smtClean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rPr>
                  <a:t>নৈতিকতা ও চরিত্র সংক্রান্ত রীতি-নীতি । </a:t>
                </a:r>
                <a:endParaRPr lang="en-US" sz="4000" kern="1200" dirty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7" name="Rounded Rectangle 16"/>
            <p:cNvSpPr/>
            <p:nvPr/>
          </p:nvSpPr>
          <p:spPr>
            <a:xfrm>
              <a:off x="381000" y="3473885"/>
              <a:ext cx="1661160" cy="1270000"/>
            </a:xfrm>
            <a:prstGeom prst="roundRect">
              <a:avLst>
                <a:gd name="adj" fmla="val 10000"/>
              </a:avLst>
            </a:prstGeom>
            <a:blipFill rotWithShape="0">
              <a:blip r:embed="rId4"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20" name="Group 19"/>
          <p:cNvGrpSpPr/>
          <p:nvPr/>
        </p:nvGrpSpPr>
        <p:grpSpPr>
          <a:xfrm>
            <a:off x="381000" y="4800600"/>
            <a:ext cx="8305800" cy="1574797"/>
            <a:chOff x="381000" y="4718049"/>
            <a:chExt cx="8305800" cy="1574797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grpSp>
          <p:nvGrpSpPr>
            <p:cNvPr id="21" name="Group 20"/>
            <p:cNvGrpSpPr/>
            <p:nvPr/>
          </p:nvGrpSpPr>
          <p:grpSpPr>
            <a:xfrm>
              <a:off x="381000" y="4718049"/>
              <a:ext cx="8305800" cy="1574797"/>
              <a:chOff x="0" y="3082172"/>
              <a:chExt cx="8305800" cy="1668217"/>
            </a:xfrm>
          </p:grpSpPr>
          <p:sp>
            <p:nvSpPr>
              <p:cNvPr id="23" name="Rounded Rectangle 22"/>
              <p:cNvSpPr/>
              <p:nvPr/>
            </p:nvSpPr>
            <p:spPr>
              <a:xfrm>
                <a:off x="0" y="3162890"/>
                <a:ext cx="8305800" cy="1587499"/>
              </a:xfrm>
              <a:prstGeom prst="roundRect">
                <a:avLst>
                  <a:gd name="adj" fmla="val 10000"/>
                </a:avLst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Rounded Rectangle 10"/>
              <p:cNvSpPr/>
              <p:nvPr/>
            </p:nvSpPr>
            <p:spPr>
              <a:xfrm>
                <a:off x="1819910" y="3082172"/>
                <a:ext cx="6485889" cy="1587499"/>
              </a:xfrm>
              <a:prstGeom prst="rect">
                <a:avLst/>
              </a:prstGeom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71450" tIns="171450" rIns="171450" bIns="171450" numCol="1" spcCol="1270" anchor="ctr" anchorCtr="0">
                <a:noAutofit/>
              </a:bodyPr>
              <a:lstStyle/>
              <a:p>
                <a:pPr lvl="0" algn="l" defTabSz="20002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bn-BD" sz="4000" kern="1200" dirty="0" smtClean="0">
                    <a:solidFill>
                      <a:schemeClr val="accent1">
                        <a:lumMod val="75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গ.</a:t>
                </a:r>
                <a:r>
                  <a:rPr lang="bn-BD" sz="4000" kern="1200" dirty="0" smtClean="0">
                    <a:solidFill>
                      <a:schemeClr val="accent6">
                        <a:lumMod val="50000"/>
                      </a:schemeClr>
                    </a:solidFill>
                    <a:latin typeface="NikoshBAN" pitchFamily="2" charset="0"/>
                    <a:cs typeface="NikoshBAN" pitchFamily="2" charset="0"/>
                  </a:rPr>
                  <a:t> বাস্তব কাজকর্ম সংক্রান্ত নিয়মকানুন । </a:t>
                </a:r>
                <a:endParaRPr lang="en-US" sz="4000" kern="1200" dirty="0"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22" name="Rounded Rectangle 21"/>
            <p:cNvSpPr/>
            <p:nvPr/>
          </p:nvSpPr>
          <p:spPr>
            <a:xfrm>
              <a:off x="489857" y="4943939"/>
              <a:ext cx="1661160" cy="1269999"/>
            </a:xfrm>
            <a:prstGeom prst="roundRect">
              <a:avLst>
                <a:gd name="adj" fmla="val 10000"/>
              </a:avLst>
            </a:prstGeom>
            <a:blipFill rotWithShape="0">
              <a:blip r:embed="rId5" cstate="print"/>
              <a:stretch>
                <a:fillRect/>
              </a:stretch>
            </a:blip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3" name="Rectangle 2"/>
          <p:cNvSpPr/>
          <p:nvPr/>
        </p:nvSpPr>
        <p:spPr>
          <a:xfrm>
            <a:off x="2362200" y="6172200"/>
            <a:ext cx="59586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শরিয়তের নির্দেশনায় বাইরে কোনো কাজই নেই। </a:t>
            </a:r>
            <a:endParaRPr lang="en-US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04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Quad Arrow 10"/>
          <p:cNvSpPr/>
          <p:nvPr/>
        </p:nvSpPr>
        <p:spPr>
          <a:xfrm>
            <a:off x="2537587" y="1382302"/>
            <a:ext cx="4038600" cy="4038600"/>
          </a:xfrm>
          <a:prstGeom prst="quad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শরিয়তের পরিধি 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Circular Arrow 11"/>
          <p:cNvSpPr/>
          <p:nvPr/>
        </p:nvSpPr>
        <p:spPr>
          <a:xfrm>
            <a:off x="1272838" y="242993"/>
            <a:ext cx="6651962" cy="6372014"/>
          </a:xfrm>
          <a:prstGeom prst="circularArrow">
            <a:avLst>
              <a:gd name="adj1" fmla="val 5544"/>
              <a:gd name="adj2" fmla="val 330680"/>
              <a:gd name="adj3" fmla="val 14499152"/>
              <a:gd name="adj4" fmla="val 16959745"/>
              <a:gd name="adj5" fmla="val 5757"/>
            </a:avLst>
          </a:prstGeom>
          <a:blipFill>
            <a:blip r:embed="rId3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sp>
      <p:grpSp>
        <p:nvGrpSpPr>
          <p:cNvPr id="16" name="Group 15"/>
          <p:cNvGrpSpPr/>
          <p:nvPr/>
        </p:nvGrpSpPr>
        <p:grpSpPr>
          <a:xfrm>
            <a:off x="3570302" y="242993"/>
            <a:ext cx="2354945" cy="1003585"/>
            <a:chOff x="3225514" y="1578"/>
            <a:chExt cx="2007170" cy="1003585"/>
          </a:xfrm>
          <a:solidFill>
            <a:schemeClr val="accent2">
              <a:lumMod val="75000"/>
            </a:schemeClr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17" name="Rounded Rectangle 16"/>
            <p:cNvSpPr/>
            <p:nvPr/>
          </p:nvSpPr>
          <p:spPr>
            <a:xfrm>
              <a:off x="3225514" y="1578"/>
              <a:ext cx="2007170" cy="1003585"/>
            </a:xfrm>
            <a:prstGeom prst="round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5"/>
            <p:cNvSpPr/>
            <p:nvPr/>
          </p:nvSpPr>
          <p:spPr>
            <a:xfrm>
              <a:off x="3274505" y="50569"/>
              <a:ext cx="1909188" cy="905603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ব্যক্তিগত </a:t>
              </a:r>
              <a:endParaRPr lang="en-US" sz="3200" b="1" kern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676879" y="1295569"/>
            <a:ext cx="2354945" cy="1003585"/>
            <a:chOff x="5349967" y="1024660"/>
            <a:chExt cx="2007170" cy="1003585"/>
          </a:xfrm>
          <a:solidFill>
            <a:schemeClr val="accent3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0" name="Rounded Rectangle 19"/>
            <p:cNvSpPr/>
            <p:nvPr/>
          </p:nvSpPr>
          <p:spPr>
            <a:xfrm>
              <a:off x="5349967" y="1024660"/>
              <a:ext cx="2007170" cy="1003585"/>
            </a:xfrm>
            <a:prstGeom prst="round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ounded Rectangle 7"/>
            <p:cNvSpPr/>
            <p:nvPr/>
          </p:nvSpPr>
          <p:spPr>
            <a:xfrm>
              <a:off x="5398958" y="1073651"/>
              <a:ext cx="1909188" cy="905603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2800" b="1" kern="1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পারিবারিক </a:t>
              </a:r>
              <a:endParaRPr lang="en-US" sz="2800" b="1" kern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11479" y="3841963"/>
            <a:ext cx="2354945" cy="1003585"/>
            <a:chOff x="5874663" y="3323505"/>
            <a:chExt cx="2007170" cy="1003585"/>
          </a:xfrm>
          <a:blipFill>
            <a:blip r:embed="rId5"/>
            <a:tile tx="0" ty="0" sx="100000" sy="100000" flip="none" algn="tl"/>
          </a:blip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3" name="Rounded Rectangle 22"/>
            <p:cNvSpPr/>
            <p:nvPr/>
          </p:nvSpPr>
          <p:spPr>
            <a:xfrm>
              <a:off x="5874663" y="3323505"/>
              <a:ext cx="2007170" cy="1003585"/>
            </a:xfrm>
            <a:prstGeom prst="round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Rounded Rectangle 9"/>
            <p:cNvSpPr/>
            <p:nvPr/>
          </p:nvSpPr>
          <p:spPr>
            <a:xfrm>
              <a:off x="5923654" y="3372496"/>
              <a:ext cx="1909188" cy="905603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সামাজিক </a:t>
              </a:r>
              <a:endParaRPr lang="en-US" sz="3200" b="1" kern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656951" y="5453471"/>
            <a:ext cx="2354945" cy="1003585"/>
            <a:chOff x="4404496" y="5167036"/>
            <a:chExt cx="2007170" cy="1003585"/>
          </a:xfrm>
          <a:blipFill>
            <a:blip r:embed="rId6"/>
            <a:tile tx="0" ty="0" sx="100000" sy="100000" flip="none" algn="tl"/>
          </a:blip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6" name="Rounded Rectangle 25"/>
            <p:cNvSpPr/>
            <p:nvPr/>
          </p:nvSpPr>
          <p:spPr>
            <a:xfrm>
              <a:off x="4404496" y="5167036"/>
              <a:ext cx="2007170" cy="1003585"/>
            </a:xfrm>
            <a:prstGeom prst="round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ounded Rectangle 11"/>
            <p:cNvSpPr/>
            <p:nvPr/>
          </p:nvSpPr>
          <p:spPr>
            <a:xfrm>
              <a:off x="4453487" y="5216027"/>
              <a:ext cx="1909188" cy="905603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সাংস্কৃতিক </a:t>
              </a:r>
              <a:endParaRPr lang="en-US" sz="3200" b="1" kern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19194" y="3898758"/>
            <a:ext cx="2354945" cy="977612"/>
            <a:chOff x="609609" y="3581394"/>
            <a:chExt cx="2007170" cy="977612"/>
          </a:xfrm>
          <a:blipFill>
            <a:blip r:embed="rId7"/>
            <a:tile tx="0" ty="0" sx="100000" sy="100000" flip="none" algn="tl"/>
          </a:blip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9" name="Rounded Rectangle 28"/>
            <p:cNvSpPr/>
            <p:nvPr/>
          </p:nvSpPr>
          <p:spPr>
            <a:xfrm>
              <a:off x="609609" y="3581394"/>
              <a:ext cx="2007170" cy="977612"/>
            </a:xfrm>
            <a:prstGeom prst="round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ounded Rectangle 13"/>
            <p:cNvSpPr/>
            <p:nvPr/>
          </p:nvSpPr>
          <p:spPr>
            <a:xfrm>
              <a:off x="657332" y="3629117"/>
              <a:ext cx="1911724" cy="882166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রাজনৈতিক </a:t>
              </a:r>
              <a:endParaRPr lang="en-US" sz="3200" b="1" kern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102755" y="5388953"/>
            <a:ext cx="2354945" cy="1003585"/>
            <a:chOff x="2133605" y="5168614"/>
            <a:chExt cx="2007170" cy="1003585"/>
          </a:xfrm>
          <a:solidFill>
            <a:schemeClr val="accent2"/>
          </a:soli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32" name="Rounded Rectangle 31"/>
            <p:cNvSpPr/>
            <p:nvPr/>
          </p:nvSpPr>
          <p:spPr>
            <a:xfrm>
              <a:off x="2133605" y="5168614"/>
              <a:ext cx="2007170" cy="1003585"/>
            </a:xfrm>
            <a:prstGeom prst="round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ounded Rectangle 15"/>
            <p:cNvSpPr/>
            <p:nvPr/>
          </p:nvSpPr>
          <p:spPr>
            <a:xfrm>
              <a:off x="2182596" y="5217605"/>
              <a:ext cx="1909188" cy="905603"/>
            </a:xfrm>
            <a:prstGeom prst="rect">
              <a:avLst/>
            </a:prstGeom>
            <a:blipFill>
              <a:blip r:embed="rId8"/>
              <a:tile tx="0" ty="0" sx="100000" sy="100000" flip="none" algn="tl"/>
            </a:blip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অর্থনৈতিক </a:t>
              </a:r>
              <a:endParaRPr lang="en-US" sz="3200" b="1" kern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183977" y="1295569"/>
            <a:ext cx="2354945" cy="1003585"/>
            <a:chOff x="1101062" y="1024660"/>
            <a:chExt cx="2007170" cy="1003585"/>
          </a:xfrm>
          <a:blipFill>
            <a:blip r:embed="rId9"/>
            <a:tile tx="0" ty="0" sx="100000" sy="100000" flip="none" algn="tl"/>
          </a:blip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35" name="Rounded Rectangle 34"/>
            <p:cNvSpPr/>
            <p:nvPr/>
          </p:nvSpPr>
          <p:spPr>
            <a:xfrm>
              <a:off x="1101062" y="1024660"/>
              <a:ext cx="2007170" cy="1003585"/>
            </a:xfrm>
            <a:prstGeom prst="round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ounded Rectangle 17"/>
            <p:cNvSpPr/>
            <p:nvPr/>
          </p:nvSpPr>
          <p:spPr>
            <a:xfrm>
              <a:off x="1150053" y="1073651"/>
              <a:ext cx="1909188" cy="905603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bn-BD" sz="3200" b="1" kern="12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আন্তর্জাতিক </a:t>
              </a:r>
              <a:endParaRPr lang="en-US" sz="3200" b="1" kern="1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343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71800" y="304800"/>
            <a:ext cx="3352800" cy="685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শরিয়তের গুরুত্ব</a:t>
            </a:r>
            <a:endParaRPr lang="en-US" sz="4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5482" y="950893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শরিয়ত মহান আল্লাহ ও তাঁর রাসুলের বিধি বিধান । সুতরাং শরিয়ত মেনে চললে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,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2" descr="E:\MOTIAR\islam picture\10300954_322019768009292_6620502064281476117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903464"/>
            <a:ext cx="3267830" cy="129693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266570" y="2291090"/>
            <a:ext cx="35726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আল্লাহ ও তাঁর রাসুল খুশী হন 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3200400"/>
            <a:ext cx="51391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শরিয়ত অস্বীকার কাফের হিসেবে গণ্য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3810000"/>
            <a:ext cx="8305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শরিয়ত কিছু অংশ পালন আর কিছু অংশ অস্বীকার করাও মারাত্বক (কুফরী ) পাপ ।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আল্লাহ তায়ালা বলেন--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" y="4764107"/>
            <a:ext cx="8610600" cy="16927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“ তবে কি তোমরা কিতাবের কিছু অংশ বিশ্বাস কর, আর কিছু অংশ প্রত্যাখ্যান কর? তোমাদের যারা এরূপ করে তাদের একমাত্র প্রতিফল হলো পার্থিব জীবনে লাঞ্ছনা-গঞ্জনা। আর কিয়ামতের দিন তারা কঠিনতম শাস্তির দিকে নিক্ষিপ্ত হবে। 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(সূরা আল-বাকারা, আয়াত ৮৫)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93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  <p:bldP spid="12" grpId="0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00400" y="228600"/>
            <a:ext cx="2667000" cy="4572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শরিয়তের গুরুত্ব</a:t>
            </a:r>
            <a:endParaRPr lang="en-US" sz="36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" y="762000"/>
            <a:ext cx="28149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শরিয়তে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মানবজীবন পরিচালনার সুস্পষ্ট দিক নির্দেশনা রয়েছে ।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588256"/>
            <a:ext cx="23271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শরিয়তে উত্তম চরিত্র ও নৈতিকতার নানান শিক্ষা রয়েছে ।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76199" y="4157916"/>
            <a:ext cx="25804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এতে ইবাদাতের পদ্ধতি ও নিয়ম কানুনের সুস্পষ্ট বিবরণ রয়েছে ।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-228600" y="5737515"/>
            <a:ext cx="472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itchFamily="2" charset="2"/>
              <a:buChar char="q"/>
            </a:pP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একটি পরিবার,সমাজ ,রাষ্ট্র সূ পরিচালনার বিবরণ রয়েছে ।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C:\Documents and Settings\Delower\Desktop\6\Dhak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466" y="914400"/>
            <a:ext cx="2539720" cy="1409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i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700" y="914400"/>
            <a:ext cx="2209800" cy="1399396"/>
          </a:xfrm>
          <a:prstGeom prst="rect">
            <a:avLst/>
          </a:prstGeom>
        </p:spPr>
      </p:pic>
      <p:pic>
        <p:nvPicPr>
          <p:cNvPr id="16" name="Picture 15" descr="28_5638.jpg"/>
          <p:cNvPicPr>
            <a:picLocks noChangeAspect="1"/>
          </p:cNvPicPr>
          <p:nvPr/>
        </p:nvPicPr>
        <p:blipFill>
          <a:blip r:embed="rId5"/>
          <a:srcRect l="17333"/>
          <a:stretch>
            <a:fillRect/>
          </a:stretch>
        </p:blipFill>
        <p:spPr>
          <a:xfrm>
            <a:off x="2504268" y="2521864"/>
            <a:ext cx="1723400" cy="13643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538" y="2495360"/>
            <a:ext cx="1516924" cy="1390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827" y="2558266"/>
            <a:ext cx="1517587" cy="1230931"/>
          </a:xfrm>
          <a:prstGeom prst="rect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906" y="2506338"/>
            <a:ext cx="1636988" cy="137986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443258" y="4005590"/>
            <a:ext cx="1713068" cy="14046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23" descr="http://cms.somewhereinblog.net/images/thumbs/Masoom007_1312412993_1-ramadan44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005591"/>
            <a:ext cx="1828800" cy="14808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2" name="TextBox 1"/>
          <p:cNvSpPr txBox="1"/>
          <p:nvPr/>
        </p:nvSpPr>
        <p:spPr>
          <a:xfrm>
            <a:off x="4648200" y="4948535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সাওম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5" name="Picture 24" descr="WATCH LIVE HAJJ FROM SAUDI ARABIA HD QUALITY TELECAST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19801" y="4005589"/>
            <a:ext cx="1574800" cy="1480811"/>
          </a:xfrm>
          <a:prstGeom prst="rect">
            <a:avLst/>
          </a:prstGeom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0" y="4005591"/>
            <a:ext cx="1377294" cy="1480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7849877" y="5041300"/>
            <a:ext cx="1069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যাকাত</a:t>
            </a:r>
            <a:endParaRPr lang="en-US" sz="24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8" name="Picture 27" descr="imagesbd.jpg"/>
          <p:cNvPicPr>
            <a:picLocks noChangeAspect="1"/>
          </p:cNvPicPr>
          <p:nvPr/>
        </p:nvPicPr>
        <p:blipFill>
          <a:blip r:embed="rId13"/>
          <a:srcRect l="6452" t="980" r="4839" b="22549"/>
          <a:stretch>
            <a:fillRect/>
          </a:stretch>
        </p:blipFill>
        <p:spPr>
          <a:xfrm>
            <a:off x="6934200" y="5485698"/>
            <a:ext cx="1985324" cy="1287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13" descr="C:\Users\DOEL\Desktop\ID 27\Agontuk\b113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562600"/>
            <a:ext cx="2133600" cy="1129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287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2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86446" y="522704"/>
            <a:ext cx="2757153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2320" y="5388114"/>
            <a:ext cx="594868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শরিয়তের গুরুত্ব সংক্ষেপে লেখ ।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3" t="33979" r="10448" b="24604"/>
          <a:stretch/>
        </p:blipFill>
        <p:spPr>
          <a:xfrm>
            <a:off x="2868768" y="1671339"/>
            <a:ext cx="3886200" cy="35431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9" name="Group 8"/>
          <p:cNvGrpSpPr/>
          <p:nvPr/>
        </p:nvGrpSpPr>
        <p:grpSpPr>
          <a:xfrm>
            <a:off x="0" y="0"/>
            <a:ext cx="9144000" cy="6858000"/>
            <a:chOff x="0" y="0"/>
            <a:chExt cx="9105900" cy="68580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9200" y="0"/>
              <a:ext cx="266700" cy="68580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400550" y="2152650"/>
              <a:ext cx="304800" cy="91059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419600" y="-4416057"/>
              <a:ext cx="266700" cy="910590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6670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6788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809524" y="381000"/>
            <a:ext cx="38100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শরিয়তের উৎসসমূহ</a:t>
            </a:r>
            <a:endParaRPr lang="en-US" sz="4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054332" y="1752600"/>
            <a:ext cx="7160559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8209430" y="2210134"/>
            <a:ext cx="10085" cy="242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5772148" y="2200768"/>
            <a:ext cx="10085" cy="242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433161" y="2196286"/>
            <a:ext cx="10085" cy="242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054333" y="2196687"/>
            <a:ext cx="10085" cy="242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05659" y="5123733"/>
            <a:ext cx="1599341" cy="591267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কুরআন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459930" y="5123733"/>
            <a:ext cx="1807270" cy="59126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হাদিস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789856" y="5119250"/>
            <a:ext cx="1829668" cy="5957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ইজমা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131147" y="5069949"/>
            <a:ext cx="1784253" cy="645051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কিয়াস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93169" y="2077120"/>
            <a:ext cx="542498" cy="72242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১</a:t>
            </a:r>
            <a:endParaRPr lang="en-US" sz="3600" b="1" dirty="0"/>
          </a:p>
        </p:txBody>
      </p:sp>
      <p:sp>
        <p:nvSpPr>
          <p:cNvPr id="19" name="Oval 18"/>
          <p:cNvSpPr/>
          <p:nvPr/>
        </p:nvSpPr>
        <p:spPr>
          <a:xfrm>
            <a:off x="3171997" y="1996249"/>
            <a:ext cx="542498" cy="72242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২</a:t>
            </a:r>
            <a:endParaRPr lang="en-US" sz="3600" b="1" dirty="0"/>
          </a:p>
        </p:txBody>
      </p:sp>
      <p:sp>
        <p:nvSpPr>
          <p:cNvPr id="20" name="Oval 19"/>
          <p:cNvSpPr/>
          <p:nvPr/>
        </p:nvSpPr>
        <p:spPr>
          <a:xfrm>
            <a:off x="5481451" y="1996249"/>
            <a:ext cx="542498" cy="72242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৩</a:t>
            </a:r>
            <a:endParaRPr lang="en-US" sz="3600" b="1" dirty="0"/>
          </a:p>
        </p:txBody>
      </p:sp>
      <p:sp>
        <p:nvSpPr>
          <p:cNvPr id="21" name="Oval 20"/>
          <p:cNvSpPr/>
          <p:nvPr/>
        </p:nvSpPr>
        <p:spPr>
          <a:xfrm>
            <a:off x="7938181" y="1996249"/>
            <a:ext cx="542498" cy="722424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৪</a:t>
            </a:r>
            <a:endParaRPr lang="en-US" sz="3600" b="1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15" y="2919481"/>
            <a:ext cx="993401" cy="18212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7" t="4176" r="6466" b="10112"/>
          <a:stretch/>
        </p:blipFill>
        <p:spPr>
          <a:xfrm>
            <a:off x="383244" y="2919480"/>
            <a:ext cx="1361515" cy="215152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153" y="2849138"/>
            <a:ext cx="1893094" cy="19050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919479"/>
            <a:ext cx="1652843" cy="1954027"/>
          </a:xfrm>
          <a:prstGeom prst="rect">
            <a:avLst/>
          </a:prstGeom>
        </p:spPr>
      </p:pic>
      <p:sp>
        <p:nvSpPr>
          <p:cNvPr id="2" name="Down Arrow 1"/>
          <p:cNvSpPr/>
          <p:nvPr/>
        </p:nvSpPr>
        <p:spPr>
          <a:xfrm>
            <a:off x="914400" y="381000"/>
            <a:ext cx="7600248" cy="1371600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cxnSp>
        <p:nvCxnSpPr>
          <p:cNvPr id="4" name="Straight Arrow Connector 3"/>
          <p:cNvCxnSpPr>
            <a:endCxn id="18" idx="0"/>
          </p:cNvCxnSpPr>
          <p:nvPr/>
        </p:nvCxnSpPr>
        <p:spPr>
          <a:xfrm>
            <a:off x="1064418" y="1833471"/>
            <a:ext cx="0" cy="2436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21" idx="0"/>
          </p:cNvCxnSpPr>
          <p:nvPr/>
        </p:nvCxnSpPr>
        <p:spPr>
          <a:xfrm>
            <a:off x="8209430" y="1752600"/>
            <a:ext cx="0" cy="2436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20" idx="0"/>
          </p:cNvCxnSpPr>
          <p:nvPr/>
        </p:nvCxnSpPr>
        <p:spPr>
          <a:xfrm>
            <a:off x="5752700" y="1752600"/>
            <a:ext cx="0" cy="2436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9" idx="0"/>
          </p:cNvCxnSpPr>
          <p:nvPr/>
        </p:nvCxnSpPr>
        <p:spPr>
          <a:xfrm>
            <a:off x="3433161" y="1752600"/>
            <a:ext cx="10085" cy="2436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45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514" y="0"/>
            <a:ext cx="381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00443" y="-4377071"/>
            <a:ext cx="381001" cy="91351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5312" y="2147665"/>
            <a:ext cx="333375" cy="914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048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8600" y="5417403"/>
            <a:ext cx="8534400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6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কোরআন ও হাদিসকে শরিয়তের মূল উৎস কেন বলা হয় ?</a:t>
            </a:r>
          </a:p>
        </p:txBody>
      </p:sp>
      <p:sp>
        <p:nvSpPr>
          <p:cNvPr id="8" name="Rectangle 7"/>
          <p:cNvSpPr/>
          <p:nvPr/>
        </p:nvSpPr>
        <p:spPr>
          <a:xfrm>
            <a:off x="3048000" y="457200"/>
            <a:ext cx="3429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610" y="1524000"/>
            <a:ext cx="5816379" cy="3463648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07704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mputer City\Pictures\24_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3" y="144380"/>
            <a:ext cx="8975558" cy="6713620"/>
          </a:xfrm>
          <a:prstGeom prst="rect">
            <a:avLst/>
          </a:prstGeom>
          <a:noFill/>
          <a:ln w="76200">
            <a:solidFill>
              <a:srgbClr val="0099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8932" y="96254"/>
            <a:ext cx="3349601" cy="1171277"/>
          </a:xfrm>
          <a:prstGeom prst="cloudCallou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44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5692914"/>
            <a:ext cx="7543800" cy="70788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মানব জীবনে শরিয়তের গুরুত্ব বর্ণনা কর ।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884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mputer City\Pictures\ইসলামি কালিওগ্রাফি\17103573_698082157041465_8300807584983517443_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61" b="6228"/>
          <a:stretch/>
        </p:blipFill>
        <p:spPr bwMode="auto">
          <a:xfrm>
            <a:off x="-152400" y="76200"/>
            <a:ext cx="9296400" cy="6660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-152400" y="0"/>
            <a:ext cx="9372600" cy="6858000"/>
            <a:chOff x="0" y="0"/>
            <a:chExt cx="91059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9200" y="0"/>
              <a:ext cx="266700" cy="68580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400550" y="2152650"/>
              <a:ext cx="304800" cy="91059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4419600" y="-4416057"/>
              <a:ext cx="266700" cy="91059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66700" cy="6858000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295400" y="2362200"/>
            <a:ext cx="7010400" cy="3124200"/>
          </a:xfrm>
          <a:prstGeom prst="rect">
            <a:avLst/>
          </a:prstGeom>
          <a:noFill/>
        </p:spPr>
        <p:txBody>
          <a:bodyPr wrap="none" rtlCol="0">
            <a:prstTxWarp prst="textWave1">
              <a:avLst>
                <a:gd name="adj1" fmla="val 13715"/>
                <a:gd name="adj2" fmla="val 0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IN" sz="6000" b="1" dirty="0" smtClean="0">
                <a:ln w="11430"/>
                <a:solidFill>
                  <a:schemeClr val="accent6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r>
              <a:rPr lang="bn-IN" sz="60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6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57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mputer City\Pictures\BLOK POST\18619945_1931684380397385_5325727744805571861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8" y="152400"/>
            <a:ext cx="8911772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557463" y="300038"/>
            <a:ext cx="4300537" cy="614362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বিসমিল্লাহির রামানির রাহিম</a:t>
            </a:r>
            <a:endParaRPr lang="en-US" sz="32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24-Point Star 3"/>
          <p:cNvSpPr/>
          <p:nvPr/>
        </p:nvSpPr>
        <p:spPr>
          <a:xfrm>
            <a:off x="1558672" y="2503358"/>
            <a:ext cx="2128909" cy="2548328"/>
          </a:xfrm>
          <a:prstGeom prst="star24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</a:t>
            </a:r>
            <a:endParaRPr lang="en-US" sz="230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32-Point Star 4"/>
          <p:cNvSpPr/>
          <p:nvPr/>
        </p:nvSpPr>
        <p:spPr>
          <a:xfrm>
            <a:off x="3653853" y="800436"/>
            <a:ext cx="1922489" cy="2182606"/>
          </a:xfrm>
          <a:prstGeom prst="star32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000" b="1" dirty="0" smtClean="0">
                <a:ln w="11430"/>
                <a:solidFill>
                  <a:srgbClr val="92D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endParaRPr lang="en-US" sz="23000" b="1" dirty="0">
              <a:ln w="11430"/>
              <a:solidFill>
                <a:srgbClr val="92D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32-Point Star 5"/>
          <p:cNvSpPr/>
          <p:nvPr/>
        </p:nvSpPr>
        <p:spPr>
          <a:xfrm>
            <a:off x="6129337" y="2433204"/>
            <a:ext cx="1928813" cy="2367397"/>
          </a:xfrm>
          <a:prstGeom prst="star32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0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</a:t>
            </a:r>
            <a:endParaRPr lang="en-US" sz="230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32-Point Star 6"/>
          <p:cNvSpPr/>
          <p:nvPr/>
        </p:nvSpPr>
        <p:spPr>
          <a:xfrm>
            <a:off x="4159771" y="3879405"/>
            <a:ext cx="1945901" cy="2311534"/>
          </a:xfrm>
          <a:prstGeom prst="star32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23000" b="1" dirty="0" smtClean="0">
                <a:ln w="11430"/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23000" b="1" dirty="0">
              <a:ln w="11430"/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3" y="76200"/>
            <a:ext cx="9143428" cy="6705600"/>
          </a:xfrm>
          <a:prstGeom prst="rect">
            <a:avLst/>
          </a:prstGeom>
          <a:noFill/>
          <a:ln w="1936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5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accel="50000" decel="50000" fill="hold" grpId="0" nodeType="click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26589 -0.31343 C 0.41224 -0.31343 0.53099 -0.17546 0.53099 -0.00533 C 0.53099 0.16435 0.41224 0.30278 0.26589 0.30278 C 0.11953 0.30278 0.0013 0.16435 0.0013 -0.00533 C 0.0013 -0.17546 0.11953 -0.31343 0.26589 -0.31343 Z " pathEditMode="fixed" rAng="0" ptsTypes="AAAA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3081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3971 -0.04537 C 0.17956 -0.04537 0.29375 0.09236 0.29375 0.2625 C 0.29375 0.43241 0.17956 0.57084 0.03971 0.57084 C -0.10039 0.57084 -0.21354 0.43241 -0.21354 0.2625 C -0.21354 0.09236 -0.10039 -0.04537 0.03971 -0.04537 Z " pathEditMode="fixed" rAng="0" ptsTypes="AAAAA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3081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path" presetSubtype="0" repeatCount="indefinite" accel="50000" decel="5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0.23906 -0.3 C -0.09517 -0.3 0.02162 -0.1625 0.02162 0.00718 C 0.02162 0.17639 -0.09517 0.31459 -0.23906 0.31459 C -0.38308 0.31459 -0.49961 0.17639 -0.49961 0.00718 C -0.49961 -0.1625 -0.38308 -0.3 -0.23906 -0.3 Z " pathEditMode="fixed" rAng="0" ptsTypes="AAAAA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path" presetSubtype="0" repeatCount="indefinite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86 -0.49699 C 0.13737 -0.49699 0.25625 -0.35949 0.25625 -0.18981 C 0.25625 -0.02037 0.13737 0.11759 -0.0086 0.11759 C -0.15495 0.11759 -0.27344 -0.02037 -0.27344 -0.18981 C -0.27344 -0.35949 -0.15495 -0.49699 -0.0086 -0.49699 Z " pathEditMode="fixed" rAng="0" ptsTypes="AAAAA">
                                      <p:cBhvr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707564" y="304800"/>
            <a:ext cx="20574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000" b="1" dirty="0" smtClean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`	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2" descr="C:\Users\Computer City\Pictures\Award file\20180102_1440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10" t="7155" r="55615" b="40165"/>
          <a:stretch/>
        </p:blipFill>
        <p:spPr bwMode="auto">
          <a:xfrm>
            <a:off x="1519310" y="1283369"/>
            <a:ext cx="1466558" cy="1880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Rectangle 17"/>
          <p:cNvSpPr/>
          <p:nvPr/>
        </p:nvSpPr>
        <p:spPr>
          <a:xfrm>
            <a:off x="312825" y="3164307"/>
            <a:ext cx="4259177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28601" y="1095591"/>
            <a:ext cx="4372937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4736264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029203" y="1110921"/>
            <a:ext cx="380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84454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3" name="Picture 4" descr="H:\Photos\Captured\Photo057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r="3433" b="9220"/>
          <a:stretch/>
        </p:blipFill>
        <p:spPr bwMode="auto">
          <a:xfrm>
            <a:off x="5222492" y="1371600"/>
            <a:ext cx="3519714" cy="483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5943601" y="5191780"/>
            <a:ext cx="2043332" cy="523220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2800" b="1" dirty="0" smtClean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সময়ঃ- ৫০ মিঃ</a:t>
            </a:r>
            <a:r>
              <a:rPr lang="bn-IN" sz="2800" b="1" dirty="0" smtClean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215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Callout 4"/>
          <p:cNvSpPr/>
          <p:nvPr/>
        </p:nvSpPr>
        <p:spPr>
          <a:xfrm>
            <a:off x="381000" y="228600"/>
            <a:ext cx="8382000" cy="1219200"/>
          </a:xfrm>
          <a:prstGeom prst="downArrowCallou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bn-BD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চিত্রে আমরা কী দেখতে পাচ্ছি ? 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8" name="Picture 4" descr="D:\Information\Road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447800"/>
            <a:ext cx="4191000" cy="2438400"/>
          </a:xfrm>
          <a:prstGeom prst="rect">
            <a:avLst/>
          </a:prstGeom>
          <a:noFill/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2" descr="মেঠো পথ এর চিত্র ফলাফ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96146" y="4030893"/>
            <a:ext cx="4066854" cy="251460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098" name="Picture 2" descr="মেঠো পথ এর চিত্র ফলাফ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4038600"/>
            <a:ext cx="4191000" cy="2506894"/>
          </a:xfrm>
          <a:prstGeom prst="rect">
            <a:avLst/>
          </a:prstGeom>
          <a:noFill/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100" name="Picture 4" descr="আকাশ পথ এর চিত্র ফলাফল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24400" y="1447800"/>
            <a:ext cx="4038600" cy="2438400"/>
          </a:xfrm>
          <a:prstGeom prst="rect">
            <a:avLst/>
          </a:prstGeom>
          <a:noFill/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TextBox 8"/>
          <p:cNvSpPr txBox="1"/>
          <p:nvPr/>
        </p:nvSpPr>
        <p:spPr>
          <a:xfrm>
            <a:off x="1752600" y="31242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সড়ক পথ </a:t>
            </a:r>
            <a:endParaRPr lang="en-US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2600" y="571500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রেল পথ </a:t>
            </a:r>
            <a:endParaRPr lang="en-US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19300" y="5683321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নৌ পথ </a:t>
            </a:r>
            <a:endParaRPr lang="en-US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19800" y="31242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আকাশ পথ </a:t>
            </a:r>
            <a:endParaRPr lang="en-US" sz="40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rame 12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80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Information\13610275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082" y="228600"/>
            <a:ext cx="8686800" cy="640080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Explosion 1 5"/>
          <p:cNvSpPr/>
          <p:nvPr/>
        </p:nvSpPr>
        <p:spPr>
          <a:xfrm>
            <a:off x="685800" y="609600"/>
            <a:ext cx="8153400" cy="5867400"/>
          </a:xfrm>
          <a:prstGeom prst="irregularSeal1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শরিয়ত </a:t>
            </a:r>
            <a:r>
              <a:rPr lang="ar-S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(شَرِيْعَة) 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rame 4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8682" y="4672265"/>
            <a:ext cx="2895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অধ্যায়- ০২</a:t>
            </a:r>
          </a:p>
          <a:p>
            <a:pPr algn="ctr"/>
            <a:r>
              <a:rPr lang="bn-BD" sz="4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পাঠ- ০১</a:t>
            </a:r>
          </a:p>
          <a:p>
            <a:pPr algn="ctr"/>
            <a:r>
              <a:rPr lang="bn-BD" sz="4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পৃষ্ঠা- ৩৭-৩৯ </a:t>
            </a:r>
            <a:endParaRPr lang="en-US" sz="4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6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3895" y="2237955"/>
            <a:ext cx="873770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শরিয়তের</a:t>
            </a:r>
            <a:r>
              <a:rPr lang="bn-BD" sz="40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পরিচিতি বলতে পারবে ।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শরিয়তের বিষয়বস্তু ও পরিধি ব্যাখ্যা করতেপারবে।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শরিয়তের গুরুত্ব বর্ণনা করতেপারবে।</a:t>
            </a:r>
          </a:p>
          <a:p>
            <a:pPr marL="742950" indent="-742950">
              <a:buFont typeface="+mj-lt"/>
              <a:buAutoNum type="arabicPeriod"/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শরিয়তের উৎস সমুহ বিশ্লেষণ করতেপারবে।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4435" y="1447800"/>
            <a:ext cx="47929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bn-BD" sz="4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</a:t>
            </a:r>
            <a:r>
              <a:rPr lang="en-US" sz="3600" b="1" dirty="0" smtClean="0"/>
              <a:t>…</a:t>
            </a:r>
            <a:endParaRPr lang="bn-BD" sz="36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048000" y="304800"/>
            <a:ext cx="2667000" cy="685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 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01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2600273" y="228600"/>
            <a:ext cx="3876727" cy="685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শরিয়তের পরিচিতি </a:t>
            </a:r>
            <a:endParaRPr lang="en-US" sz="4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57200" y="609600"/>
            <a:ext cx="1981200" cy="533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শরিয়ত অর্থ 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Users\Computer City\Pictures\village-Charity-curved-pat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8" t="29555" r="11492"/>
          <a:stretch/>
        </p:blipFill>
        <p:spPr bwMode="auto">
          <a:xfrm>
            <a:off x="304800" y="1143000"/>
            <a:ext cx="2590800" cy="174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728382" y="2243689"/>
            <a:ext cx="1143000" cy="4721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পথ</a:t>
            </a:r>
            <a:endParaRPr lang="en-US" sz="3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4" descr="D:\Information\Road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1184160"/>
            <a:ext cx="2362200" cy="1705085"/>
          </a:xfrm>
          <a:prstGeom prst="rect">
            <a:avLst/>
          </a:prstGeom>
          <a:noFill/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3" name="Rounded Rectangle 12"/>
          <p:cNvSpPr/>
          <p:nvPr/>
        </p:nvSpPr>
        <p:spPr>
          <a:xfrm>
            <a:off x="3551903" y="2077652"/>
            <a:ext cx="1274506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6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endParaRPr lang="en-US" sz="36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7" name="Picture 3" descr="C:\Users\Computer City\Pictures\Awaed Imaje\20170224_1552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2" r="16051" b="50000"/>
          <a:stretch/>
        </p:blipFill>
        <p:spPr bwMode="auto">
          <a:xfrm>
            <a:off x="6123437" y="3001069"/>
            <a:ext cx="2535928" cy="157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>
          <a:xfrm>
            <a:off x="3887753" y="3018275"/>
            <a:ext cx="2247539" cy="1553725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4603483" y="3711981"/>
            <a:ext cx="3882154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আইন-কানুন,বিধি-বিধান </a:t>
            </a:r>
            <a:endParaRPr lang="en-US" sz="36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8" name="Picture 4" descr="C:\Users\Computer City\Pictures\ইসলামি কালিওগ্রাফি\17884434_309378179475459_1783617643116004216_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063" y="1171346"/>
            <a:ext cx="1732537" cy="1714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omputer City\Pictures\কুরআন,হাদিস\18486051_127430244483746_4398584097446476223_n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1209159"/>
            <a:ext cx="2133600" cy="167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6096000" y="2275959"/>
            <a:ext cx="2188509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6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জীবন পদ্ধতি </a:t>
            </a:r>
            <a:endParaRPr lang="en-US" sz="36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304800" y="4838700"/>
            <a:ext cx="3094703" cy="533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ব্যাপক অর্থে  শরিয়ত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30" name="Picture 6" descr="C:\Users\Computer City\Pictures\Landscapes\10984245_820912341314905_8100111354853158985_n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572000"/>
            <a:ext cx="492556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3733800" y="5638800"/>
            <a:ext cx="4951447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এমন সুদৃঢ় পথ যা অনুস্বরণ করলে মানুষ সুষ্ঠুভাবে নিজ গন্তব্যে পৌছে যায়  </a:t>
            </a:r>
            <a:endParaRPr lang="en-US" sz="32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56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3" grpId="0"/>
      <p:bldP spid="17" grpId="0"/>
      <p:bldP spid="19" grpId="0"/>
      <p:bldP spid="20" grpId="0" animBg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90600"/>
            <a:ext cx="20574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998187"/>
            <a:ext cx="1600200" cy="18212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212" y="914400"/>
            <a:ext cx="1803670" cy="1905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902" y="914400"/>
            <a:ext cx="1295400" cy="1954027"/>
          </a:xfrm>
          <a:prstGeom prst="rect">
            <a:avLst/>
          </a:prstGeom>
        </p:spPr>
      </p:pic>
      <p:sp>
        <p:nvSpPr>
          <p:cNvPr id="3" name="Flowchart: Process 2"/>
          <p:cNvSpPr/>
          <p:nvPr/>
        </p:nvSpPr>
        <p:spPr>
          <a:xfrm>
            <a:off x="457200" y="990600"/>
            <a:ext cx="8382001" cy="2018230"/>
          </a:xfrm>
          <a:prstGeom prst="flowChartProcess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3810000" y="304800"/>
            <a:ext cx="1981200" cy="533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পরিভাষায়--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7200" y="3104616"/>
            <a:ext cx="8305800" cy="10863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ইসলামি কার্য নীতি ,তথা আইন-কানুন বা বিধি-বিধানকে শরিয়ত বলে ।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আল্লাহ তায়ালা বলেন--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4187" y="5257800"/>
            <a:ext cx="874741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অর্থঃ অতঃপর আমি আপনাকে শরিয়তের উপর প্রতিষ্ঠিত করেছি। সুতরাং আপনি তার অনুসরণ করুন। আর আপনি অজ্ঞদের খেয়ালখুশির </a:t>
            </a:r>
            <a:r>
              <a:rPr lang="bn-BD" sz="2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অনুস্বরণ </a:t>
            </a:r>
            <a:r>
              <a:rPr lang="bn-BD" sz="28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করবেন না। </a:t>
            </a:r>
            <a:r>
              <a:rPr lang="bn-BD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(সুরা আল-জাসিয়া, আয়াত ১৮)  </a:t>
            </a:r>
            <a:endParaRPr lang="en-US" sz="2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4187" y="4256782"/>
            <a:ext cx="86712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latin typeface="NikoshBAN" pitchFamily="2" charset="0"/>
                <a:cs typeface="NikoshBAN" pitchFamily="2" charset="0"/>
              </a:rPr>
              <a:t> ثُمَّ جَعَلْنَاكَ عَلٰى شَرِيْعَةٍ مِّنْ الاَمْرِ فَاتَّبِعْهَا وَلاَتَتَّبِعْ اَهْوَاءَ</a:t>
            </a:r>
          </a:p>
          <a:p>
            <a:pPr algn="ctr"/>
            <a:r>
              <a:rPr lang="ar-SA" sz="3200" b="1" dirty="0">
                <a:latin typeface="NikoshBAN" pitchFamily="2" charset="0"/>
                <a:cs typeface="NikoshBAN" pitchFamily="2" charset="0"/>
              </a:rPr>
              <a:t>الَّذِيْنَ لاَيَعْلَمُوْنَ-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83"/>
          <a:stretch/>
        </p:blipFill>
        <p:spPr>
          <a:xfrm>
            <a:off x="6029882" y="998187"/>
            <a:ext cx="1312737" cy="197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7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4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Computer City\Pictures\Landscapes\img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0"/>
          <a:stretch/>
        </p:blipFill>
        <p:spPr bwMode="auto">
          <a:xfrm>
            <a:off x="0" y="1"/>
            <a:ext cx="91376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Horizontal Scroll 2"/>
          <p:cNvSpPr/>
          <p:nvPr/>
        </p:nvSpPr>
        <p:spPr>
          <a:xfrm>
            <a:off x="221792" y="3548419"/>
            <a:ext cx="6102808" cy="2531243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শরিয়ত কাকে বলে লিখ ?</a:t>
            </a:r>
            <a:endParaRPr lang="en-US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4557" b="39687"/>
          <a:stretch/>
        </p:blipFill>
        <p:spPr>
          <a:xfrm>
            <a:off x="6324600" y="1676400"/>
            <a:ext cx="2642548" cy="3243943"/>
          </a:xfrm>
          <a:prstGeom prst="rect">
            <a:avLst/>
          </a:prstGeom>
          <a:noFill/>
        </p:spPr>
      </p:pic>
      <p:sp>
        <p:nvSpPr>
          <p:cNvPr id="5" name="Flowchart: Terminator 4"/>
          <p:cNvSpPr/>
          <p:nvPr/>
        </p:nvSpPr>
        <p:spPr>
          <a:xfrm>
            <a:off x="1371600" y="617201"/>
            <a:ext cx="3657600" cy="1211600"/>
          </a:xfrm>
          <a:prstGeom prst="flowChartTerminator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7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7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rame 5"/>
          <p:cNvSpPr/>
          <p:nvPr/>
        </p:nvSpPr>
        <p:spPr>
          <a:xfrm>
            <a:off x="8965" y="-4181"/>
            <a:ext cx="9135035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09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706</Words>
  <Application>Microsoft Office PowerPoint</Application>
  <PresentationFormat>On-screen Show (4:3)</PresentationFormat>
  <Paragraphs>128</Paragraphs>
  <Slides>19</Slides>
  <Notes>18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Computer City</dc:creator>
  <cp:lastModifiedBy>ctg</cp:lastModifiedBy>
  <cp:revision>55</cp:revision>
  <dcterms:created xsi:type="dcterms:W3CDTF">2016-09-15T13:32:38Z</dcterms:created>
  <dcterms:modified xsi:type="dcterms:W3CDTF">2020-01-08T06:20:15Z</dcterms:modified>
</cp:coreProperties>
</file>