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630" r:id="rId2"/>
    <p:sldId id="634" r:id="rId3"/>
    <p:sldId id="261" r:id="rId4"/>
    <p:sldId id="627" r:id="rId5"/>
    <p:sldId id="264" r:id="rId6"/>
    <p:sldId id="275" r:id="rId7"/>
    <p:sldId id="344" r:id="rId8"/>
    <p:sldId id="628" r:id="rId9"/>
    <p:sldId id="284" r:id="rId10"/>
    <p:sldId id="279" r:id="rId11"/>
    <p:sldId id="280" r:id="rId12"/>
    <p:sldId id="285" r:id="rId13"/>
    <p:sldId id="286" r:id="rId14"/>
    <p:sldId id="287" r:id="rId15"/>
    <p:sldId id="281" r:id="rId16"/>
    <p:sldId id="282" r:id="rId17"/>
    <p:sldId id="288" r:id="rId18"/>
    <p:sldId id="283" r:id="rId19"/>
    <p:sldId id="289" r:id="rId20"/>
    <p:sldId id="633" r:id="rId21"/>
    <p:sldId id="358" r:id="rId22"/>
    <p:sldId id="629" r:id="rId23"/>
    <p:sldId id="278" r:id="rId24"/>
    <p:sldId id="631" r:id="rId25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>
        <p:scale>
          <a:sx n="90" d="100"/>
          <a:sy n="90" d="100"/>
        </p:scale>
        <p:origin x="-58" y="0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350F8-0AB6-4B4A-A609-E31144FE0DB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3CE43-5B0E-46A9-ABB4-42B548912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4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DCBB-3AD0-463D-954D-E87D7F3C86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1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85750" y="228600"/>
            <a:ext cx="10869930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64581" y="5353963"/>
            <a:ext cx="10904220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00200"/>
            <a:ext cx="97155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556001"/>
            <a:ext cx="80010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A36E-F373-4C08-93A5-2BE0D9644B6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796F-E3FE-4AC1-A22B-2F3C11C6C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A36E-F373-4C08-93A5-2BE0D9644B6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796F-E3FE-4AC1-A22B-2F3C11C6C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85750" y="228600"/>
            <a:ext cx="10869930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A36E-F373-4C08-93A5-2BE0D9644B6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796F-E3FE-4AC1-A22B-2F3C11C6C98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64581" y="714191"/>
            <a:ext cx="10904220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1447801"/>
            <a:ext cx="257175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447800"/>
            <a:ext cx="752475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A36E-F373-4C08-93A5-2BE0D9644B6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796F-E3FE-4AC1-A22B-2F3C11C6C9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85750" y="228600"/>
            <a:ext cx="10869930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7559298" y="4203592"/>
            <a:ext cx="3595536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274150" y="4075290"/>
            <a:ext cx="6930644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535910" y="4087562"/>
            <a:ext cx="6834975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011861" y="4074175"/>
            <a:ext cx="4135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64581" y="4058555"/>
            <a:ext cx="10904220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540" y="2463560"/>
            <a:ext cx="97155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206" y="1437449"/>
            <a:ext cx="8022168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A36E-F373-4C08-93A5-2BE0D9644B6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796F-E3FE-4AC1-A22B-2F3C11C6C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A36E-F373-4C08-93A5-2BE0D9644B6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796F-E3FE-4AC1-A22B-2F3C11C6C9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5819" y="2679192"/>
            <a:ext cx="4777740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806440" y="2679192"/>
            <a:ext cx="4777740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820" y="2678114"/>
            <a:ext cx="4777740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6666" y="3429001"/>
            <a:ext cx="4775069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10250" y="2678113"/>
            <a:ext cx="4777740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1" y="3429001"/>
            <a:ext cx="4777740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A36E-F373-4C08-93A5-2BE0D9644B6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796F-E3FE-4AC1-A22B-2F3C11C6C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A36E-F373-4C08-93A5-2BE0D9644B6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796F-E3FE-4AC1-A22B-2F3C11C6C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85750" y="228600"/>
            <a:ext cx="10869930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64581" y="714191"/>
            <a:ext cx="10904220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A36E-F373-4C08-93A5-2BE0D9644B6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796F-E3FE-4AC1-A22B-2F3C11C6C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85750" y="228600"/>
            <a:ext cx="10869930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A36E-F373-4C08-93A5-2BE0D9644B6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796F-E3FE-4AC1-A22B-2F3C11C6C98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3581401"/>
            <a:ext cx="41910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64581" y="714191"/>
            <a:ext cx="10904220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143000" y="2286000"/>
            <a:ext cx="41910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4953" y="1828800"/>
            <a:ext cx="488009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85750" y="228600"/>
            <a:ext cx="10869930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64581" y="5353963"/>
            <a:ext cx="10904220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695" y="338667"/>
            <a:ext cx="4765806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5417" y="2785533"/>
            <a:ext cx="4773084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A36E-F373-4C08-93A5-2BE0D9644B6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796F-E3FE-4AC1-A22B-2F3C11C6C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47750" y="1371600"/>
            <a:ext cx="445770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85750" y="228600"/>
            <a:ext cx="10869930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64581" y="1679429"/>
            <a:ext cx="10904220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338328"/>
            <a:ext cx="102870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90" y="6250165"/>
            <a:ext cx="473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8" y="6250165"/>
            <a:ext cx="4733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88860" y="6250164"/>
            <a:ext cx="145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085" y="2675467"/>
            <a:ext cx="9260416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xmlns="" id="{D62FF723-F78D-4541-A0B0-017B7518BD05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262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286AB0-46F0-4EE1-A537-62CD1CA0D892}"/>
              </a:ext>
            </a:extLst>
          </p:cNvPr>
          <p:cNvSpPr txBox="1"/>
          <p:nvPr/>
        </p:nvSpPr>
        <p:spPr>
          <a:xfrm>
            <a:off x="829724" y="321643"/>
            <a:ext cx="979593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স্বাগত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173" y="1586723"/>
            <a:ext cx="8211036" cy="465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E865C0-24A3-494A-B532-B6D9FF8BA9E7}"/>
              </a:ext>
            </a:extLst>
          </p:cNvPr>
          <p:cNvSpPr txBox="1"/>
          <p:nvPr/>
        </p:nvSpPr>
        <p:spPr>
          <a:xfrm>
            <a:off x="559164" y="1375142"/>
            <a:ext cx="106387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বাস টপোলজি এর সুবিধা</a:t>
            </a:r>
            <a:r>
              <a:rPr lang="bn-I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as-IN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টপোলজি ছোট আকারের নেটও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ব্যবহার খুব সহজ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as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সংগঠনে কোনো কম্পিউটার নষ্ট হ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গেলে সম্পূর্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সিস্টেম নষ্ট হ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না।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804102-7207-4269-B646-8FA72B2DFFBE}"/>
              </a:ext>
            </a:extLst>
          </p:cNvPr>
          <p:cNvSpPr txBox="1"/>
          <p:nvPr/>
        </p:nvSpPr>
        <p:spPr>
          <a:xfrm>
            <a:off x="495300" y="4093900"/>
            <a:ext cx="1043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বাস টপোলজি এর অসুবিধা</a:t>
            </a:r>
            <a:r>
              <a:rPr lang="bn-I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endParaRPr lang="as-IN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ডেটা ট্রান্সমিশন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গতি কম।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as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 ক্যাবলে একটি মাত্র স্থানে ত্রুটি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থাকলে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পুরো নেটও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 অচল করে দি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পারে।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8488907-40C0-4445-AFB8-A84DBD206661}"/>
              </a:ext>
            </a:extLst>
          </p:cNvPr>
          <p:cNvSpPr/>
          <p:nvPr/>
        </p:nvSpPr>
        <p:spPr>
          <a:xfrm>
            <a:off x="3553845" y="211266"/>
            <a:ext cx="3700981" cy="859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বাস টপোলজি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994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0BD537-6DA7-4855-BB76-9E316ECFE502}"/>
              </a:ext>
            </a:extLst>
          </p:cNvPr>
          <p:cNvSpPr txBox="1">
            <a:spLocks/>
          </p:cNvSpPr>
          <p:nvPr/>
        </p:nvSpPr>
        <p:spPr>
          <a:xfrm>
            <a:off x="6435047" y="1568887"/>
            <a:ext cx="4641376" cy="39456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রিং টপোলজিতে 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Ring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Topology)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প্রতিটি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 তার পার্শ্ববর্তী কম্পিউটারের সাথে সংযুক্ত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থাকে।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ব্যবস্থা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কোনো কেন্দ্রী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কম্পিউটার থাকে না।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A4616C6-9C3A-44D3-BB1A-4E5C516C7F04}"/>
              </a:ext>
            </a:extLst>
          </p:cNvPr>
          <p:cNvSpPr/>
          <p:nvPr/>
        </p:nvSpPr>
        <p:spPr>
          <a:xfrm>
            <a:off x="3882429" y="190597"/>
            <a:ext cx="3700981" cy="859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রিং টপোলজি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5AA5EB-7CF7-4AB5-B95B-D1AB87A9E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6" y="1671857"/>
            <a:ext cx="4798255" cy="359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FF60055E-4BE7-4EDF-B9A6-37E26B85DD6E}"/>
              </a:ext>
            </a:extLst>
          </p:cNvPr>
          <p:cNvSpPr txBox="1">
            <a:spLocks/>
          </p:cNvSpPr>
          <p:nvPr/>
        </p:nvSpPr>
        <p:spPr>
          <a:xfrm>
            <a:off x="541866" y="3665286"/>
            <a:ext cx="10515600" cy="2427848"/>
          </a:xfrm>
          <a:prstGeom prst="rect">
            <a:avLst/>
          </a:prstGeom>
        </p:spPr>
        <p:txBody>
          <a:bodyPr>
            <a:noAutofit/>
          </a:bodyPr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s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রিং টপোলজি ব্যবহারের অসুবিধা</a:t>
            </a:r>
            <a:r>
              <a:rPr lang="bn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endParaRPr lang="as-IN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নেটওয়ার্কের একটিমাত্র কম্পিউটার সমস্যা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আক্রান্ত হলে পুরো নেটওয়ার্ক অচল হ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as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রিং টপোলজির নেটও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সমস্যা নিরূপণ বেশ জটিল।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CBA732-4F19-40E9-A232-36F4BE529FC0}"/>
              </a:ext>
            </a:extLst>
          </p:cNvPr>
          <p:cNvSpPr txBox="1">
            <a:spLocks/>
          </p:cNvSpPr>
          <p:nvPr/>
        </p:nvSpPr>
        <p:spPr>
          <a:xfrm>
            <a:off x="685801" y="1330573"/>
            <a:ext cx="10515600" cy="2182835"/>
          </a:xfrm>
          <a:prstGeom prst="rect">
            <a:avLst/>
          </a:prstGeom>
        </p:spPr>
        <p:txBody>
          <a:bodyPr>
            <a:noAutofit/>
          </a:bodyPr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s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রিং টপোলজি ব্যবহারের সুবিধা</a:t>
            </a:r>
            <a:r>
              <a:rPr lang="bn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as-IN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পদ্ধতিতে কেন্দ্রী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কোনো কম্পিউটার বা সার্ভারের প্র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য়ো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 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না।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এ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নেটও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য়া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র্কে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অবস্থিত প্রতিটি কম্পিউটারের গুরুত্ব সমান।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as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90159B5-2F39-4830-A431-1F67B65BCD8B}"/>
              </a:ext>
            </a:extLst>
          </p:cNvPr>
          <p:cNvSpPr/>
          <p:nvPr/>
        </p:nvSpPr>
        <p:spPr>
          <a:xfrm>
            <a:off x="3251200" y="183131"/>
            <a:ext cx="5096933" cy="859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রিং টপোলজি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6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01D34-C87C-4BAB-B0E6-9B281F43AC27}"/>
              </a:ext>
            </a:extLst>
          </p:cNvPr>
          <p:cNvSpPr txBox="1">
            <a:spLocks/>
          </p:cNvSpPr>
          <p:nvPr/>
        </p:nvSpPr>
        <p:spPr>
          <a:xfrm>
            <a:off x="6199450" y="1228831"/>
            <a:ext cx="4618606" cy="50478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n-IN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নেটওয়ার্কের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সবগুলো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কেন্দ্রী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হাব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+mn-cs"/>
              </a:rPr>
              <a:t>Hub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)/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 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+mn-cs"/>
              </a:rPr>
              <a:t>Switch)-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সাথে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তাহলে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সেটিকে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7401B1C-8D94-412F-87BF-425930D2BE34}"/>
              </a:ext>
            </a:extLst>
          </p:cNvPr>
          <p:cNvSpPr/>
          <p:nvPr/>
        </p:nvSpPr>
        <p:spPr>
          <a:xfrm>
            <a:off x="3539635" y="193986"/>
            <a:ext cx="3700981" cy="859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স্টার টপোলজি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EAC02A-B8E3-4DB1-BC93-462E57C2D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2" y="1815317"/>
            <a:ext cx="4618606" cy="350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52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01D34-C87C-4BAB-B0E6-9B281F43AC27}"/>
              </a:ext>
            </a:extLst>
          </p:cNvPr>
          <p:cNvSpPr txBox="1">
            <a:spLocks/>
          </p:cNvSpPr>
          <p:nvPr/>
        </p:nvSpPr>
        <p:spPr>
          <a:xfrm>
            <a:off x="639412" y="549812"/>
            <a:ext cx="4618606" cy="57583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এক্ষেত্রে একটি কম্পিউটার কেন্দ্রীয় কম্পিউটারের মাধ্যমে তথ্য আদান প্রদান করে থাকে। স্টার টপো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লজি তুলনামূলকভাবে একটি সহজ টপোলজি। কেউ যদি খুব তাড়াতাড়ি সহজে একটি নেটওয়ার্ক তৈরি করতে চায়, তাহলে সে স্টার টপোলজি ব্যবহার করবে।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925CE7-4642-494A-A114-26615D07F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49" y="1876865"/>
            <a:ext cx="4251239" cy="411597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7401B1C-8D94-412F-87BF-425930D2BE34}"/>
              </a:ext>
            </a:extLst>
          </p:cNvPr>
          <p:cNvSpPr/>
          <p:nvPr/>
        </p:nvSpPr>
        <p:spPr>
          <a:xfrm>
            <a:off x="6933389" y="435609"/>
            <a:ext cx="3700981" cy="859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স্টার টপোলজি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64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08ED45-8752-4E20-9AC2-E1DF8220A09D}"/>
              </a:ext>
            </a:extLst>
          </p:cNvPr>
          <p:cNvSpPr txBox="1">
            <a:spLocks/>
          </p:cNvSpPr>
          <p:nvPr/>
        </p:nvSpPr>
        <p:spPr>
          <a:xfrm>
            <a:off x="190641" y="3889457"/>
            <a:ext cx="11048717" cy="2375542"/>
          </a:xfrm>
          <a:prstGeom prst="rect">
            <a:avLst/>
          </a:prstGeom>
        </p:spPr>
        <p:txBody>
          <a:bodyPr>
            <a:noAutofit/>
          </a:bodyPr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s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স্টার টপোলজি ব্যবহারের অসুবিধা</a:t>
            </a:r>
            <a:r>
              <a:rPr lang="bn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কেন্দ্রী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অবস্থানে থাকা হাব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/সুইচ-এ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কোনো প্রকার সমস্যা হলে তা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পুরো নেটও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অকেজো করে দে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কম্পিউটারের সংখ্যা বৃদ্ধি পেলে ডেটা ট্রান্সমিশনের হার হ্রাস পা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D0FAF56-A311-46B0-A08E-1F2F3365623E}"/>
              </a:ext>
            </a:extLst>
          </p:cNvPr>
          <p:cNvSpPr txBox="1">
            <a:spLocks/>
          </p:cNvSpPr>
          <p:nvPr/>
        </p:nvSpPr>
        <p:spPr>
          <a:xfrm>
            <a:off x="326183" y="1522017"/>
            <a:ext cx="10913175" cy="2238382"/>
          </a:xfrm>
          <a:prstGeom prst="rect">
            <a:avLst/>
          </a:prstGeom>
        </p:spPr>
        <p:txBody>
          <a:bodyPr>
            <a:noAutofit/>
          </a:bodyPr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s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স্টার টপোলজি ব্যবহারের সুবিধা</a:t>
            </a:r>
            <a:r>
              <a:rPr lang="bn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endParaRPr lang="as-IN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সংগঠনে কোনো কম্পিউটার নষ্ট হ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য়ে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গেলে বাকি নেটও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র্কের উপর কোনো প্রভাব প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ড়ে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না।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খুব সহজে সমস্যা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আক্রান্ত কম্পিউটারটি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নেও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যা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18F1532-5E14-4B2C-909F-38168C6AD1E4}"/>
              </a:ext>
            </a:extLst>
          </p:cNvPr>
          <p:cNvSpPr/>
          <p:nvPr/>
        </p:nvSpPr>
        <p:spPr>
          <a:xfrm>
            <a:off x="2675467" y="248720"/>
            <a:ext cx="4936065" cy="859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স্টার টপোলজি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09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B2FDC09F-AFED-41F5-9630-2486996C6BE0}"/>
              </a:ext>
            </a:extLst>
          </p:cNvPr>
          <p:cNvSpPr txBox="1">
            <a:spLocks/>
          </p:cNvSpPr>
          <p:nvPr/>
        </p:nvSpPr>
        <p:spPr>
          <a:xfrm>
            <a:off x="602566" y="1954505"/>
            <a:ext cx="5112434" cy="37991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টপোলজিতে কম্পিউটারগুলো পরস্পরের সাথে গাছের শাখা-প্রশাখার মতো বিন্যস্ত থাকে তাকে ট্রি টপোলজি বলে।</a:t>
            </a:r>
            <a:b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909F3E7-1368-4B51-8A36-6863B4400073}"/>
              </a:ext>
            </a:extLst>
          </p:cNvPr>
          <p:cNvSpPr/>
          <p:nvPr/>
        </p:nvSpPr>
        <p:spPr>
          <a:xfrm>
            <a:off x="3826411" y="164314"/>
            <a:ext cx="3470619" cy="859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ট্রি টপোলজি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D0C049F-B3DF-4D72-9247-03175D7BE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517" y="1549131"/>
            <a:ext cx="4097508" cy="43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65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68E014F0-FCB1-435F-927B-22EEA647A98B}"/>
              </a:ext>
            </a:extLst>
          </p:cNvPr>
          <p:cNvSpPr txBox="1">
            <a:spLocks/>
          </p:cNvSpPr>
          <p:nvPr/>
        </p:nvSpPr>
        <p:spPr>
          <a:xfrm>
            <a:off x="457200" y="4474825"/>
            <a:ext cx="10515600" cy="1988234"/>
          </a:xfrm>
          <a:prstGeom prst="rect">
            <a:avLst/>
          </a:prstGeom>
        </p:spPr>
        <p:txBody>
          <a:bodyPr>
            <a:noAutofit/>
          </a:bodyPr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s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ট্রি টপোলজি ব্যবহারের অসুবিধা</a:t>
            </a:r>
            <a:r>
              <a:rPr lang="bn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as-IN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টপোলজি কিছুটা জটিল।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রুট বা সার্ভার কম্পিউটারে ত্রুটি দেখা দিলে ট্রি টপোলজিটি অচল হ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B4752F6-8700-4836-B757-36FC0BA8BC58}"/>
              </a:ext>
            </a:extLst>
          </p:cNvPr>
          <p:cNvSpPr txBox="1">
            <a:spLocks/>
          </p:cNvSpPr>
          <p:nvPr/>
        </p:nvSpPr>
        <p:spPr>
          <a:xfrm>
            <a:off x="457200" y="1099623"/>
            <a:ext cx="10515600" cy="3362179"/>
          </a:xfrm>
          <a:prstGeom prst="rect">
            <a:avLst/>
          </a:prstGeom>
        </p:spPr>
        <p:txBody>
          <a:bodyPr>
            <a:noAutofit/>
          </a:bodyPr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s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ট্রি টপোলজি ব্যবহারের সুবিধা</a:t>
            </a:r>
            <a:r>
              <a:rPr lang="bn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as-IN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অফিস ব্যবস্থাপনার ক্ষেত্রে এ নেটও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 টপোলজি খুবই উপযোগী।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শাখা-প্রশাখা সৃষ্টির মাধ্যমে ট্রি টপোলজির নেটও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 সম্প্রসারণ করা সহজ।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নতুন কোনো সংযোগ বাদ দিলে নেট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ওয়া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 এর স্বাভাবিক কাজকর্মের কোনো অসুবিধা 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না।</a:t>
            </a: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B53AB18-D36C-4CA2-877E-8754F65642CC}"/>
              </a:ext>
            </a:extLst>
          </p:cNvPr>
          <p:cNvSpPr/>
          <p:nvPr/>
        </p:nvSpPr>
        <p:spPr>
          <a:xfrm>
            <a:off x="2946401" y="83427"/>
            <a:ext cx="4631266" cy="859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ট্রি টপোলজি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34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DBE80C-796D-44DD-B210-F68F0D82AF41}"/>
              </a:ext>
            </a:extLst>
          </p:cNvPr>
          <p:cNvSpPr txBox="1"/>
          <p:nvPr/>
        </p:nvSpPr>
        <p:spPr>
          <a:xfrm>
            <a:off x="848459" y="1250852"/>
            <a:ext cx="46962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যদি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কোনো নেটও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র্কে ডিভাইস বা কম্পিউটারগুলোর মধ্যে অতিরিক্ত সংযোগ থাকে তাহলে তাকে বলা হ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মেশ টপোলজি।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E3C6A42-BFAF-438B-AF38-A3F3181808EE}"/>
              </a:ext>
            </a:extLst>
          </p:cNvPr>
          <p:cNvSpPr/>
          <p:nvPr/>
        </p:nvSpPr>
        <p:spPr>
          <a:xfrm>
            <a:off x="3826411" y="164314"/>
            <a:ext cx="3470619" cy="859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মেশ টপোলজি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779B894-425E-43C9-8AF8-6FC63678E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277" y="1546273"/>
            <a:ext cx="4187191" cy="418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10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70F3FF4-0E73-4A2F-A519-23B9CE97C072}"/>
              </a:ext>
            </a:extLst>
          </p:cNvPr>
          <p:cNvSpPr/>
          <p:nvPr/>
        </p:nvSpPr>
        <p:spPr>
          <a:xfrm>
            <a:off x="761999" y="1441314"/>
            <a:ext cx="101685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মেশ টপোলজি ব্যবহারের সুবিধা</a:t>
            </a:r>
            <a:r>
              <a:rPr lang="bn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সহজে নেটও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খুব 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ধরনের সমস্যা সৃষ্টি 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নেটও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র্কের সমস্যা খুব সহজে সমাধান করা যা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ডেটা ট্রান্সমিশন দ্রুতগতিতে হ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থাকে।</a:t>
            </a:r>
            <a:endParaRPr lang="as-IN" sz="2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A25F822-31F7-478C-B9DA-AEE438419945}"/>
              </a:ext>
            </a:extLst>
          </p:cNvPr>
          <p:cNvSpPr/>
          <p:nvPr/>
        </p:nvSpPr>
        <p:spPr>
          <a:xfrm>
            <a:off x="584263" y="3641386"/>
            <a:ext cx="10287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মেশ টপোলজি ব্যবহারের অসুবিধা</a:t>
            </a:r>
            <a:r>
              <a:rPr lang="bn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as-IN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টপোলজিতে নেটও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 ইন্সটলেশন ও কনফিগারেশন বেশ জটিল।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নেটও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র্কে অতিরিক্ত নোড স্থাপন করতে 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বিধা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এতে খরচ বে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ড়ে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যা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as-IN" sz="2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230BF07-83B1-41EF-9B30-66B175B4438B}"/>
              </a:ext>
            </a:extLst>
          </p:cNvPr>
          <p:cNvSpPr/>
          <p:nvPr/>
        </p:nvSpPr>
        <p:spPr>
          <a:xfrm>
            <a:off x="3369733" y="164314"/>
            <a:ext cx="4495800" cy="859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মেশ টপোলজি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599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9/21/2020 5:35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76751" y="457201"/>
            <a:ext cx="2755524" cy="6247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3576" y="2459504"/>
            <a:ext cx="4000501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অধ্যায়- </a:t>
            </a:r>
            <a:r>
              <a:rPr lang="en-US" sz="4000" dirty="0" err="1" smtClean="0"/>
              <a:t>দ্বিতীয়</a:t>
            </a:r>
            <a:r>
              <a:rPr lang="bn-BD" sz="4000" dirty="0" smtClean="0"/>
              <a:t> </a:t>
            </a:r>
          </a:p>
          <a:p>
            <a:r>
              <a:rPr lang="bn-BD" sz="4000" dirty="0" smtClean="0"/>
              <a:t>পাঠ- </a:t>
            </a:r>
            <a:r>
              <a:rPr lang="en-US" sz="4000" dirty="0" smtClean="0"/>
              <a:t>01 </a:t>
            </a:r>
            <a:r>
              <a:rPr lang="bn-BD" sz="4000" dirty="0" smtClean="0"/>
              <a:t> </a:t>
            </a:r>
          </a:p>
          <a:p>
            <a:r>
              <a:rPr lang="bn-BD" sz="4000" dirty="0" smtClean="0"/>
              <a:t>সময়- ৪৫মিনিট </a:t>
            </a:r>
            <a:endParaRPr lang="en-US" sz="4000" dirty="0"/>
          </a:p>
        </p:txBody>
      </p:sp>
      <p:sp>
        <p:nvSpPr>
          <p:cNvPr id="14" name="Rounded Rectangle 13"/>
          <p:cNvSpPr/>
          <p:nvPr/>
        </p:nvSpPr>
        <p:spPr>
          <a:xfrm>
            <a:off x="353583" y="1726118"/>
            <a:ext cx="6436683" cy="32014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ওয়াসিকুর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বি. এম. পোড়াদিয়া আলিম মাদ্‌রাসা</a:t>
            </a:r>
            <a:endPara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মোবাইল :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01718359233</a:t>
            </a:r>
            <a:endPara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 :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wasiqur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/>
          <a:stretch>
            <a:fillRect/>
          </a:stretch>
        </p:blipFill>
        <p:spPr>
          <a:xfrm>
            <a:off x="10630297" y="6218238"/>
            <a:ext cx="609203" cy="4873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76250" y="6248401"/>
            <a:ext cx="7524750" cy="243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ar-SA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2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4">
        <p14:prism isContent="1"/>
      </p:transition>
    </mc:Choice>
    <mc:Fallback xmlns="">
      <p:transition spd="slow" advTm="85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35FB9E-7EA4-4471-9C1F-4CE22C066515}"/>
              </a:ext>
            </a:extLst>
          </p:cNvPr>
          <p:cNvSpPr txBox="1"/>
          <p:nvPr/>
        </p:nvSpPr>
        <p:spPr>
          <a:xfrm>
            <a:off x="3657971" y="901761"/>
            <a:ext cx="3636143" cy="8512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B57242-57C2-49DA-85EA-2C168CB12AA4}"/>
              </a:ext>
            </a:extLst>
          </p:cNvPr>
          <p:cNvSpPr txBox="1"/>
          <p:nvPr/>
        </p:nvSpPr>
        <p:spPr>
          <a:xfrm>
            <a:off x="937843" y="3585307"/>
            <a:ext cx="954258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 টপোলজিতে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সবগুলো কম্পিউটার হাব/সুইচ এর সাথে যুক্ত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থাকে?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ব্যাখ্যা কর। 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15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0B9D490F-5337-4106-8D81-116CE669BE1E}"/>
              </a:ext>
            </a:extLst>
          </p:cNvPr>
          <p:cNvSpPr/>
          <p:nvPr/>
        </p:nvSpPr>
        <p:spPr>
          <a:xfrm>
            <a:off x="2180486" y="1530988"/>
            <a:ext cx="7146392" cy="614915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‘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হাব’ লাগে কোন টপোলজিতে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F2CB2D06-8060-4B84-9B4B-1169C072982C}"/>
              </a:ext>
            </a:extLst>
          </p:cNvPr>
          <p:cNvSpPr/>
          <p:nvPr/>
        </p:nvSpPr>
        <p:spPr>
          <a:xfrm>
            <a:off x="2180485" y="3302240"/>
            <a:ext cx="7146391" cy="623450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 টপোলজিতে ‘ব্যাকবোন’ বিদ্যমান?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CA21FF90-6334-40AE-A732-1061737F65CA}"/>
              </a:ext>
            </a:extLst>
          </p:cNvPr>
          <p:cNvSpPr/>
          <p:nvPr/>
        </p:nvSpPr>
        <p:spPr>
          <a:xfrm>
            <a:off x="2180486" y="5038917"/>
            <a:ext cx="7146390" cy="614915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 টপোলজি দেখতে বৃত্তাকার?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xmlns="" id="{0E72899D-7285-4920-AB87-5ABF71D1C84A}"/>
              </a:ext>
            </a:extLst>
          </p:cNvPr>
          <p:cNvSpPr/>
          <p:nvPr/>
        </p:nvSpPr>
        <p:spPr>
          <a:xfrm>
            <a:off x="2180486" y="2220346"/>
            <a:ext cx="7146392" cy="614915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স্টার টপোলজিতে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xmlns="" id="{397C2886-C99A-4EB8-8518-C9CF7FFD2819}"/>
              </a:ext>
            </a:extLst>
          </p:cNvPr>
          <p:cNvSpPr/>
          <p:nvPr/>
        </p:nvSpPr>
        <p:spPr>
          <a:xfrm>
            <a:off x="2180485" y="3999227"/>
            <a:ext cx="7146390" cy="614915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বাস টপোলজি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2579C038-02D4-4A73-98A0-00DD304DD95B}"/>
              </a:ext>
            </a:extLst>
          </p:cNvPr>
          <p:cNvSpPr/>
          <p:nvPr/>
        </p:nvSpPr>
        <p:spPr>
          <a:xfrm>
            <a:off x="2180487" y="5741437"/>
            <a:ext cx="7146389" cy="614915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রিং টপোলজি  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FA1C60-B49D-4F52-8740-86B70B616E62}"/>
              </a:ext>
            </a:extLst>
          </p:cNvPr>
          <p:cNvSpPr txBox="1"/>
          <p:nvPr/>
        </p:nvSpPr>
        <p:spPr>
          <a:xfrm>
            <a:off x="3357563" y="136524"/>
            <a:ext cx="4210855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37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0B9D490F-5337-4106-8D81-116CE669BE1E}"/>
              </a:ext>
            </a:extLst>
          </p:cNvPr>
          <p:cNvSpPr/>
          <p:nvPr/>
        </p:nvSpPr>
        <p:spPr>
          <a:xfrm>
            <a:off x="1308292" y="1530988"/>
            <a:ext cx="8848579" cy="614915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স্টার টপোলজির নেটওয়ার্ক কখন অচল হয়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F2CB2D06-8060-4B84-9B4B-1169C072982C}"/>
              </a:ext>
            </a:extLst>
          </p:cNvPr>
          <p:cNvSpPr/>
          <p:nvPr/>
        </p:nvSpPr>
        <p:spPr>
          <a:xfrm>
            <a:off x="1308291" y="3302240"/>
            <a:ext cx="8848580" cy="623450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দ্রুত ও সহজে নেটওয়ার্ক স্থাপন করতে ব্যবহৃত হয়-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CA21FF90-6334-40AE-A732-1061737F65CA}"/>
              </a:ext>
            </a:extLst>
          </p:cNvPr>
          <p:cNvSpPr/>
          <p:nvPr/>
        </p:nvSpPr>
        <p:spPr>
          <a:xfrm>
            <a:off x="1308292" y="5010781"/>
            <a:ext cx="8848578" cy="614915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অনেকগুলো স্টার টপোলজির সমষ্টি কোনটি?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xmlns="" id="{0E72899D-7285-4920-AB87-5ABF71D1C84A}"/>
              </a:ext>
            </a:extLst>
          </p:cNvPr>
          <p:cNvSpPr/>
          <p:nvPr/>
        </p:nvSpPr>
        <p:spPr>
          <a:xfrm>
            <a:off x="1308292" y="2220346"/>
            <a:ext cx="8848579" cy="614915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 হাব নষ্ট হলে 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xmlns="" id="{397C2886-C99A-4EB8-8518-C9CF7FFD2819}"/>
              </a:ext>
            </a:extLst>
          </p:cNvPr>
          <p:cNvSpPr/>
          <p:nvPr/>
        </p:nvSpPr>
        <p:spPr>
          <a:xfrm>
            <a:off x="1308291" y="3985159"/>
            <a:ext cx="8848580" cy="614915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স্টার টপোলজি 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2579C038-02D4-4A73-98A0-00DD304DD95B}"/>
              </a:ext>
            </a:extLst>
          </p:cNvPr>
          <p:cNvSpPr/>
          <p:nvPr/>
        </p:nvSpPr>
        <p:spPr>
          <a:xfrm>
            <a:off x="1308293" y="5685165"/>
            <a:ext cx="8848577" cy="614915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ট্রি টপোলজি   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FA1C60-B49D-4F52-8740-86B70B616E62}"/>
              </a:ext>
            </a:extLst>
          </p:cNvPr>
          <p:cNvSpPr txBox="1"/>
          <p:nvPr/>
        </p:nvSpPr>
        <p:spPr>
          <a:xfrm>
            <a:off x="3357563" y="136524"/>
            <a:ext cx="4210855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21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xmlns="" id="{99EC7906-C41B-4FEA-95D0-AA5F0F583182}"/>
              </a:ext>
            </a:extLst>
          </p:cNvPr>
          <p:cNvSpPr txBox="1"/>
          <p:nvPr/>
        </p:nvSpPr>
        <p:spPr>
          <a:xfrm>
            <a:off x="615459" y="4198763"/>
            <a:ext cx="10199077" cy="15323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ধরি</a:t>
            </a:r>
            <a:r>
              <a:rPr 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তোমাদের </a:t>
            </a:r>
            <a:r>
              <a:rPr lang="en-US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বিদ্যালয়ে</a:t>
            </a:r>
            <a:r>
              <a:rPr lang="bn-BD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১</a:t>
            </a:r>
            <a:r>
              <a:rPr lang="bn-IN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  <a:r>
              <a:rPr lang="bn-BD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টি কম্পিউটার আছে । </a:t>
            </a:r>
            <a:r>
              <a:rPr lang="bn-BD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এখন</a:t>
            </a:r>
            <a:r>
              <a:rPr 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কম্পিউার</a:t>
            </a:r>
            <a:r>
              <a:rPr 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নেটওয়ার্ক</a:t>
            </a:r>
            <a:r>
              <a:rPr 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তৈরিতে</a:t>
            </a:r>
            <a:r>
              <a:rPr lang="bn-BD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 টপোলজির ব্যবহার</a:t>
            </a:r>
            <a:r>
              <a:rPr lang="bn-IN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সুবিধাজনক</a:t>
            </a:r>
            <a:r>
              <a:rPr 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bn-BD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ব্যাখ্যা কর ।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D3F082-2D40-4F0F-8488-4D9059059926}"/>
              </a:ext>
            </a:extLst>
          </p:cNvPr>
          <p:cNvSpPr txBox="1"/>
          <p:nvPr/>
        </p:nvSpPr>
        <p:spPr>
          <a:xfrm>
            <a:off x="3893712" y="240341"/>
            <a:ext cx="3642572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0B851E-1D98-4DAF-9609-E4F8A23F73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10101">
                  <a:alpha val="392"/>
                </a:srgbClr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40" y="1570426"/>
            <a:ext cx="3944694" cy="2324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769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D3F082-2D40-4F0F-8488-4D9059059926}"/>
              </a:ext>
            </a:extLst>
          </p:cNvPr>
          <p:cNvSpPr txBox="1"/>
          <p:nvPr/>
        </p:nvSpPr>
        <p:spPr>
          <a:xfrm>
            <a:off x="3005101" y="2534943"/>
            <a:ext cx="5573845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 সবাইকে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57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0599" y="5217680"/>
            <a:ext cx="9694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নেটওয়ার্কের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যুক্ত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হওয়ার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পদ্ধতিতে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51825"/>
            <a:ext cx="8890000" cy="3469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4362547"/>
            <a:ext cx="969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কম্পিউটারগুলো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অপরটার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সাথে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যুক্ত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479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F4F5F3-D8C9-47F6-A965-87427E24922B}"/>
              </a:ext>
            </a:extLst>
          </p:cNvPr>
          <p:cNvSpPr txBox="1"/>
          <p:nvPr/>
        </p:nvSpPr>
        <p:spPr>
          <a:xfrm>
            <a:off x="2593046" y="187588"/>
            <a:ext cx="6015310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পাঠ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639099-6C00-4742-BB12-C78B4CCFFA66}"/>
              </a:ext>
            </a:extLst>
          </p:cNvPr>
          <p:cNvSpPr txBox="1"/>
          <p:nvPr/>
        </p:nvSpPr>
        <p:spPr>
          <a:xfrm>
            <a:off x="2959044" y="2989040"/>
            <a:ext cx="4771021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টপোলজি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6F808BD3-B9B2-4D6E-B017-D5B8CA93638A}"/>
              </a:ext>
            </a:extLst>
          </p:cNvPr>
          <p:cNvSpPr/>
          <p:nvPr/>
        </p:nvSpPr>
        <p:spPr>
          <a:xfrm>
            <a:off x="3019924" y="1495252"/>
            <a:ext cx="140702" cy="1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43C1EF3A-CA2A-41ED-A76D-6D955B64523C}"/>
              </a:ext>
            </a:extLst>
          </p:cNvPr>
          <p:cNvSpPr/>
          <p:nvPr/>
        </p:nvSpPr>
        <p:spPr>
          <a:xfrm>
            <a:off x="3114235" y="1380335"/>
            <a:ext cx="140702" cy="1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FA569A3B-A14C-4165-82AF-803A7F793FD0}"/>
              </a:ext>
            </a:extLst>
          </p:cNvPr>
          <p:cNvSpPr/>
          <p:nvPr/>
        </p:nvSpPr>
        <p:spPr>
          <a:xfrm>
            <a:off x="3190876" y="1487459"/>
            <a:ext cx="140702" cy="1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D146D5D-72EA-48C9-9F0C-DBACD28D735C}"/>
              </a:ext>
            </a:extLst>
          </p:cNvPr>
          <p:cNvSpPr/>
          <p:nvPr/>
        </p:nvSpPr>
        <p:spPr>
          <a:xfrm>
            <a:off x="3267036" y="1417107"/>
            <a:ext cx="140702" cy="1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0F108104-19A3-4DF9-B91E-AA475C66D006}"/>
              </a:ext>
            </a:extLst>
          </p:cNvPr>
          <p:cNvSpPr/>
          <p:nvPr/>
        </p:nvSpPr>
        <p:spPr>
          <a:xfrm>
            <a:off x="3291240" y="1346756"/>
            <a:ext cx="140702" cy="1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E580655-9EC8-4FB1-8B7A-7E8D2070D6D3}"/>
              </a:ext>
            </a:extLst>
          </p:cNvPr>
          <p:cNvSpPr/>
          <p:nvPr/>
        </p:nvSpPr>
        <p:spPr>
          <a:xfrm>
            <a:off x="3138078" y="5601504"/>
            <a:ext cx="140702" cy="1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7F07E5C0-445F-4E89-934D-0DF67D08432A}"/>
              </a:ext>
            </a:extLst>
          </p:cNvPr>
          <p:cNvSpPr/>
          <p:nvPr/>
        </p:nvSpPr>
        <p:spPr>
          <a:xfrm>
            <a:off x="2099553" y="3480857"/>
            <a:ext cx="140702" cy="1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3BB74CF5-FB20-4FBA-9789-87E8FDFC856E}"/>
              </a:ext>
            </a:extLst>
          </p:cNvPr>
          <p:cNvSpPr/>
          <p:nvPr/>
        </p:nvSpPr>
        <p:spPr>
          <a:xfrm>
            <a:off x="2080804" y="3448741"/>
            <a:ext cx="140702" cy="1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28B85B40-4356-4DF4-AA5B-9A384F37EA35}"/>
              </a:ext>
            </a:extLst>
          </p:cNvPr>
          <p:cNvSpPr/>
          <p:nvPr/>
        </p:nvSpPr>
        <p:spPr>
          <a:xfrm>
            <a:off x="7000951" y="3526306"/>
            <a:ext cx="140702" cy="1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9D86974F-CFD1-4E9C-BC0A-FE9ABC3D4F8E}"/>
              </a:ext>
            </a:extLst>
          </p:cNvPr>
          <p:cNvSpPr/>
          <p:nvPr/>
        </p:nvSpPr>
        <p:spPr>
          <a:xfrm>
            <a:off x="5992034" y="1446975"/>
            <a:ext cx="140702" cy="1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BF52C7AE-154C-41FE-BDE4-FD3D9BDD7994}"/>
              </a:ext>
            </a:extLst>
          </p:cNvPr>
          <p:cNvSpPr/>
          <p:nvPr/>
        </p:nvSpPr>
        <p:spPr>
          <a:xfrm>
            <a:off x="5925307" y="1421986"/>
            <a:ext cx="140702" cy="1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AA1420F2-224E-46D0-B02A-FF01DDA45FFE}"/>
              </a:ext>
            </a:extLst>
          </p:cNvPr>
          <p:cNvSpPr/>
          <p:nvPr/>
        </p:nvSpPr>
        <p:spPr>
          <a:xfrm>
            <a:off x="3215056" y="5582176"/>
            <a:ext cx="140702" cy="1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7640E8E-6566-467A-8818-9B052575B708}"/>
              </a:ext>
            </a:extLst>
          </p:cNvPr>
          <p:cNvSpPr/>
          <p:nvPr/>
        </p:nvSpPr>
        <p:spPr>
          <a:xfrm>
            <a:off x="2128856" y="3479562"/>
            <a:ext cx="140702" cy="1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64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7280" y="2152583"/>
            <a:ext cx="97770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…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টপোলজি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তা বলতে পারবে;</a:t>
            </a:r>
          </a:p>
          <a:p>
            <a:pPr algn="just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২.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টপোলজির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 পারবে;</a:t>
            </a:r>
          </a:p>
          <a:p>
            <a:pPr algn="just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প্রত্যেক প্রকারের টপোলজির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সচিত্র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 পারবে।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A9CC8C0-BCE4-4FD7-B9CD-CE10A48F2601}"/>
              </a:ext>
            </a:extLst>
          </p:cNvPr>
          <p:cNvSpPr/>
          <p:nvPr/>
        </p:nvSpPr>
        <p:spPr>
          <a:xfrm>
            <a:off x="3600152" y="254904"/>
            <a:ext cx="3700981" cy="859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6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72337DF-23EA-4289-80A7-7285F092F207}"/>
              </a:ext>
            </a:extLst>
          </p:cNvPr>
          <p:cNvSpPr txBox="1"/>
          <p:nvPr/>
        </p:nvSpPr>
        <p:spPr>
          <a:xfrm>
            <a:off x="1190335" y="196076"/>
            <a:ext cx="8966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সংযুক্ত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কম্পিউটারগুলোর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অবস্থানের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ভিত্তি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নেটওয়ার্ককে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ভাগে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812BAC-8355-4EAE-B5B5-394800CFB831}"/>
              </a:ext>
            </a:extLst>
          </p:cNvPr>
          <p:cNvSpPr txBox="1"/>
          <p:nvPr/>
        </p:nvSpPr>
        <p:spPr>
          <a:xfrm>
            <a:off x="505822" y="4802768"/>
            <a:ext cx="10418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লোকাল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এরিয়া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নেটওয়ার্কের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অন্তর্গত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কম্পিউটারগুলো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সংযুক্ত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ভিন্ন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ভিন্ন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পদ্ধতি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নেটওয়ার্ক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টপোলজি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1B63A3-C4CD-4D97-AA15-10883ABEE6CB}"/>
              </a:ext>
            </a:extLst>
          </p:cNvPr>
          <p:cNvSpPr txBox="1"/>
          <p:nvPr/>
        </p:nvSpPr>
        <p:spPr>
          <a:xfrm>
            <a:off x="3786188" y="1911993"/>
            <a:ext cx="490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(Personal Area Network)</a:t>
            </a:r>
            <a:r>
              <a:rPr lang="bn-IN" sz="3200" b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40BBE8-1C67-462B-9511-87C75173A4DB}"/>
              </a:ext>
            </a:extLst>
          </p:cNvPr>
          <p:cNvSpPr txBox="1"/>
          <p:nvPr/>
        </p:nvSpPr>
        <p:spPr>
          <a:xfrm>
            <a:off x="3939268" y="2503902"/>
            <a:ext cx="4691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(Local Area Network)</a:t>
            </a:r>
            <a:endParaRPr lang="en-US" sz="3200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A04424-185E-4191-B64E-61FBAEBC982A}"/>
              </a:ext>
            </a:extLst>
          </p:cNvPr>
          <p:cNvSpPr txBox="1"/>
          <p:nvPr/>
        </p:nvSpPr>
        <p:spPr>
          <a:xfrm>
            <a:off x="3932258" y="3084379"/>
            <a:ext cx="567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(Metropolitan Area Network</a:t>
            </a:r>
            <a:r>
              <a:rPr lang="bn-BD" sz="3200" b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969D5F1-B6D0-4E39-B05C-585EE35E7D88}"/>
              </a:ext>
            </a:extLst>
          </p:cNvPr>
          <p:cNvSpPr txBox="1"/>
          <p:nvPr/>
        </p:nvSpPr>
        <p:spPr>
          <a:xfrm>
            <a:off x="3932258" y="3760764"/>
            <a:ext cx="4761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(Wide Area</a:t>
            </a:r>
            <a:r>
              <a:rPr lang="bn-IN" sz="3200" b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Network)</a:t>
            </a:r>
            <a:endParaRPr lang="en-US" sz="3200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63BE20-BE48-49E3-A598-08ADC813641C}"/>
              </a:ext>
            </a:extLst>
          </p:cNvPr>
          <p:cNvSpPr txBox="1"/>
          <p:nvPr/>
        </p:nvSpPr>
        <p:spPr>
          <a:xfrm>
            <a:off x="2433711" y="1911993"/>
            <a:ext cx="1474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PAN </a:t>
            </a:r>
            <a:r>
              <a:rPr lang="bn-IN" sz="3600" b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EF537C4-D04E-4F7B-BB2F-BF53FFDAC96C}"/>
              </a:ext>
            </a:extLst>
          </p:cNvPr>
          <p:cNvSpPr txBox="1"/>
          <p:nvPr/>
        </p:nvSpPr>
        <p:spPr>
          <a:xfrm>
            <a:off x="2464329" y="2510666"/>
            <a:ext cx="1474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endParaRPr lang="en-US" sz="2400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962044-2E48-4C73-B361-A336B186BA30}"/>
              </a:ext>
            </a:extLst>
          </p:cNvPr>
          <p:cNvSpPr txBox="1"/>
          <p:nvPr/>
        </p:nvSpPr>
        <p:spPr>
          <a:xfrm>
            <a:off x="2433712" y="3109339"/>
            <a:ext cx="1573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endParaRPr lang="en-US" sz="3600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6ECF50-F159-45B7-91B4-D444326FEB2D}"/>
              </a:ext>
            </a:extLst>
          </p:cNvPr>
          <p:cNvSpPr txBox="1"/>
          <p:nvPr/>
        </p:nvSpPr>
        <p:spPr>
          <a:xfrm>
            <a:off x="2405665" y="3776332"/>
            <a:ext cx="151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WAN</a:t>
            </a:r>
            <a:endParaRPr lang="en-US" sz="3600" dirty="0"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78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35FB9E-7EA4-4471-9C1F-4CE22C066515}"/>
              </a:ext>
            </a:extLst>
          </p:cNvPr>
          <p:cNvSpPr txBox="1"/>
          <p:nvPr/>
        </p:nvSpPr>
        <p:spPr>
          <a:xfrm>
            <a:off x="3573565" y="367184"/>
            <a:ext cx="3636143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49B776-A8CD-4F6E-8544-3D445F679291}"/>
              </a:ext>
            </a:extLst>
          </p:cNvPr>
          <p:cNvSpPr txBox="1"/>
          <p:nvPr/>
        </p:nvSpPr>
        <p:spPr>
          <a:xfrm>
            <a:off x="2393568" y="5322681"/>
            <a:ext cx="633545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টপলজি কাকে বলে?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6C1DF5-21A8-4CCE-AF95-AAF6AA611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06" y="1668194"/>
            <a:ext cx="5444197" cy="32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34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BABA45-5BA8-4BED-8D5A-78302C29C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47" y="453962"/>
            <a:ext cx="2608519" cy="1948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94A703-3C1B-4F4A-9A8D-DFF528C2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31" y="372511"/>
            <a:ext cx="2608520" cy="2071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60B5DF-50C1-4E4E-995E-87FD8F63B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72" y="3413644"/>
            <a:ext cx="2934839" cy="2351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25E3B4-42AF-43C6-85D9-81CFE7D3CE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627" y="3769206"/>
            <a:ext cx="2693507" cy="193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71AFCB-F247-492C-82D6-D102FF9EC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625" y="3559316"/>
            <a:ext cx="2934839" cy="235158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C7E2420C-B737-4519-9875-C25543D7E124}"/>
              </a:ext>
            </a:extLst>
          </p:cNvPr>
          <p:cNvSpPr/>
          <p:nvPr/>
        </p:nvSpPr>
        <p:spPr>
          <a:xfrm>
            <a:off x="357831" y="453962"/>
            <a:ext cx="3413518" cy="1887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 প্রকার টপোলজি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A929B4B-ACCF-44AB-BEC5-1E257B072751}"/>
              </a:ext>
            </a:extLst>
          </p:cNvPr>
          <p:cNvSpPr/>
          <p:nvPr/>
        </p:nvSpPr>
        <p:spPr>
          <a:xfrm>
            <a:off x="4360514" y="2402092"/>
            <a:ext cx="2934839" cy="859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বাস টপোলজি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2301F0A-9515-4C33-856F-FDE4B260D17E}"/>
              </a:ext>
            </a:extLst>
          </p:cNvPr>
          <p:cNvSpPr/>
          <p:nvPr/>
        </p:nvSpPr>
        <p:spPr>
          <a:xfrm>
            <a:off x="534536" y="5777136"/>
            <a:ext cx="2934839" cy="859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স্টার টপোলজি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1D506C35-A57C-427B-9475-498610531ADE}"/>
              </a:ext>
            </a:extLst>
          </p:cNvPr>
          <p:cNvSpPr/>
          <p:nvPr/>
        </p:nvSpPr>
        <p:spPr>
          <a:xfrm>
            <a:off x="4132962" y="5798711"/>
            <a:ext cx="2934839" cy="859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ট্রি টপোলজি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0D371EFA-62F9-4EC0-85E3-0C645D1BBCFF}"/>
              </a:ext>
            </a:extLst>
          </p:cNvPr>
          <p:cNvSpPr/>
          <p:nvPr/>
        </p:nvSpPr>
        <p:spPr>
          <a:xfrm>
            <a:off x="7962792" y="5798711"/>
            <a:ext cx="2934839" cy="859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মেশ টপোলজি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6E7CF95-4B28-4C6A-BD4A-2B1D63B8FFCE}"/>
              </a:ext>
            </a:extLst>
          </p:cNvPr>
          <p:cNvSpPr/>
          <p:nvPr/>
        </p:nvSpPr>
        <p:spPr>
          <a:xfrm>
            <a:off x="7745572" y="2426723"/>
            <a:ext cx="2934839" cy="859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রিং টপোলজি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xmlns="" id="{EC592D13-2E60-4327-9C44-E828E442EC67}"/>
              </a:ext>
            </a:extLst>
          </p:cNvPr>
          <p:cNvSpPr txBox="1">
            <a:spLocks/>
          </p:cNvSpPr>
          <p:nvPr/>
        </p:nvSpPr>
        <p:spPr>
          <a:xfrm>
            <a:off x="548054" y="1719632"/>
            <a:ext cx="5318173" cy="3958098"/>
          </a:xfrm>
          <a:prstGeom prst="rect">
            <a:avLst/>
          </a:prstGeom>
        </p:spPr>
        <p:txBody>
          <a:bodyPr>
            <a:noAutofit/>
          </a:bodyPr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টপোলজিতে একটি মূল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ব্যাকবোন বা মূল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লাইনের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সাথে সবকটি কম্পিউটার সংযুক্ত থাকে তাকে বাস টপোলজি বলা হয়।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as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8D9A3EA-7A66-4799-9A83-F6AE8DC34E8C}"/>
              </a:ext>
            </a:extLst>
          </p:cNvPr>
          <p:cNvSpPr/>
          <p:nvPr/>
        </p:nvSpPr>
        <p:spPr>
          <a:xfrm>
            <a:off x="3328762" y="240836"/>
            <a:ext cx="3700981" cy="859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বাস টপোলজি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DB9995-ABD1-48DF-95F2-D5EF801AD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92" y="2306272"/>
            <a:ext cx="4472354" cy="278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56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504</TotalTime>
  <Words>799</Words>
  <Application>Microsoft Office PowerPoint</Application>
  <PresentationFormat>Custom</PresentationFormat>
  <Paragraphs>114</Paragraphs>
  <Slides>24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mof.com</dc:creator>
  <cp:lastModifiedBy>Wasiqur Rahman</cp:lastModifiedBy>
  <cp:revision>95</cp:revision>
  <dcterms:created xsi:type="dcterms:W3CDTF">2020-08-26T11:11:11Z</dcterms:created>
  <dcterms:modified xsi:type="dcterms:W3CDTF">2020-09-21T11:41:14Z</dcterms:modified>
</cp:coreProperties>
</file>