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n-IN" b="1" dirty="0" smtClean="0"/>
              <a:t>আজকের ক্লাসে সবাইকে  স্বাগতম  </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600200"/>
            <a:ext cx="9067799" cy="5257800"/>
          </a:xfrm>
        </p:spPr>
      </p:pic>
    </p:spTree>
    <p:extLst>
      <p:ext uri="{BB962C8B-B14F-4D97-AF65-F5344CB8AC3E}">
        <p14:creationId xmlns:p14="http://schemas.microsoft.com/office/powerpoint/2010/main" val="25670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124200" y="0"/>
            <a:ext cx="2514600" cy="1066800"/>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rPr>
              <a:t>জোড়ায় কাজ </a:t>
            </a:r>
            <a:endParaRPr lang="en-US" sz="4000" b="1" dirty="0">
              <a:solidFill>
                <a:schemeClr val="tx1"/>
              </a:solidFill>
            </a:endParaRPr>
          </a:p>
        </p:txBody>
      </p:sp>
      <p:sp>
        <p:nvSpPr>
          <p:cNvPr id="3" name="Rectangle 2"/>
          <p:cNvSpPr/>
          <p:nvPr/>
        </p:nvSpPr>
        <p:spPr>
          <a:xfrm>
            <a:off x="0" y="1066800"/>
            <a:ext cx="9144000" cy="5791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000" b="1" dirty="0" smtClean="0"/>
              <a:t>১/ কোন  হিসাবের জের টানা হয়না ? </a:t>
            </a:r>
          </a:p>
          <a:p>
            <a:pPr algn="ctr"/>
            <a:r>
              <a:rPr lang="bn-IN" sz="4000" b="1" dirty="0" smtClean="0"/>
              <a:t>২/ খতিয়ান হিসাব কত প্রকার  ছকে করা যায় ? </a:t>
            </a:r>
          </a:p>
          <a:p>
            <a:pPr algn="ctr"/>
            <a:r>
              <a:rPr lang="bn-IN" sz="4000" b="1" dirty="0" smtClean="0"/>
              <a:t>৩/ খতিয়ান কত প্রকার ও কি কি ?</a:t>
            </a:r>
          </a:p>
          <a:p>
            <a:pPr algn="ctr"/>
            <a:r>
              <a:rPr lang="bn-IN" sz="4000" b="1" dirty="0" smtClean="0"/>
              <a:t>					সময়ঃ ০৫ মিনিট ।  </a:t>
            </a:r>
          </a:p>
          <a:p>
            <a:pPr algn="ctr"/>
            <a:r>
              <a:rPr lang="bn-IN" sz="4000" b="1" dirty="0" smtClean="0"/>
              <a:t>উত্তরঃ ১/ জাবেদা ২/ ২ প্রকার ছকে ৩/ ২ প্রকার ( সাধারন ও সহকারী খতিয়ান )</a:t>
            </a:r>
          </a:p>
          <a:p>
            <a:pPr algn="ctr"/>
            <a:r>
              <a:rPr lang="bn-IN" b="1" dirty="0" smtClean="0"/>
              <a:t>  </a:t>
            </a:r>
            <a:endParaRPr lang="en-US" b="1" dirty="0"/>
          </a:p>
        </p:txBody>
      </p:sp>
    </p:spTree>
    <p:extLst>
      <p:ext uri="{BB962C8B-B14F-4D97-AF65-F5344CB8AC3E}">
        <p14:creationId xmlns:p14="http://schemas.microsoft.com/office/powerpoint/2010/main" val="41765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38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b="1" dirty="0" smtClean="0"/>
              <a:t>হিসাবের জের টানা বা ব্যালেন্সিং </a:t>
            </a:r>
            <a:endParaRPr lang="en-US" sz="4000" b="1" dirty="0"/>
          </a:p>
        </p:txBody>
      </p:sp>
      <p:sp>
        <p:nvSpPr>
          <p:cNvPr id="3" name="Rectangle 2"/>
          <p:cNvSpPr/>
          <p:nvPr/>
        </p:nvSpPr>
        <p:spPr>
          <a:xfrm>
            <a:off x="76200" y="1066800"/>
            <a:ext cx="8991600" cy="5791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b="1" dirty="0" smtClean="0"/>
              <a:t>একটি নির্দিষ্ট সময় শেষে খতিয়ান হিসাব  সমূহের  ডেবিট ও ক্রেডিট দিকের পার্থক্য নিরুপন করাকে জের টানা বা ব্যালেন্সিং বলে । জের বা ব্যালেন্স ২ প্রকার । যথাঃ (ক) ডেবিট ব্যালেন্স ও (খ) ক্রেডিট ব্যালেন্স । একটি নির্দিষ্ট সময়ে খতিয়ানের ডেবিট দিক বড় হলে ডেবিট ব্যালেন্স এবং ক্রেডিট দিক বড় হলে ক্রেডিট ব্যালেন্স হবে।  আর  যদি উভয় দিক মিলে যায় তাহলে হিসাবটিকে  সমতাপ্রাপ্ত বলা হয় । প্রারম্ভিক জেরকে</a:t>
            </a:r>
            <a:r>
              <a:rPr lang="en-US" sz="3600" b="1" dirty="0" smtClean="0"/>
              <a:t>  B/D          (</a:t>
            </a:r>
            <a:r>
              <a:rPr lang="bn-IN" sz="3600" b="1" dirty="0" smtClean="0"/>
              <a:t> বি/ডি</a:t>
            </a:r>
            <a:r>
              <a:rPr lang="en-US" sz="3600" b="1" dirty="0" smtClean="0"/>
              <a:t>) </a:t>
            </a:r>
            <a:r>
              <a:rPr lang="bn-IN" sz="3600" b="1" dirty="0" smtClean="0"/>
              <a:t> বা</a:t>
            </a:r>
            <a:r>
              <a:rPr lang="en-US" sz="3600" b="1" dirty="0" smtClean="0"/>
              <a:t> B/F( </a:t>
            </a:r>
            <a:r>
              <a:rPr lang="bn-IN" sz="3600" b="1" dirty="0" smtClean="0"/>
              <a:t>বি/এফ</a:t>
            </a:r>
            <a:r>
              <a:rPr lang="en-US" sz="3600" b="1" dirty="0" smtClean="0"/>
              <a:t>)</a:t>
            </a:r>
            <a:r>
              <a:rPr lang="bn-IN" sz="3600" b="1" dirty="0" smtClean="0"/>
              <a:t>  এবং সমাপ্তি জেরকে</a:t>
            </a:r>
            <a:r>
              <a:rPr lang="en-US" sz="3600" b="1" dirty="0" smtClean="0"/>
              <a:t> C/D(</a:t>
            </a:r>
            <a:r>
              <a:rPr lang="bn-IN" sz="3600" b="1" dirty="0" smtClean="0"/>
              <a:t> সি/ডি</a:t>
            </a:r>
            <a:r>
              <a:rPr lang="en-US" sz="3600" b="1" dirty="0" smtClean="0"/>
              <a:t>)</a:t>
            </a:r>
            <a:r>
              <a:rPr lang="bn-IN" sz="3600" b="1" dirty="0" smtClean="0"/>
              <a:t> বা</a:t>
            </a:r>
            <a:r>
              <a:rPr lang="en-US" sz="3600" b="1" dirty="0" smtClean="0"/>
              <a:t> C/F(</a:t>
            </a:r>
            <a:r>
              <a:rPr lang="bn-IN" sz="3600" b="1" dirty="0" smtClean="0"/>
              <a:t> সি/ এফ</a:t>
            </a:r>
            <a:r>
              <a:rPr lang="en-US" sz="3600" b="1" dirty="0" smtClean="0"/>
              <a:t>) </a:t>
            </a:r>
            <a:r>
              <a:rPr lang="bn-IN" sz="3600" b="1" dirty="0" smtClean="0"/>
              <a:t> দ্বারা প্রকাশ করা </a:t>
            </a:r>
            <a:r>
              <a:rPr lang="bn-IN" sz="3600" b="1" smtClean="0"/>
              <a:t>হয় ।  </a:t>
            </a:r>
            <a:endParaRPr lang="en-US" sz="3600" b="1" dirty="0"/>
          </a:p>
        </p:txBody>
      </p:sp>
    </p:spTree>
    <p:extLst>
      <p:ext uri="{BB962C8B-B14F-4D97-AF65-F5344CB8AC3E}">
        <p14:creationId xmlns:p14="http://schemas.microsoft.com/office/powerpoint/2010/main" val="107753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873" y="152400"/>
            <a:ext cx="69342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b="1" dirty="0" smtClean="0"/>
              <a:t>হিসাবের সাধারন বা স্বাভাবিক উদ্বৃত্ত </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3598481102"/>
              </p:ext>
            </p:extLst>
          </p:nvPr>
        </p:nvGraphicFramePr>
        <p:xfrm>
          <a:off x="1181100" y="1981199"/>
          <a:ext cx="6896100" cy="3584208"/>
        </p:xfrm>
        <a:graphic>
          <a:graphicData uri="http://schemas.openxmlformats.org/drawingml/2006/table">
            <a:tbl>
              <a:tblPr firstRow="1" bandRow="1">
                <a:tableStyleId>{5C22544A-7EE6-4342-B048-85BDC9FD1C3A}</a:tableStyleId>
              </a:tblPr>
              <a:tblGrid>
                <a:gridCol w="3448050"/>
                <a:gridCol w="3448050"/>
              </a:tblGrid>
              <a:tr h="320039">
                <a:tc>
                  <a:txBody>
                    <a:bodyPr/>
                    <a:lstStyle/>
                    <a:p>
                      <a:r>
                        <a:rPr lang="bn-IN" sz="4000" b="1" dirty="0" smtClean="0">
                          <a:solidFill>
                            <a:schemeClr val="tx1"/>
                          </a:solidFill>
                        </a:rPr>
                        <a:t>হিসাবের শ্রেণী</a:t>
                      </a:r>
                      <a:r>
                        <a:rPr lang="bn-IN" sz="4000" b="1" baseline="0" dirty="0" smtClean="0">
                          <a:solidFill>
                            <a:schemeClr val="tx1"/>
                          </a:solidFill>
                        </a:rPr>
                        <a:t> </a:t>
                      </a:r>
                      <a:endParaRPr lang="en-US" sz="4000" b="1" dirty="0">
                        <a:solidFill>
                          <a:schemeClr val="tx1"/>
                        </a:solidFill>
                      </a:endParaRPr>
                    </a:p>
                  </a:txBody>
                  <a:tcPr>
                    <a:solidFill>
                      <a:schemeClr val="accent6">
                        <a:lumMod val="60000"/>
                        <a:lumOff val="40000"/>
                      </a:schemeClr>
                    </a:solidFill>
                  </a:tcPr>
                </a:tc>
                <a:tc>
                  <a:txBody>
                    <a:bodyPr/>
                    <a:lstStyle/>
                    <a:p>
                      <a:r>
                        <a:rPr lang="bn-IN" sz="4000" b="0" dirty="0" smtClean="0">
                          <a:solidFill>
                            <a:schemeClr val="tx1"/>
                          </a:solidFill>
                        </a:rPr>
                        <a:t>উদ্বৃত্তের</a:t>
                      </a:r>
                      <a:r>
                        <a:rPr lang="bn-IN" sz="4000" b="0" baseline="0" dirty="0" smtClean="0">
                          <a:solidFill>
                            <a:schemeClr val="tx1"/>
                          </a:solidFill>
                        </a:rPr>
                        <a:t> ধরন </a:t>
                      </a:r>
                      <a:endParaRPr lang="en-US" sz="4000" b="0" dirty="0">
                        <a:solidFill>
                          <a:schemeClr val="tx1"/>
                        </a:solidFill>
                      </a:endParaRPr>
                    </a:p>
                  </a:txBody>
                  <a:tcPr>
                    <a:solidFill>
                      <a:schemeClr val="accent6">
                        <a:lumMod val="60000"/>
                        <a:lumOff val="40000"/>
                      </a:schemeClr>
                    </a:solidFill>
                  </a:tcPr>
                </a:tc>
              </a:tr>
              <a:tr h="2883168">
                <a:tc>
                  <a:txBody>
                    <a:bodyPr/>
                    <a:lstStyle/>
                    <a:p>
                      <a:r>
                        <a:rPr lang="bn-IN" sz="3600" b="1" dirty="0" smtClean="0"/>
                        <a:t>সম্পদ</a:t>
                      </a:r>
                      <a:r>
                        <a:rPr lang="bn-IN" sz="3600" b="1" baseline="0" dirty="0" smtClean="0"/>
                        <a:t> </a:t>
                      </a:r>
                    </a:p>
                    <a:p>
                      <a:r>
                        <a:rPr lang="bn-IN" sz="3600" b="1" baseline="0" dirty="0" smtClean="0"/>
                        <a:t>দায় </a:t>
                      </a:r>
                    </a:p>
                    <a:p>
                      <a:r>
                        <a:rPr lang="bn-IN" sz="3600" b="1" baseline="0" dirty="0" smtClean="0"/>
                        <a:t>মালিকানা স্বত্ব </a:t>
                      </a:r>
                    </a:p>
                    <a:p>
                      <a:r>
                        <a:rPr lang="bn-IN" sz="3600" b="1" baseline="0" dirty="0" smtClean="0"/>
                        <a:t>আয় </a:t>
                      </a:r>
                    </a:p>
                    <a:p>
                      <a:r>
                        <a:rPr lang="bn-IN" sz="3600" b="1" baseline="0" dirty="0" smtClean="0"/>
                        <a:t>ব্যয় </a:t>
                      </a:r>
                      <a:endParaRPr lang="en-US" sz="3600" b="1" dirty="0"/>
                    </a:p>
                  </a:txBody>
                  <a:tcPr/>
                </a:tc>
                <a:tc>
                  <a:txBody>
                    <a:bodyPr/>
                    <a:lstStyle/>
                    <a:p>
                      <a:r>
                        <a:rPr lang="bn-IN" sz="3600" b="1" dirty="0" smtClean="0"/>
                        <a:t>ডেবিট ব্যালেন্স</a:t>
                      </a:r>
                      <a:r>
                        <a:rPr lang="bn-IN" sz="3600" b="1" baseline="0" dirty="0" smtClean="0"/>
                        <a:t> </a:t>
                      </a:r>
                    </a:p>
                    <a:p>
                      <a:r>
                        <a:rPr lang="bn-IN" sz="3600" b="1" baseline="0" dirty="0" smtClean="0"/>
                        <a:t>ক্রেডিট ব্যালেন্স </a:t>
                      </a:r>
                    </a:p>
                    <a:p>
                      <a:r>
                        <a:rPr lang="bn-IN" sz="3600" b="1" baseline="0" dirty="0" smtClean="0"/>
                        <a:t>ক্রেডিট ব্যালেন্স </a:t>
                      </a:r>
                    </a:p>
                    <a:p>
                      <a:r>
                        <a:rPr lang="bn-IN" sz="3600" b="1" baseline="0" dirty="0" smtClean="0"/>
                        <a:t>ক্রেডিট ব্যালেন্স </a:t>
                      </a:r>
                    </a:p>
                    <a:p>
                      <a:r>
                        <a:rPr lang="bn-IN" sz="3600" b="1" baseline="0" dirty="0" smtClean="0"/>
                        <a:t>ডেবিট ব্যালেন্স </a:t>
                      </a:r>
                      <a:endParaRPr lang="bn-IN" sz="3600" b="1" dirty="0" smtClean="0"/>
                    </a:p>
                  </a:txBody>
                  <a:tcPr/>
                </a:tc>
              </a:tr>
            </a:tbl>
          </a:graphicData>
        </a:graphic>
      </p:graphicFrame>
    </p:spTree>
    <p:extLst>
      <p:ext uri="{BB962C8B-B14F-4D97-AF65-F5344CB8AC3E}">
        <p14:creationId xmlns:p14="http://schemas.microsoft.com/office/powerpoint/2010/main" val="18363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1828800" y="0"/>
            <a:ext cx="4419600" cy="762000"/>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b="1" dirty="0" smtClean="0"/>
              <a:t>দলগত কাজ </a:t>
            </a:r>
            <a:endParaRPr lang="en-US" sz="4000" b="1" dirty="0"/>
          </a:p>
        </p:txBody>
      </p:sp>
      <p:pic>
        <p:nvPicPr>
          <p:cNvPr id="1026" name="Picture 2" descr="D:\ক্লাস তৈরি ছবি\IMG_20200222_1203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764" y="762000"/>
            <a:ext cx="475210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ক্লাস তৈরি ছবি\IMG_20200222_120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419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1" y="2209800"/>
            <a:ext cx="8908472" cy="464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b="1" dirty="0" smtClean="0"/>
              <a:t>১/ </a:t>
            </a:r>
            <a:r>
              <a:rPr lang="en-US" sz="3600" b="1" dirty="0" smtClean="0"/>
              <a:t>T- </a:t>
            </a:r>
            <a:r>
              <a:rPr lang="bn-IN" sz="3600" b="1" dirty="0" smtClean="0"/>
              <a:t> ছক হিসাবের মোট  ঘর কয়টি? </a:t>
            </a:r>
          </a:p>
          <a:p>
            <a:pPr algn="ctr"/>
            <a:r>
              <a:rPr lang="bn-IN" sz="3600" b="1" dirty="0" smtClean="0"/>
              <a:t>২/ চলমান জের ছক হিসাবের মোট ঘর কয়টি? </a:t>
            </a:r>
          </a:p>
          <a:p>
            <a:pPr algn="ctr"/>
            <a:r>
              <a:rPr lang="bn-IN" sz="3600" b="1" dirty="0" smtClean="0"/>
              <a:t>৩/ খতিয়ান হিসাবের দুদিক সমান করাকে কি বলে? </a:t>
            </a:r>
          </a:p>
          <a:p>
            <a:pPr algn="ctr"/>
            <a:r>
              <a:rPr lang="bn-IN" sz="3600" b="1" dirty="0" smtClean="0"/>
              <a:t>৪/ জের টানার আরেক নাম কি? </a:t>
            </a:r>
          </a:p>
          <a:p>
            <a:pPr algn="ctr"/>
            <a:r>
              <a:rPr lang="bn-IN" sz="3200" b="1" dirty="0" smtClean="0"/>
              <a:t>৫/ লেনদেন জাবেদায় লিপিবদ্ধ না করেও সরাসরি লেখা যায় কোথায়? </a:t>
            </a:r>
          </a:p>
          <a:p>
            <a:pPr algn="ctr"/>
            <a:r>
              <a:rPr lang="bn-IN" sz="3600" b="1" dirty="0" smtClean="0"/>
              <a:t>						সময়ঃ ০৮ মিনিট । </a:t>
            </a:r>
          </a:p>
          <a:p>
            <a:pPr algn="ctr"/>
            <a:r>
              <a:rPr lang="bn-IN" sz="3600" b="1" dirty="0" smtClean="0"/>
              <a:t>উত্তরঃ ১/ ৮ টি ২/ ৭টি ৩/ সমীকরন বা জের টানা  ৪/ উদ্বৃত্ত বা ব্যালেন্সিং ৫/ খতিয়ানে । </a:t>
            </a:r>
            <a:endParaRPr lang="en-US" sz="3600" b="1" dirty="0"/>
          </a:p>
        </p:txBody>
      </p:sp>
    </p:spTree>
    <p:extLst>
      <p:ext uri="{BB962C8B-B14F-4D97-AF65-F5344CB8AC3E}">
        <p14:creationId xmlns:p14="http://schemas.microsoft.com/office/powerpoint/2010/main" val="2532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in)">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heel(1)">
                                      <p:cBhvr>
                                        <p:cTn id="4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152400"/>
            <a:ext cx="25146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b="1" dirty="0" smtClean="0">
                <a:solidFill>
                  <a:schemeClr val="tx1"/>
                </a:solidFill>
              </a:rPr>
              <a:t>মূল্যায়ন</a:t>
            </a:r>
            <a:r>
              <a:rPr lang="bn-IN" dirty="0" smtClean="0"/>
              <a:t> </a:t>
            </a:r>
            <a:endParaRPr lang="en-US" dirty="0"/>
          </a:p>
        </p:txBody>
      </p:sp>
      <p:sp>
        <p:nvSpPr>
          <p:cNvPr id="3" name="Rectangle 2"/>
          <p:cNvSpPr/>
          <p:nvPr/>
        </p:nvSpPr>
        <p:spPr>
          <a:xfrm>
            <a:off x="0" y="1066800"/>
            <a:ext cx="9144000" cy="5791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400" b="1" dirty="0" smtClean="0">
                <a:solidFill>
                  <a:schemeClr val="tx1"/>
                </a:solidFill>
              </a:rPr>
              <a:t>১/ খতিয়ানের ইংরেজী প্রতিশব্দ কি? </a:t>
            </a:r>
          </a:p>
          <a:p>
            <a:pPr algn="ctr"/>
            <a:r>
              <a:rPr lang="bn-IN" sz="4400" b="1" dirty="0" smtClean="0">
                <a:solidFill>
                  <a:schemeClr val="tx1"/>
                </a:solidFill>
              </a:rPr>
              <a:t>২/ কোন হিসাবকে  সকল বইয়ের রাজা বলা হয়? </a:t>
            </a:r>
          </a:p>
          <a:p>
            <a:pPr algn="ctr"/>
            <a:r>
              <a:rPr lang="bn-IN" sz="4400" b="1" dirty="0" smtClean="0">
                <a:solidFill>
                  <a:schemeClr val="tx1"/>
                </a:solidFill>
              </a:rPr>
              <a:t>৩/ খতিয়ান কত প্রকার ও কি কি ? </a:t>
            </a:r>
            <a:endParaRPr lang="bn-IN" sz="4400" b="1" dirty="0">
              <a:solidFill>
                <a:schemeClr val="tx1"/>
              </a:solidFill>
            </a:endParaRPr>
          </a:p>
          <a:p>
            <a:pPr algn="ctr"/>
            <a:r>
              <a:rPr lang="bn-IN" sz="4400" b="1" dirty="0" smtClean="0">
                <a:solidFill>
                  <a:schemeClr val="tx1"/>
                </a:solidFill>
              </a:rPr>
              <a:t>৪/ কোন হিসাবের জের টানা হয় ? </a:t>
            </a:r>
          </a:p>
          <a:p>
            <a:pPr algn="ctr"/>
            <a:r>
              <a:rPr lang="bn-IN" sz="4400" b="1" dirty="0" smtClean="0">
                <a:solidFill>
                  <a:schemeClr val="tx1"/>
                </a:solidFill>
              </a:rPr>
              <a:t>৫/ খতিয়ান হিসাবের দুদিক সমান করাকে কি বলে?   </a:t>
            </a:r>
            <a:endParaRPr lang="en-US" sz="4400" b="1" dirty="0">
              <a:solidFill>
                <a:schemeClr val="tx1"/>
              </a:solidFill>
            </a:endParaRPr>
          </a:p>
        </p:txBody>
      </p:sp>
    </p:spTree>
    <p:extLst>
      <p:ext uri="{BB962C8B-B14F-4D97-AF65-F5344CB8AC3E}">
        <p14:creationId xmlns:p14="http://schemas.microsoft.com/office/powerpoint/2010/main" val="15341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80">
                                          <p:stCondLst>
                                            <p:cond delay="0"/>
                                          </p:stCondLst>
                                        </p:cTn>
                                        <p:tgtEl>
                                          <p:spTgt spid="3">
                                            <p:txEl>
                                              <p:pRg st="3" end="3"/>
                                            </p:txEl>
                                          </p:spTgt>
                                        </p:tgtEl>
                                      </p:cBhvr>
                                    </p:animEffect>
                                    <p:anim calcmode="lin" valueType="num">
                                      <p:cBhvr>
                                        <p:cTn id="3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3" end="3"/>
                                            </p:txEl>
                                          </p:spTgt>
                                        </p:tgtEl>
                                      </p:cBhvr>
                                      <p:to x="100000" y="60000"/>
                                    </p:animScale>
                                    <p:animScale>
                                      <p:cBhvr>
                                        <p:cTn id="38" dur="166" decel="50000">
                                          <p:stCondLst>
                                            <p:cond delay="676"/>
                                          </p:stCondLst>
                                        </p:cTn>
                                        <p:tgtEl>
                                          <p:spTgt spid="3">
                                            <p:txEl>
                                              <p:pRg st="3" end="3"/>
                                            </p:txEl>
                                          </p:spTgt>
                                        </p:tgtEl>
                                      </p:cBhvr>
                                      <p:to x="100000" y="100000"/>
                                    </p:animScale>
                                    <p:animScale>
                                      <p:cBhvr>
                                        <p:cTn id="39" dur="26">
                                          <p:stCondLst>
                                            <p:cond delay="1312"/>
                                          </p:stCondLst>
                                        </p:cTn>
                                        <p:tgtEl>
                                          <p:spTgt spid="3">
                                            <p:txEl>
                                              <p:pRg st="3" end="3"/>
                                            </p:txEl>
                                          </p:spTgt>
                                        </p:tgtEl>
                                      </p:cBhvr>
                                      <p:to x="100000" y="80000"/>
                                    </p:animScale>
                                    <p:animScale>
                                      <p:cBhvr>
                                        <p:cTn id="40" dur="166" decel="50000">
                                          <p:stCondLst>
                                            <p:cond delay="1338"/>
                                          </p:stCondLst>
                                        </p:cTn>
                                        <p:tgtEl>
                                          <p:spTgt spid="3">
                                            <p:txEl>
                                              <p:pRg st="3" end="3"/>
                                            </p:txEl>
                                          </p:spTgt>
                                        </p:tgtEl>
                                      </p:cBhvr>
                                      <p:to x="100000" y="100000"/>
                                    </p:animScale>
                                    <p:animScale>
                                      <p:cBhvr>
                                        <p:cTn id="41" dur="26">
                                          <p:stCondLst>
                                            <p:cond delay="1642"/>
                                          </p:stCondLst>
                                        </p:cTn>
                                        <p:tgtEl>
                                          <p:spTgt spid="3">
                                            <p:txEl>
                                              <p:pRg st="3" end="3"/>
                                            </p:txEl>
                                          </p:spTgt>
                                        </p:tgtEl>
                                      </p:cBhvr>
                                      <p:to x="100000" y="90000"/>
                                    </p:animScale>
                                    <p:animScale>
                                      <p:cBhvr>
                                        <p:cTn id="42" dur="166" decel="50000">
                                          <p:stCondLst>
                                            <p:cond delay="1668"/>
                                          </p:stCondLst>
                                        </p:cTn>
                                        <p:tgtEl>
                                          <p:spTgt spid="3">
                                            <p:txEl>
                                              <p:pRg st="3" end="3"/>
                                            </p:txEl>
                                          </p:spTgt>
                                        </p:tgtEl>
                                      </p:cBhvr>
                                      <p:to x="100000" y="100000"/>
                                    </p:animScale>
                                    <p:animScale>
                                      <p:cBhvr>
                                        <p:cTn id="43" dur="26">
                                          <p:stCondLst>
                                            <p:cond delay="1808"/>
                                          </p:stCondLst>
                                        </p:cTn>
                                        <p:tgtEl>
                                          <p:spTgt spid="3">
                                            <p:txEl>
                                              <p:pRg st="3" end="3"/>
                                            </p:txEl>
                                          </p:spTgt>
                                        </p:tgtEl>
                                      </p:cBhvr>
                                      <p:to x="100000" y="95000"/>
                                    </p:animScale>
                                    <p:animScale>
                                      <p:cBhvr>
                                        <p:cTn id="44" dur="166" decel="50000">
                                          <p:stCondLst>
                                            <p:cond delay="1834"/>
                                          </p:stCondLst>
                                        </p:cTn>
                                        <p:tgtEl>
                                          <p:spTgt spid="3">
                                            <p:txEl>
                                              <p:pRg st="3" end="3"/>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2590800" y="69273"/>
            <a:ext cx="3401291" cy="768927"/>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400" b="1" dirty="0" smtClean="0">
                <a:solidFill>
                  <a:schemeClr val="tx1"/>
                </a:solidFill>
              </a:rPr>
              <a:t>বাড়ির কাজ </a:t>
            </a:r>
            <a:endParaRPr lang="en-US" sz="44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836"/>
            <a:ext cx="9067800" cy="3352800"/>
          </a:xfrm>
          <a:prstGeom prst="rect">
            <a:avLst/>
          </a:prstGeom>
          <a:ln w="57150">
            <a:solidFill>
              <a:srgbClr val="FFC000"/>
            </a:solidFill>
          </a:ln>
        </p:spPr>
      </p:pic>
      <p:sp>
        <p:nvSpPr>
          <p:cNvPr id="4" name="Rectangle 3"/>
          <p:cNvSpPr/>
          <p:nvPr/>
        </p:nvSpPr>
        <p:spPr>
          <a:xfrm>
            <a:off x="0" y="4343400"/>
            <a:ext cx="9067800" cy="2438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rPr>
              <a:t>পাঠ্য বইয়ের ৯০ পৃষ্ঠার কাজ থেকে বালক শিক্ষার্থীরা </a:t>
            </a:r>
            <a:r>
              <a:rPr lang="en-US" sz="4000" b="1" dirty="0" smtClean="0">
                <a:solidFill>
                  <a:schemeClr val="tx1"/>
                </a:solidFill>
              </a:rPr>
              <a:t>T- </a:t>
            </a:r>
            <a:r>
              <a:rPr lang="bn-IN" sz="4000" b="1" dirty="0" smtClean="0">
                <a:solidFill>
                  <a:schemeClr val="tx1"/>
                </a:solidFill>
              </a:rPr>
              <a:t>ছক এবং বালিকা  শিক্ষার্থীরা চলমান জের ছক পদ্ধতিতে খতিয়ান প্রস্তুত করে নিয়ে আসবে।  </a:t>
            </a:r>
            <a:endParaRPr lang="en-US" sz="4000" b="1" dirty="0">
              <a:solidFill>
                <a:schemeClr val="tx1"/>
              </a:solidFill>
            </a:endParaRPr>
          </a:p>
        </p:txBody>
      </p:sp>
    </p:spTree>
    <p:extLst>
      <p:ext uri="{BB962C8B-B14F-4D97-AF65-F5344CB8AC3E}">
        <p14:creationId xmlns:p14="http://schemas.microsoft.com/office/powerpoint/2010/main" val="23353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heel(1)">
                                      <p:cBhvr>
                                        <p:cTn id="3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a:off x="2133600" y="124691"/>
            <a:ext cx="4495800" cy="914400"/>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400" b="1" dirty="0" smtClean="0"/>
              <a:t>ধন্যবাদ সবাইকে </a:t>
            </a:r>
            <a:endParaRPr lang="en-US" sz="4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2"/>
            <a:ext cx="9144000" cy="5742708"/>
          </a:xfrm>
          <a:prstGeom prst="rect">
            <a:avLst/>
          </a:prstGeom>
        </p:spPr>
      </p:pic>
    </p:spTree>
    <p:extLst>
      <p:ext uri="{BB962C8B-B14F-4D97-AF65-F5344CB8AC3E}">
        <p14:creationId xmlns:p14="http://schemas.microsoft.com/office/powerpoint/2010/main" val="37368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n-IN" dirty="0" smtClean="0"/>
              <a:t>  </a:t>
            </a:r>
            <a:r>
              <a:rPr lang="bn-IN" b="1" dirty="0" smtClean="0"/>
              <a:t> পরিচিতি </a:t>
            </a:r>
            <a:endParaRPr lang="en-US" b="1" dirty="0"/>
          </a:p>
        </p:txBody>
      </p:sp>
      <p:sp>
        <p:nvSpPr>
          <p:cNvPr id="5" name="Content Placeholder 4"/>
          <p:cNvSpPr>
            <a:spLocks noGrp="1"/>
          </p:cNvSpPr>
          <p:nvPr>
            <p:ph sz="half" idx="1"/>
          </p:nvPr>
        </p:nvSpPr>
        <p:spPr/>
        <p:txBody>
          <a:bodyPr>
            <a:normAutofit lnSpcReduction="10000"/>
          </a:bodyPr>
          <a:lstStyle/>
          <a:p>
            <a:endParaRPr lang="bn-IN" dirty="0" smtClean="0"/>
          </a:p>
          <a:p>
            <a:endParaRPr lang="bn-IN" dirty="0"/>
          </a:p>
          <a:p>
            <a:endParaRPr lang="bn-IN" dirty="0" smtClean="0"/>
          </a:p>
          <a:p>
            <a:endParaRPr lang="bn-IN" dirty="0" smtClean="0"/>
          </a:p>
          <a:p>
            <a:endParaRPr lang="bn-IN" b="1" dirty="0" smtClean="0"/>
          </a:p>
          <a:p>
            <a:r>
              <a:rPr lang="bn-IN" b="1" dirty="0" smtClean="0"/>
              <a:t>মোঃ ইকবাল মিয়া </a:t>
            </a:r>
          </a:p>
          <a:p>
            <a:r>
              <a:rPr lang="bn-IN" b="1" dirty="0" smtClean="0"/>
              <a:t>সহঃ শিক্ষক ( ব্যবসায় শিক্ষা) </a:t>
            </a:r>
          </a:p>
          <a:p>
            <a:r>
              <a:rPr lang="bn-IN" b="1" dirty="0" smtClean="0"/>
              <a:t>পলাশ পাইলট উচ্চ বিদ্যালয় </a:t>
            </a:r>
          </a:p>
          <a:p>
            <a:r>
              <a:rPr lang="bn-IN" b="1" dirty="0" smtClean="0"/>
              <a:t>পলাশ, নরসিংদী । </a:t>
            </a:r>
            <a:endParaRPr lang="en-US" b="1" dirty="0"/>
          </a:p>
        </p:txBody>
      </p:sp>
      <p:sp>
        <p:nvSpPr>
          <p:cNvPr id="6" name="Content Placeholder 5"/>
          <p:cNvSpPr>
            <a:spLocks noGrp="1"/>
          </p:cNvSpPr>
          <p:nvPr>
            <p:ph sz="half" idx="2"/>
          </p:nvPr>
        </p:nvSpPr>
        <p:spPr/>
        <p:txBody>
          <a:bodyPr>
            <a:normAutofit lnSpcReduction="10000"/>
          </a:bodyPr>
          <a:lstStyle/>
          <a:p>
            <a:endParaRPr lang="bn-IN" dirty="0" smtClean="0"/>
          </a:p>
          <a:p>
            <a:endParaRPr lang="bn-IN" dirty="0"/>
          </a:p>
          <a:p>
            <a:r>
              <a:rPr lang="bn-IN" b="1" dirty="0" smtClean="0"/>
              <a:t>খতিয়ান </a:t>
            </a:r>
          </a:p>
          <a:p>
            <a:r>
              <a:rPr lang="bn-IN" b="1" dirty="0" smtClean="0"/>
              <a:t>শ্রেণীঃ ৯ম </a:t>
            </a:r>
          </a:p>
          <a:p>
            <a:r>
              <a:rPr lang="bn-IN" b="1" dirty="0" smtClean="0"/>
              <a:t>বিষয়ঃ হিসাববিজ্ঞান </a:t>
            </a:r>
          </a:p>
          <a:p>
            <a:r>
              <a:rPr lang="bn-IN" b="1" dirty="0" smtClean="0"/>
              <a:t>অধ্যায়ঃ ৭ম </a:t>
            </a:r>
          </a:p>
          <a:p>
            <a:r>
              <a:rPr lang="bn-IN" b="1" dirty="0" smtClean="0"/>
              <a:t>সময়ঃ ৫০ মিনিট </a:t>
            </a:r>
          </a:p>
          <a:p>
            <a:r>
              <a:rPr lang="bn-IN" b="1" dirty="0" smtClean="0"/>
              <a:t>তারিখঃ ১০/০৮/২০২০ </a:t>
            </a:r>
            <a:endParaRPr lang="en-US" b="1" dirty="0"/>
          </a:p>
        </p:txBody>
      </p:sp>
      <p:pic>
        <p:nvPicPr>
          <p:cNvPr id="8" name="Picture 2" descr="E:\FAMILY PICTURE\31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16" y="-3144"/>
            <a:ext cx="3663584" cy="373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1)">
                                      <p:cBhvr>
                                        <p:cTn id="22" dur="2000"/>
                                        <p:tgtEl>
                                          <p:spTgt spid="5">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1)">
                                      <p:cBhvr>
                                        <p:cTn id="25" dur="2000"/>
                                        <p:tgtEl>
                                          <p:spTgt spid="5">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heel(1)">
                                      <p:cBhvr>
                                        <p:cTn id="28" dur="2000"/>
                                        <p:tgtEl>
                                          <p:spTgt spid="5">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heel(1)">
                                      <p:cBhvr>
                                        <p:cTn id="31" dur="20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circle(in)">
                                      <p:cBhvr>
                                        <p:cTn id="36" dur="2000"/>
                                        <p:tgtEl>
                                          <p:spTgt spid="6">
                                            <p:txEl>
                                              <p:pRg st="2" end="2"/>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circle(in)">
                                      <p:cBhvr>
                                        <p:cTn id="39" dur="2000"/>
                                        <p:tgtEl>
                                          <p:spTgt spid="6">
                                            <p:txEl>
                                              <p:pRg st="3" end="3"/>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circle(in)">
                                      <p:cBhvr>
                                        <p:cTn id="42" dur="2000"/>
                                        <p:tgtEl>
                                          <p:spTgt spid="6">
                                            <p:txEl>
                                              <p:pRg st="4" end="4"/>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circle(in)">
                                      <p:cBhvr>
                                        <p:cTn id="45" dur="2000"/>
                                        <p:tgtEl>
                                          <p:spTgt spid="6">
                                            <p:txEl>
                                              <p:pRg st="5" end="5"/>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circle(in)">
                                      <p:cBhvr>
                                        <p:cTn id="48" dur="2000"/>
                                        <p:tgtEl>
                                          <p:spTgt spid="6">
                                            <p:txEl>
                                              <p:pRg st="6" end="6"/>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circle(in)">
                                      <p:cBhvr>
                                        <p:cTn id="5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8991600" cy="6781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dirty="0" smtClean="0"/>
              <a:t> </a:t>
            </a:r>
            <a:r>
              <a:rPr lang="bn-IN" sz="4000" b="1" dirty="0" smtClean="0">
                <a:solidFill>
                  <a:schemeClr val="tx1"/>
                </a:solidFill>
              </a:rPr>
              <a:t># লেনদেন সমূহকে প্রাথমিকভাবে কোথায় লিপিবদ্ধ করা হয়? </a:t>
            </a:r>
          </a:p>
          <a:p>
            <a:pPr algn="ctr"/>
            <a:r>
              <a:rPr lang="bn-IN" sz="4000" b="1" dirty="0" smtClean="0"/>
              <a:t>উত্তরঃ জাবেদায় । </a:t>
            </a:r>
          </a:p>
          <a:p>
            <a:pPr algn="ctr"/>
            <a:r>
              <a:rPr lang="bn-IN" sz="4000" b="1" dirty="0" smtClean="0"/>
              <a:t># জাবেদা থেকে লেনদেন গুলোকে পাকাভাবে কোথায় লেখা হয়? </a:t>
            </a:r>
          </a:p>
          <a:p>
            <a:pPr algn="ctr"/>
            <a:r>
              <a:rPr lang="bn-IN" sz="4000" b="1" dirty="0" smtClean="0"/>
              <a:t>উত্তরঃ খতিয়ানে ।  </a:t>
            </a:r>
            <a:endParaRPr lang="en-US" sz="4000" b="1" dirty="0"/>
          </a:p>
        </p:txBody>
      </p:sp>
    </p:spTree>
    <p:extLst>
      <p:ext uri="{BB962C8B-B14F-4D97-AF65-F5344CB8AC3E}">
        <p14:creationId xmlns:p14="http://schemas.microsoft.com/office/powerpoint/2010/main" val="9716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circle(in)">
                                      <p:cBhvr>
                                        <p:cTn id="2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600200" y="533400"/>
            <a:ext cx="4724400" cy="1219200"/>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rPr>
              <a:t>তাহলে আজকের পাঠ </a:t>
            </a:r>
            <a:endParaRPr lang="en-US" sz="4000" b="1" dirty="0">
              <a:solidFill>
                <a:schemeClr val="tx1"/>
              </a:solidFill>
            </a:endParaRPr>
          </a:p>
        </p:txBody>
      </p:sp>
      <p:sp>
        <p:nvSpPr>
          <p:cNvPr id="3" name="Oval 2"/>
          <p:cNvSpPr/>
          <p:nvPr/>
        </p:nvSpPr>
        <p:spPr>
          <a:xfrm>
            <a:off x="2362200" y="2133600"/>
            <a:ext cx="4876800" cy="3124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400" b="1" dirty="0" smtClean="0"/>
              <a:t>খতিয়ান </a:t>
            </a:r>
          </a:p>
          <a:p>
            <a:pPr algn="ctr"/>
            <a:r>
              <a:rPr lang="en-US" sz="4000" b="1" dirty="0" smtClean="0"/>
              <a:t>LEDGER</a:t>
            </a:r>
            <a:endParaRPr lang="en-US" sz="4000" b="1" dirty="0"/>
          </a:p>
        </p:txBody>
      </p:sp>
    </p:spTree>
    <p:extLst>
      <p:ext uri="{BB962C8B-B14F-4D97-AF65-F5344CB8AC3E}">
        <p14:creationId xmlns:p14="http://schemas.microsoft.com/office/powerpoint/2010/main" val="10975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a:xfrm>
            <a:off x="2362200" y="152400"/>
            <a:ext cx="4267199" cy="1524000"/>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400" b="1" dirty="0" smtClean="0">
                <a:solidFill>
                  <a:schemeClr val="tx1"/>
                </a:solidFill>
              </a:rPr>
              <a:t>শিখন ফল </a:t>
            </a:r>
            <a:endParaRPr lang="en-US" sz="4400" b="1" dirty="0">
              <a:solidFill>
                <a:schemeClr val="tx1"/>
              </a:solidFill>
            </a:endParaRPr>
          </a:p>
        </p:txBody>
      </p:sp>
      <p:sp>
        <p:nvSpPr>
          <p:cNvPr id="4" name="Flowchart: Punched Tape 3"/>
          <p:cNvSpPr/>
          <p:nvPr/>
        </p:nvSpPr>
        <p:spPr>
          <a:xfrm>
            <a:off x="990600" y="1676400"/>
            <a:ext cx="6248400" cy="804672"/>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smtClean="0"/>
              <a:t>এই পাঠ শেষে শিক্ষার্থীরা </a:t>
            </a:r>
            <a:r>
              <a:rPr lang="en-US" sz="3600" b="1" dirty="0" smtClean="0"/>
              <a:t>. . .</a:t>
            </a:r>
            <a:endParaRPr lang="en-US" sz="3600" b="1" dirty="0"/>
          </a:p>
        </p:txBody>
      </p:sp>
      <p:sp>
        <p:nvSpPr>
          <p:cNvPr id="5" name="Rectangle 4"/>
          <p:cNvSpPr/>
          <p:nvPr/>
        </p:nvSpPr>
        <p:spPr>
          <a:xfrm>
            <a:off x="76200" y="2590800"/>
            <a:ext cx="8915400" cy="419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charset="0"/>
              <a:buChar char="•"/>
            </a:pPr>
            <a:r>
              <a:rPr lang="bn-IN" sz="4000" b="1" dirty="0" smtClean="0"/>
              <a:t>পাকা বই হিসাবে খতিয়ানের ধারনা ও গুরুত্ব ব্যাখ্যা করতে পারবে, </a:t>
            </a:r>
          </a:p>
          <a:p>
            <a:pPr marL="285750" indent="-285750" algn="ctr">
              <a:buFont typeface="Arial" charset="0"/>
              <a:buChar char="•"/>
            </a:pPr>
            <a:r>
              <a:rPr lang="bn-IN" sz="4000" b="1" smtClean="0"/>
              <a:t>খতিয়ানের </a:t>
            </a:r>
            <a:r>
              <a:rPr lang="bn-IN" sz="4000" b="1" smtClean="0"/>
              <a:t>শ্রেণীবিভাগ </a:t>
            </a:r>
            <a:r>
              <a:rPr lang="bn-IN" sz="4000" b="1" dirty="0" smtClean="0"/>
              <a:t>করতে পারবে, </a:t>
            </a:r>
          </a:p>
          <a:p>
            <a:pPr marL="285750" indent="-285750" algn="ctr">
              <a:buFont typeface="Arial" charset="0"/>
              <a:buChar char="•"/>
            </a:pPr>
            <a:r>
              <a:rPr lang="bn-IN" sz="4000" b="1" dirty="0" smtClean="0"/>
              <a:t>জাবেদা ও খতিয়ানের পার্থক্য নিরুপন করতে পারবে, </a:t>
            </a:r>
            <a:endParaRPr lang="en-US" sz="4000" b="1" dirty="0"/>
          </a:p>
        </p:txBody>
      </p:sp>
    </p:spTree>
    <p:extLst>
      <p:ext uri="{BB962C8B-B14F-4D97-AF65-F5344CB8AC3E}">
        <p14:creationId xmlns:p14="http://schemas.microsoft.com/office/powerpoint/2010/main" val="27649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010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rPr>
              <a:t> #  খতিয়ান কাকে বলে? </a:t>
            </a:r>
          </a:p>
          <a:p>
            <a:pPr algn="ctr"/>
            <a:r>
              <a:rPr lang="bn-IN" sz="4000" b="1" dirty="0" smtClean="0">
                <a:solidFill>
                  <a:schemeClr val="tx1"/>
                </a:solidFill>
              </a:rPr>
              <a:t>উত্তরঃ লেনদেন গুলোকে  জাবেদায় লিপিবদ্ধ করার পর স্থায়ী বা পাকা ভাবে সারিবদ্ধ ও শ্রেণীবদ্ধ ভাবে পৃথক পৃথক শিরোনামে যে বইতে লিপি বদ্ধ করা হয় তাকে খতিয়ান বলে।  </a:t>
            </a:r>
          </a:p>
          <a:p>
            <a:pPr algn="ctr"/>
            <a:r>
              <a:rPr lang="bn-IN" sz="4000" b="1" dirty="0" smtClean="0">
                <a:solidFill>
                  <a:schemeClr val="tx1"/>
                </a:solidFill>
              </a:rPr>
              <a:t>#  খতিয়ানের ইংরেজী প্রতিশব্দ কী? </a:t>
            </a:r>
          </a:p>
          <a:p>
            <a:pPr algn="ctr"/>
            <a:r>
              <a:rPr lang="bn-IN" sz="4000" b="1" dirty="0" smtClean="0">
                <a:solidFill>
                  <a:schemeClr val="tx1"/>
                </a:solidFill>
              </a:rPr>
              <a:t>উত্তরঃ </a:t>
            </a:r>
            <a:r>
              <a:rPr lang="en-US" sz="4000" b="1" dirty="0" smtClean="0">
                <a:solidFill>
                  <a:schemeClr val="tx1"/>
                </a:solidFill>
              </a:rPr>
              <a:t>LEDGER .</a:t>
            </a:r>
            <a:endParaRPr lang="bn-IN" sz="4000" b="1" dirty="0" smtClean="0">
              <a:solidFill>
                <a:schemeClr val="tx1"/>
              </a:solidFill>
            </a:endParaRPr>
          </a:p>
          <a:p>
            <a:pPr algn="ctr"/>
            <a:r>
              <a:rPr lang="bn-IN" sz="4000" b="1" dirty="0" smtClean="0">
                <a:solidFill>
                  <a:schemeClr val="tx1"/>
                </a:solidFill>
              </a:rPr>
              <a:t># লেনদেনের সামগ্রিক  ফলাফল  জানা যায় কিসের মাধ্যমে? </a:t>
            </a:r>
          </a:p>
          <a:p>
            <a:pPr algn="ctr"/>
            <a:r>
              <a:rPr lang="bn-IN" sz="4000" b="1" dirty="0" smtClean="0">
                <a:solidFill>
                  <a:schemeClr val="tx1"/>
                </a:solidFill>
              </a:rPr>
              <a:t>উত্তরঃ খতিয়ানের মাধ্যমে । </a:t>
            </a:r>
            <a:endParaRPr lang="en-US" sz="4000" b="1" dirty="0">
              <a:solidFill>
                <a:schemeClr val="tx1"/>
              </a:solidFill>
            </a:endParaRPr>
          </a:p>
        </p:txBody>
      </p:sp>
    </p:spTree>
    <p:extLst>
      <p:ext uri="{BB962C8B-B14F-4D97-AF65-F5344CB8AC3E}">
        <p14:creationId xmlns:p14="http://schemas.microsoft.com/office/powerpoint/2010/main" val="245672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heel(1)">
                                      <p:cBhvr>
                                        <p:cTn id="26" dur="2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circle(in)">
                                      <p:cBhvr>
                                        <p:cTn id="3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152400" y="3810000"/>
            <a:ext cx="9144000" cy="3013364"/>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rPr>
              <a:t>খতিয়ানকে  হিসাবের কি বলা হয়?</a:t>
            </a:r>
          </a:p>
          <a:p>
            <a:pPr algn="ctr"/>
            <a:r>
              <a:rPr lang="bn-IN" sz="3600" b="1" dirty="0" smtClean="0">
                <a:solidFill>
                  <a:schemeClr val="tx1"/>
                </a:solidFill>
              </a:rPr>
              <a:t>					           				সময়ঃ ০১ মিনিট ।</a:t>
            </a:r>
          </a:p>
          <a:p>
            <a:pPr algn="ctr"/>
            <a:r>
              <a:rPr lang="bn-IN" sz="3600" b="1" dirty="0" smtClean="0">
                <a:solidFill>
                  <a:schemeClr val="tx1"/>
                </a:solidFill>
              </a:rPr>
              <a:t>উত্তরঃ পাকা বই , প্রধান বই , সকল বইয়ের রাজা ।   </a:t>
            </a:r>
            <a:endParaRPr lang="en-US" sz="3600" b="1" dirty="0">
              <a:solidFill>
                <a:schemeClr val="tx1"/>
              </a:solidFill>
            </a:endParaRPr>
          </a:p>
        </p:txBody>
      </p:sp>
      <p:sp>
        <p:nvSpPr>
          <p:cNvPr id="3" name="Flowchart: Decision 2"/>
          <p:cNvSpPr/>
          <p:nvPr/>
        </p:nvSpPr>
        <p:spPr>
          <a:xfrm>
            <a:off x="2362200" y="0"/>
            <a:ext cx="3962400" cy="926731"/>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b="1" dirty="0" smtClean="0"/>
              <a:t>একক কাজ </a:t>
            </a:r>
            <a:endParaRPr lang="en-US" sz="4000" b="1" dirty="0"/>
          </a:p>
        </p:txBody>
      </p:sp>
      <p:pic>
        <p:nvPicPr>
          <p:cNvPr id="1026" name="Picture 2" descr="C:\Users\Walton\Pictures\Camera Roll\WIN_20191010_12_22_04_P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26731"/>
            <a:ext cx="8991600" cy="288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circle(in)">
                                      <p:cBhvr>
                                        <p:cTn id="29"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709"/>
            <a:ext cx="90678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rPr>
              <a:t># খতিয়ানের  বৈশিষ্ট্য গুলো কী  বল? </a:t>
            </a:r>
            <a:endParaRPr lang="en-US" sz="4000" b="1" dirty="0">
              <a:solidFill>
                <a:schemeClr val="tx1"/>
              </a:solidFill>
            </a:endParaRPr>
          </a:p>
        </p:txBody>
      </p:sp>
      <p:sp>
        <p:nvSpPr>
          <p:cNvPr id="3" name="Rectangle 2"/>
          <p:cNvSpPr/>
          <p:nvPr/>
        </p:nvSpPr>
        <p:spPr>
          <a:xfrm>
            <a:off x="0" y="942109"/>
            <a:ext cx="9144000" cy="5839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400" b="1" dirty="0" smtClean="0">
                <a:solidFill>
                  <a:schemeClr val="tx1"/>
                </a:solidFill>
              </a:rPr>
              <a:t> </a:t>
            </a:r>
            <a:r>
              <a:rPr lang="bn-IN" sz="4400" b="1" dirty="0">
                <a:solidFill>
                  <a:schemeClr val="tx1"/>
                </a:solidFill>
              </a:rPr>
              <a:t>খতিয়ানের  বৈশিষ্ট্য গুলো </a:t>
            </a:r>
            <a:r>
              <a:rPr lang="bn-IN" sz="4400" b="1" dirty="0" smtClean="0">
                <a:solidFill>
                  <a:schemeClr val="tx1"/>
                </a:solidFill>
              </a:rPr>
              <a:t>নিম্ন রুপঃ </a:t>
            </a:r>
          </a:p>
          <a:p>
            <a:pPr algn="ctr"/>
            <a:r>
              <a:rPr lang="bn-IN" sz="4000" b="1" dirty="0" smtClean="0">
                <a:solidFill>
                  <a:schemeClr val="tx1"/>
                </a:solidFill>
              </a:rPr>
              <a:t>১/ প্রতিটি হিসাবের শিরোনাম দিতে হবে । </a:t>
            </a:r>
          </a:p>
          <a:p>
            <a:pPr algn="ctr"/>
            <a:r>
              <a:rPr lang="bn-IN" sz="4000" b="1" dirty="0" smtClean="0">
                <a:solidFill>
                  <a:schemeClr val="tx1"/>
                </a:solidFill>
              </a:rPr>
              <a:t>২/ </a:t>
            </a:r>
            <a:r>
              <a:rPr lang="en-US" sz="4000" b="1" dirty="0" smtClean="0">
                <a:solidFill>
                  <a:schemeClr val="tx1"/>
                </a:solidFill>
              </a:rPr>
              <a:t>T – </a:t>
            </a:r>
            <a:r>
              <a:rPr lang="bn-IN" sz="4000" b="1" dirty="0" smtClean="0">
                <a:solidFill>
                  <a:schemeClr val="tx1"/>
                </a:solidFill>
              </a:rPr>
              <a:t>ছক বা চলমান জের ছক ব্যবহার  করা হয় ।</a:t>
            </a:r>
          </a:p>
          <a:p>
            <a:pPr algn="ctr"/>
            <a:r>
              <a:rPr lang="bn-IN" sz="4000" b="1" dirty="0" smtClean="0">
                <a:solidFill>
                  <a:schemeClr val="tx1"/>
                </a:solidFill>
              </a:rPr>
              <a:t>৩/ প্রতিটি হিসাবের আলাদা আলাদা উদ্বৃত্ত নির্ণয় করা হয় । </a:t>
            </a:r>
          </a:p>
          <a:p>
            <a:pPr algn="ctr"/>
            <a:r>
              <a:rPr lang="bn-IN" sz="4000" b="1" dirty="0" smtClean="0">
                <a:solidFill>
                  <a:schemeClr val="tx1"/>
                </a:solidFill>
              </a:rPr>
              <a:t>৪/ খতিয়ান প্রস্তুত করা হয় জাবেদার সাহায্যে  । </a:t>
            </a:r>
          </a:p>
          <a:p>
            <a:pPr algn="ctr"/>
            <a:r>
              <a:rPr lang="bn-IN" sz="4000" b="1" dirty="0" smtClean="0">
                <a:solidFill>
                  <a:schemeClr val="tx1"/>
                </a:solidFill>
              </a:rPr>
              <a:t>৫/ খতিয়ানের উদ্বৃত্তের সাহায্যে গানিতিক শুদ্ধ তা যাচাই করা যায় । </a:t>
            </a:r>
          </a:p>
          <a:p>
            <a:pPr algn="ctr"/>
            <a:r>
              <a:rPr lang="bn-IN" sz="3600" b="1" dirty="0" smtClean="0">
                <a:solidFill>
                  <a:schemeClr val="tx1"/>
                </a:solidFill>
              </a:rPr>
              <a:t>৬/ খতিয়ানের উদ্বৃত্তের সাহায্যে রেওয়ামিল  তৈরি করা যায় ।   </a:t>
            </a:r>
            <a:endParaRPr lang="en-US" sz="3600" dirty="0"/>
          </a:p>
        </p:txBody>
      </p:sp>
    </p:spTree>
    <p:extLst>
      <p:ext uri="{BB962C8B-B14F-4D97-AF65-F5344CB8AC3E}">
        <p14:creationId xmlns:p14="http://schemas.microsoft.com/office/powerpoint/2010/main" val="330940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b="1" u="sng" dirty="0" smtClean="0"/>
              <a:t>খতিয়ানের গুরুত্ব </a:t>
            </a:r>
          </a:p>
          <a:p>
            <a:pPr algn="ctr"/>
            <a:r>
              <a:rPr lang="bn-IN" sz="4000" b="1" dirty="0" smtClean="0"/>
              <a:t>লেনদেন  সমূহ সুশৃংখল ভাবে খতিয়ানে সাজিয়ে লিখে রাখা হয় বিধায় হিসাব তথ্য ব্যবহারকারীগন সহজেই তাদের প্রয়োজনীয় তথ্য খতিয়ান হতে পেতে পারে। যে কোন ব্যবসায় প্রতিষ্ঠানের মোট আয়, মোট ব্যয়, মোট সম্পদ  ও মোট দায়ের পরিমান সম্পর্কে খতিয়ান থেকে জানা সম্ভব । খতিয়ান উদ্বৃত্তের সাহায্যে রেওয়ামিল  প্রস্তুত করে হিসাবের গানিতিক শুদ্ধতা যাচাই করা হয়। এজন্য খতিয়ানকে  সকল  বইয়ের রাজা বলা হয়। </a:t>
            </a:r>
            <a:endParaRPr lang="en-US" sz="4000" b="1" dirty="0"/>
          </a:p>
        </p:txBody>
      </p:sp>
    </p:spTree>
    <p:extLst>
      <p:ext uri="{BB962C8B-B14F-4D97-AF65-F5344CB8AC3E}">
        <p14:creationId xmlns:p14="http://schemas.microsoft.com/office/powerpoint/2010/main" val="308373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588</Words>
  <Application>Microsoft Office PowerPoint</Application>
  <PresentationFormat>On-screen Show (4:3)</PresentationFormat>
  <Paragraphs>90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আজকের ক্লাসে সবাইকে  স্বাগতম  </vt:lpstr>
      <vt:lpstr>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স্বাগতম  </dc:title>
  <dc:creator>Walton</dc:creator>
  <cp:lastModifiedBy>Walton</cp:lastModifiedBy>
  <cp:revision>32</cp:revision>
  <dcterms:created xsi:type="dcterms:W3CDTF">2006-08-16T00:00:00Z</dcterms:created>
  <dcterms:modified xsi:type="dcterms:W3CDTF">2020-09-05T05:00:04Z</dcterms:modified>
</cp:coreProperties>
</file>