
<file path=[Content_Types].xml><?xml version="1.0" encoding="utf-8"?>
<Types xmlns="http://schemas.openxmlformats.org/package/2006/content-types">
  <Default Extension="png" ContentType="image/png"/>
  <Default Extension="jfif" ContentType="image/jpeg"/>
  <Default Extension="jpeg" ContentType="image/jpeg"/>
  <Default Extension="3gp" ContentType="video/3gpp"/>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65B827-77CB-4D41-B15F-E5B5EA3433E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83265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5B827-77CB-4D41-B15F-E5B5EA3433E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8249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5B827-77CB-4D41-B15F-E5B5EA3433E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130793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4597" y="173865"/>
              <a:ext cx="11831392" cy="6497392"/>
            </a:xfrm>
            <a:prstGeom prst="rect">
              <a:avLst/>
            </a:prstGeom>
            <a:noFill/>
            <a:ln w="762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23235" y="5743977"/>
            <a:ext cx="11766998" cy="884834"/>
            <a:chOff x="134470" y="2374526"/>
            <a:chExt cx="11164901" cy="140970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470" y="2374526"/>
              <a:ext cx="6185647" cy="14097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3724" y="2374526"/>
              <a:ext cx="6185647" cy="1409700"/>
            </a:xfrm>
            <a:prstGeom prst="rect">
              <a:avLst/>
            </a:prstGeom>
          </p:spPr>
        </p:pic>
      </p:grpSp>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9064304">
            <a:off x="129288" y="142294"/>
            <a:ext cx="721353" cy="663280"/>
          </a:xfrm>
          <a:prstGeom prst="rect">
            <a:avLst/>
          </a:prstGeom>
        </p:spPr>
      </p:pic>
      <p:pic>
        <p:nvPicPr>
          <p:cNvPr id="15" name="Pictur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705941">
            <a:off x="11310830" y="171653"/>
            <a:ext cx="788047" cy="634968"/>
          </a:xfrm>
          <a:prstGeom prst="rect">
            <a:avLst/>
          </a:prstGeom>
        </p:spPr>
      </p:pic>
    </p:spTree>
    <p:extLst>
      <p:ext uri="{BB962C8B-B14F-4D97-AF65-F5344CB8AC3E}">
        <p14:creationId xmlns:p14="http://schemas.microsoft.com/office/powerpoint/2010/main" val="242828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5B827-77CB-4D41-B15F-E5B5EA3433E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271993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5B827-77CB-4D41-B15F-E5B5EA3433E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39254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65B827-77CB-4D41-B15F-E5B5EA3433E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299137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65B827-77CB-4D41-B15F-E5B5EA3433E3}"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34709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65B827-77CB-4D41-B15F-E5B5EA3433E3}"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2326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5B827-77CB-4D41-B15F-E5B5EA3433E3}"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310106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5B827-77CB-4D41-B15F-E5B5EA3433E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26659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5B827-77CB-4D41-B15F-E5B5EA3433E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4AD82-878F-47E6-A493-6FBCDC7559A3}" type="slidenum">
              <a:rPr lang="en-US" smtClean="0"/>
              <a:t>‹#›</a:t>
            </a:fld>
            <a:endParaRPr lang="en-US"/>
          </a:p>
        </p:txBody>
      </p:sp>
    </p:spTree>
    <p:extLst>
      <p:ext uri="{BB962C8B-B14F-4D97-AF65-F5344CB8AC3E}">
        <p14:creationId xmlns:p14="http://schemas.microsoft.com/office/powerpoint/2010/main" val="273285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5B827-77CB-4D41-B15F-E5B5EA3433E3}" type="datetimeFigureOut">
              <a:rPr lang="en-US" smtClean="0"/>
              <a:t>9/22/2020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4AD82-878F-47E6-A493-6FBCDC7559A3}" type="slidenum">
              <a:rPr lang="en-US" smtClean="0"/>
              <a:t>‹#›</a:t>
            </a:fld>
            <a:endParaRPr lang="en-US"/>
          </a:p>
        </p:txBody>
      </p:sp>
    </p:spTree>
    <p:extLst>
      <p:ext uri="{BB962C8B-B14F-4D97-AF65-F5344CB8AC3E}">
        <p14:creationId xmlns:p14="http://schemas.microsoft.com/office/powerpoint/2010/main" val="4169243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3gp"/><Relationship Id="rId1" Type="http://schemas.microsoft.com/office/2007/relationships/media" Target="../media/media1.3gp"/><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310" y="177420"/>
            <a:ext cx="11805314" cy="64690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2732" r="21885"/>
          <a:stretch/>
        </p:blipFill>
        <p:spPr>
          <a:xfrm>
            <a:off x="2113333" y="1470227"/>
            <a:ext cx="7863269" cy="4872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1552786" y="546897"/>
            <a:ext cx="8984364" cy="923330"/>
          </a:xfrm>
          <a:prstGeom prst="rect">
            <a:avLst/>
          </a:prstGeom>
          <a:no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spc="50" dirty="0">
                <a:ln w="11430">
                  <a:solidFill>
                    <a:schemeClr val="tx1"/>
                  </a:solidFill>
                </a:ln>
                <a:effectLst>
                  <a:outerShdw blurRad="38100" dist="38100" dir="2700000" algn="tl">
                    <a:srgbClr val="000000">
                      <a:alpha val="43137"/>
                    </a:srgbClr>
                  </a:outerShdw>
                </a:effectLst>
                <a:latin typeface="NikoshBAN" pitchFamily="2" charset="0"/>
                <a:cs typeface="NikoshBAN" pitchFamily="2" charset="0"/>
              </a:rPr>
              <a:t>আজকের ক্লাসে সবাইকে স্বাগত</a:t>
            </a:r>
            <a:endParaRPr lang="en-US" sz="5400" spc="50" dirty="0">
              <a:ln w="11430">
                <a:solidFill>
                  <a:schemeClr val="tx1"/>
                </a:solidFill>
              </a:ln>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2011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childTnLst>
                                    <p:animMotion origin="layout" path="M -3.33333E-6 -7.40741E-7 L 0.33516 0.16806 " pathEditMode="relative" rAng="0" ptsTypes="AA">
                                      <p:cBhvr>
                                        <p:cTn id="6" dur="3000" fill="hold"/>
                                        <p:tgtEl>
                                          <p:spTgt spid="7"/>
                                        </p:tgtEl>
                                        <p:attrNameLst>
                                          <p:attrName>ppt_x</p:attrName>
                                          <p:attrName>ppt_y</p:attrName>
                                        </p:attrNameLst>
                                      </p:cBhvr>
                                      <p:rCtr x="16758" y="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13538" y="1614281"/>
            <a:ext cx="10572594" cy="1359297"/>
            <a:chOff x="713538" y="1614281"/>
            <a:chExt cx="10572594" cy="1359297"/>
          </a:xfrm>
        </p:grpSpPr>
        <p:sp>
          <p:nvSpPr>
            <p:cNvPr id="4" name="Rounded Rectangle 3"/>
            <p:cNvSpPr/>
            <p:nvPr/>
          </p:nvSpPr>
          <p:spPr>
            <a:xfrm>
              <a:off x="713538" y="1865489"/>
              <a:ext cx="2362200" cy="924896"/>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solidFill>
                    <a:schemeClr val="tx1"/>
                  </a:solidFill>
                  <a:latin typeface="NikoshBAN" pitchFamily="2" charset="0"/>
                  <a:cs typeface="NikoshBAN" pitchFamily="2" charset="0"/>
                </a:rPr>
                <a:t>ন্যাশনাল  অ্যাসেম্বলি  </a:t>
              </a:r>
              <a:endParaRPr lang="en-US" sz="3200" b="1" dirty="0">
                <a:solidFill>
                  <a:schemeClr val="tx1"/>
                </a:solidFill>
                <a:latin typeface="NikoshBAN" pitchFamily="2" charset="0"/>
                <a:cs typeface="NikoshBAN" pitchFamily="2" charset="0"/>
              </a:endParaRPr>
            </a:p>
          </p:txBody>
        </p:sp>
        <p:sp>
          <p:nvSpPr>
            <p:cNvPr id="5" name="Rounded Rectangle 4"/>
            <p:cNvSpPr/>
            <p:nvPr/>
          </p:nvSpPr>
          <p:spPr>
            <a:xfrm>
              <a:off x="8171295" y="1797475"/>
              <a:ext cx="3114837" cy="992909"/>
            </a:xfrm>
            <a:prstGeom prst="roundRect">
              <a:avLst/>
            </a:prstGeom>
            <a:no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latin typeface="NikoshBAN" pitchFamily="2" charset="0"/>
                  <a:cs typeface="NikoshBAN" pitchFamily="2" charset="0"/>
                </a:rPr>
                <a:t>জাতীয় পরিষদ</a:t>
              </a:r>
              <a:endParaRPr lang="en-US" sz="3200" b="1" dirty="0">
                <a:latin typeface="NikoshBAN" pitchFamily="2" charset="0"/>
                <a:cs typeface="NikoshBAN" pitchFamily="2" charset="0"/>
              </a:endParaRPr>
            </a:p>
          </p:txBody>
        </p:sp>
        <p:sp>
          <p:nvSpPr>
            <p:cNvPr id="10" name="Freeform 9"/>
            <p:cNvSpPr/>
            <p:nvPr/>
          </p:nvSpPr>
          <p:spPr>
            <a:xfrm>
              <a:off x="7302194" y="2185224"/>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13" name="Freeform 12"/>
            <p:cNvSpPr/>
            <p:nvPr/>
          </p:nvSpPr>
          <p:spPr>
            <a:xfrm>
              <a:off x="3245792" y="2108787"/>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514" y="1614281"/>
              <a:ext cx="2931818" cy="1359297"/>
            </a:xfrm>
            <a:prstGeom prst="rect">
              <a:avLst/>
            </a:prstGeom>
            <a:ln w="88900" cap="sq" cmpd="thickThin">
              <a:solidFill>
                <a:srgbClr val="000000"/>
              </a:solidFill>
              <a:prstDash val="solid"/>
              <a:miter lim="800000"/>
            </a:ln>
            <a:effectLst>
              <a:innerShdw blurRad="76200">
                <a:srgbClr val="000000"/>
              </a:innerShdw>
            </a:effectLst>
          </p:spPr>
        </p:pic>
      </p:grpSp>
      <p:grpSp>
        <p:nvGrpSpPr>
          <p:cNvPr id="28" name="Group 27"/>
          <p:cNvGrpSpPr/>
          <p:nvPr/>
        </p:nvGrpSpPr>
        <p:grpSpPr>
          <a:xfrm>
            <a:off x="713538" y="4588197"/>
            <a:ext cx="11164375" cy="1871143"/>
            <a:chOff x="713538" y="4588197"/>
            <a:chExt cx="11164375" cy="1871143"/>
          </a:xfrm>
        </p:grpSpPr>
        <p:sp>
          <p:nvSpPr>
            <p:cNvPr id="7" name="Rounded Rectangle 6"/>
            <p:cNvSpPr/>
            <p:nvPr/>
          </p:nvSpPr>
          <p:spPr>
            <a:xfrm>
              <a:off x="713538" y="5255293"/>
              <a:ext cx="2417488" cy="850757"/>
            </a:xfrm>
            <a:prstGeom prst="roundRect">
              <a:avLst/>
            </a:prstGeom>
            <a:no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2800" b="1" dirty="0">
                  <a:latin typeface="NikoshBAN" pitchFamily="2" charset="0"/>
                  <a:cs typeface="NikoshBAN" pitchFamily="2" charset="0"/>
                </a:rPr>
                <a:t>ভুট্রো সাহেব</a:t>
              </a:r>
              <a:endParaRPr lang="en-US" sz="2800" b="1" dirty="0">
                <a:latin typeface="NikoshBAN" pitchFamily="2" charset="0"/>
                <a:cs typeface="NikoshBAN" pitchFamily="2" charset="0"/>
              </a:endParaRPr>
            </a:p>
          </p:txBody>
        </p:sp>
        <p:sp>
          <p:nvSpPr>
            <p:cNvPr id="9" name="Rounded Rectangle 8"/>
            <p:cNvSpPr/>
            <p:nvPr/>
          </p:nvSpPr>
          <p:spPr>
            <a:xfrm>
              <a:off x="8030490" y="4588197"/>
              <a:ext cx="3847423" cy="1781505"/>
            </a:xfrm>
            <a:prstGeom prst="roundRect">
              <a:avLst/>
            </a:prstGeom>
            <a:no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n-IN" dirty="0" smtClean="0">
                <a:ln>
                  <a:solidFill>
                    <a:sysClr val="windowText" lastClr="000000"/>
                  </a:solidFill>
                </a:ln>
                <a:solidFill>
                  <a:sysClr val="windowText" lastClr="000000"/>
                </a:solidFill>
                <a:latin typeface="NikoshBAN" pitchFamily="2" charset="0"/>
                <a:cs typeface="NikoshBAN" pitchFamily="2" charset="0"/>
              </a:endParaRPr>
            </a:p>
            <a:p>
              <a:pPr algn="ctr"/>
              <a:r>
                <a:rPr lang="bn-BD" dirty="0" smtClean="0">
                  <a:ln>
                    <a:solidFill>
                      <a:sysClr val="windowText" lastClr="000000"/>
                    </a:solidFill>
                  </a:ln>
                  <a:solidFill>
                    <a:sysClr val="windowText" lastClr="000000"/>
                  </a:solidFill>
                  <a:latin typeface="NikoshBAN" pitchFamily="2" charset="0"/>
                  <a:cs typeface="NikoshBAN" pitchFamily="2" charset="0"/>
                </a:rPr>
                <a:t>পাকিস্তান </a:t>
              </a:r>
              <a:r>
                <a:rPr lang="bn-BD" dirty="0">
                  <a:ln>
                    <a:solidFill>
                      <a:sysClr val="windowText" lastClr="000000"/>
                    </a:solidFill>
                  </a:ln>
                  <a:solidFill>
                    <a:sysClr val="windowText" lastClr="000000"/>
                  </a:solidFill>
                  <a:latin typeface="NikoshBAN" pitchFamily="2" charset="0"/>
                  <a:cs typeface="NikoshBAN" pitchFamily="2" charset="0"/>
                </a:rPr>
                <a:t>পিপলস্ পার্টির তৎকালীন নেতা জুলফিকার আলী ভুট্টো । তিনি পাকিস্তানি সামরিক  সরকারের সংগে হাত মিলিয়ে বাংগালি যেন পাকিস্তানের শাসন ক্ষমতায় যেতে না পারে সে জন্যে হীন ষড়যন্ত্রে লিপ্ত </a:t>
              </a:r>
              <a:r>
                <a:rPr lang="bn-BD" dirty="0" smtClean="0">
                  <a:ln>
                    <a:solidFill>
                      <a:sysClr val="windowText" lastClr="000000"/>
                    </a:solidFill>
                  </a:ln>
                  <a:solidFill>
                    <a:sysClr val="windowText" lastClr="000000"/>
                  </a:solidFill>
                  <a:latin typeface="NikoshBAN" pitchFamily="2" charset="0"/>
                  <a:cs typeface="NikoshBAN" pitchFamily="2" charset="0"/>
                </a:rPr>
                <a:t>হন</a:t>
              </a:r>
              <a:r>
                <a:rPr lang="bn-IN" dirty="0" smtClean="0">
                  <a:ln>
                    <a:solidFill>
                      <a:sysClr val="windowText" lastClr="000000"/>
                    </a:solidFill>
                  </a:ln>
                  <a:solidFill>
                    <a:sysClr val="windowText" lastClr="000000"/>
                  </a:solidFill>
                  <a:latin typeface="NikoshBAN" pitchFamily="2" charset="0"/>
                  <a:cs typeface="NikoshBAN" pitchFamily="2" charset="0"/>
                </a:rPr>
                <a:t>।</a:t>
              </a:r>
              <a:r>
                <a:rPr lang="bn-BD" dirty="0" smtClean="0">
                  <a:ln>
                    <a:solidFill>
                      <a:sysClr val="windowText" lastClr="000000"/>
                    </a:solidFill>
                  </a:ln>
                  <a:solidFill>
                    <a:sysClr val="windowText" lastClr="000000"/>
                  </a:solidFill>
                  <a:latin typeface="NikoshBAN" pitchFamily="2" charset="0"/>
                  <a:cs typeface="NikoshBAN" pitchFamily="2" charset="0"/>
                </a:rPr>
                <a:t>     </a:t>
              </a:r>
              <a:endParaRPr lang="en-US" dirty="0">
                <a:ln>
                  <a:solidFill>
                    <a:sysClr val="windowText" lastClr="000000"/>
                  </a:solidFill>
                </a:ln>
                <a:solidFill>
                  <a:sysClr val="windowText" lastClr="000000"/>
                </a:solidFill>
                <a:latin typeface="NikoshBAN" pitchFamily="2" charset="0"/>
                <a:cs typeface="NikoshBAN" pitchFamily="2" charset="0"/>
              </a:endParaRPr>
            </a:p>
            <a:p>
              <a:pPr algn="ctr"/>
              <a:endParaRPr lang="en-US" b="1" dirty="0">
                <a:latin typeface="NikoshBAN" pitchFamily="2" charset="0"/>
                <a:cs typeface="NikoshBAN" pitchFamily="2" charset="0"/>
              </a:endParaRPr>
            </a:p>
          </p:txBody>
        </p:sp>
        <p:sp>
          <p:nvSpPr>
            <p:cNvPr id="12" name="Freeform 11"/>
            <p:cNvSpPr/>
            <p:nvPr/>
          </p:nvSpPr>
          <p:spPr>
            <a:xfrm>
              <a:off x="7170123" y="5559602"/>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15" name="Freeform 14"/>
            <p:cNvSpPr/>
            <p:nvPr/>
          </p:nvSpPr>
          <p:spPr>
            <a:xfrm>
              <a:off x="3266922" y="5478950"/>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741" y="5063306"/>
              <a:ext cx="2946312" cy="1396034"/>
            </a:xfrm>
            <a:prstGeom prst="rect">
              <a:avLst/>
            </a:prstGeom>
            <a:ln w="88900" cap="sq" cmpd="thickThin">
              <a:solidFill>
                <a:srgbClr val="000000"/>
              </a:solidFill>
              <a:prstDash val="solid"/>
              <a:miter lim="800000"/>
            </a:ln>
            <a:effectLst>
              <a:innerShdw blurRad="76200">
                <a:srgbClr val="000000"/>
              </a:innerShdw>
            </a:effectLst>
          </p:spPr>
        </p:pic>
      </p:grpSp>
      <p:sp>
        <p:nvSpPr>
          <p:cNvPr id="19" name="TextBox 18"/>
          <p:cNvSpPr txBox="1"/>
          <p:nvPr/>
        </p:nvSpPr>
        <p:spPr>
          <a:xfrm>
            <a:off x="2572810" y="309380"/>
            <a:ext cx="6537278" cy="707886"/>
          </a:xfrm>
          <a:prstGeom prst="rect">
            <a:avLst/>
          </a:prstGeom>
          <a:noFill/>
        </p:spPr>
        <p:txBody>
          <a:bodyPr wrap="square" rtlCol="0">
            <a:spAutoFit/>
          </a:bodyPr>
          <a:lstStyle/>
          <a:p>
            <a:r>
              <a:rPr lang="en-US" sz="4000" b="1" dirty="0" err="1" smtClean="0">
                <a:effectLst>
                  <a:outerShdw blurRad="38100" dist="38100" dir="2700000" algn="tl">
                    <a:srgbClr val="000000">
                      <a:alpha val="43137"/>
                    </a:srgbClr>
                  </a:outerShdw>
                </a:effectLst>
                <a:latin typeface="NikoshBAN" pitchFamily="2" charset="0"/>
                <a:cs typeface="NikoshBAN" pitchFamily="2" charset="0"/>
              </a:rPr>
              <a:t>এসো</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bn-IN" sz="4000" b="1" dirty="0" smtClean="0">
                <a:effectLst>
                  <a:outerShdw blurRad="38100" dist="38100" dir="2700000" algn="tl">
                    <a:srgbClr val="000000">
                      <a:alpha val="43137"/>
                    </a:srgbClr>
                  </a:outerShdw>
                </a:effectLst>
                <a:latin typeface="NikoshBAN" pitchFamily="2" charset="0"/>
                <a:cs typeface="NikoshBAN" pitchFamily="2" charset="0"/>
              </a:rPr>
              <a:t> নতুন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শব্দার্থগুলোর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অর্থ জেনে নেই</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21" name="Group 20"/>
          <p:cNvGrpSpPr/>
          <p:nvPr/>
        </p:nvGrpSpPr>
        <p:grpSpPr>
          <a:xfrm>
            <a:off x="861962" y="3238849"/>
            <a:ext cx="10424170" cy="1438986"/>
            <a:chOff x="1380577" y="2754868"/>
            <a:chExt cx="10196330" cy="1438986"/>
          </a:xfrm>
        </p:grpSpPr>
        <p:sp>
          <p:nvSpPr>
            <p:cNvPr id="22" name="Rounded Rectangle 21"/>
            <p:cNvSpPr/>
            <p:nvPr/>
          </p:nvSpPr>
          <p:spPr>
            <a:xfrm>
              <a:off x="1380577" y="2918315"/>
              <a:ext cx="2030290" cy="821284"/>
            </a:xfrm>
            <a:prstGeom prst="roundRect">
              <a:avLst/>
            </a:prstGeom>
            <a:no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solidFill>
                    <a:schemeClr val="tx1"/>
                  </a:solidFill>
                  <a:latin typeface="NikoshBAN" pitchFamily="2" charset="0"/>
                  <a:cs typeface="NikoshBAN" pitchFamily="2" charset="0"/>
                </a:rPr>
                <a:t>মার্শাল-ল</a:t>
              </a:r>
              <a:endParaRPr lang="en-US" sz="3200" b="1" dirty="0">
                <a:solidFill>
                  <a:schemeClr val="tx1"/>
                </a:solidFill>
                <a:latin typeface="NikoshBAN" pitchFamily="2" charset="0"/>
                <a:cs typeface="NikoshBAN" pitchFamily="2" charset="0"/>
              </a:endParaRPr>
            </a:p>
          </p:txBody>
        </p:sp>
        <p:sp>
          <p:nvSpPr>
            <p:cNvPr id="23" name="Rounded Rectangle 22"/>
            <p:cNvSpPr/>
            <p:nvPr/>
          </p:nvSpPr>
          <p:spPr>
            <a:xfrm>
              <a:off x="8503701" y="2779827"/>
              <a:ext cx="3073206" cy="1098260"/>
            </a:xfrm>
            <a:prstGeom prst="roundRect">
              <a:avLst/>
            </a:prstGeom>
            <a:no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latin typeface="NikoshBAN" pitchFamily="2" charset="0"/>
                  <a:cs typeface="NikoshBAN" pitchFamily="2" charset="0"/>
                </a:rPr>
                <a:t>সামরিক আইন </a:t>
              </a:r>
              <a:endParaRPr lang="en-US" sz="3200" b="1" dirty="0">
                <a:latin typeface="NikoshBAN" pitchFamily="2" charset="0"/>
                <a:cs typeface="NikoshBAN" pitchFamily="2" charset="0"/>
              </a:endParaRPr>
            </a:p>
          </p:txBody>
        </p:sp>
        <p:sp>
          <p:nvSpPr>
            <p:cNvPr id="24" name="Freeform 23"/>
            <p:cNvSpPr/>
            <p:nvPr/>
          </p:nvSpPr>
          <p:spPr>
            <a:xfrm>
              <a:off x="7635115" y="3353248"/>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3611167" y="3227614"/>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902" y="2754868"/>
              <a:ext cx="2867738" cy="1438986"/>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1098257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3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3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3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4705" y="2088107"/>
            <a:ext cx="10859414" cy="1631512"/>
            <a:chOff x="741182" y="3084394"/>
            <a:chExt cx="10859414" cy="1631512"/>
          </a:xfrm>
        </p:grpSpPr>
        <p:sp>
          <p:nvSpPr>
            <p:cNvPr id="3" name="Rounded Rectangle 2"/>
            <p:cNvSpPr/>
            <p:nvPr/>
          </p:nvSpPr>
          <p:spPr>
            <a:xfrm>
              <a:off x="8014893" y="3084394"/>
              <a:ext cx="3585703" cy="1631512"/>
            </a:xfrm>
            <a:prstGeom prst="roundRect">
              <a:avLst/>
            </a:prstGeom>
            <a:no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bn-BD" sz="3200" dirty="0">
                  <a:ln>
                    <a:solidFill>
                      <a:sysClr val="windowText" lastClr="000000"/>
                    </a:solidFill>
                  </a:ln>
                  <a:solidFill>
                    <a:sysClr val="windowText" lastClr="000000"/>
                  </a:solidFill>
                  <a:latin typeface="NikoshBAN" pitchFamily="2" charset="0"/>
                  <a:cs typeface="NikoshBAN" pitchFamily="2" charset="0"/>
                </a:rPr>
                <a:t>রাষ্ট্র পরিচালনার অনুশাসন ও বিধান সমুহ ,সংবিধান  </a:t>
              </a:r>
              <a:endParaRPr lang="en-US" sz="3200" dirty="0">
                <a:ln>
                  <a:solidFill>
                    <a:sysClr val="windowText" lastClr="000000"/>
                  </a:solidFill>
                </a:ln>
                <a:solidFill>
                  <a:sysClr val="windowText" lastClr="000000"/>
                </a:solidFill>
                <a:latin typeface="NikoshBAN" pitchFamily="2" charset="0"/>
                <a:cs typeface="NikoshBAN" pitchFamily="2" charset="0"/>
              </a:endParaRPr>
            </a:p>
          </p:txBody>
        </p:sp>
        <p:sp>
          <p:nvSpPr>
            <p:cNvPr id="4" name="Rounded Rectangle 3"/>
            <p:cNvSpPr/>
            <p:nvPr/>
          </p:nvSpPr>
          <p:spPr>
            <a:xfrm>
              <a:off x="741182" y="3633195"/>
              <a:ext cx="2362200" cy="748547"/>
            </a:xfrm>
            <a:prstGeom prst="roundRect">
              <a:avLst/>
            </a:prstGeom>
            <a:no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latin typeface="NikoshBAN" pitchFamily="2" charset="0"/>
                  <a:cs typeface="NikoshBAN" pitchFamily="2" charset="0"/>
                </a:rPr>
                <a:t>শাসনতন্ত্র</a:t>
              </a:r>
              <a:endParaRPr lang="en-US" sz="3200" b="1" dirty="0">
                <a:latin typeface="NikoshBAN" pitchFamily="2" charset="0"/>
                <a:cs typeface="NikoshBAN" pitchFamily="2" charset="0"/>
              </a:endParaRPr>
            </a:p>
          </p:txBody>
        </p:sp>
        <p:sp>
          <p:nvSpPr>
            <p:cNvPr id="5" name="Freeform 4"/>
            <p:cNvSpPr/>
            <p:nvPr/>
          </p:nvSpPr>
          <p:spPr>
            <a:xfrm>
              <a:off x="7286597" y="3822501"/>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6" name="Freeform 5"/>
            <p:cNvSpPr/>
            <p:nvPr/>
          </p:nvSpPr>
          <p:spPr>
            <a:xfrm>
              <a:off x="3266922" y="3805749"/>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969" y="3203286"/>
              <a:ext cx="3014087" cy="1512620"/>
            </a:xfrm>
            <a:prstGeom prst="rect">
              <a:avLst/>
            </a:prstGeom>
            <a:ln w="88900" cap="sq" cmpd="thickThin">
              <a:solidFill>
                <a:srgbClr val="000000"/>
              </a:solidFill>
              <a:prstDash val="solid"/>
              <a:miter lim="800000"/>
            </a:ln>
            <a:effectLst>
              <a:innerShdw blurRad="76200">
                <a:srgbClr val="000000"/>
              </a:innerShdw>
            </a:effectLst>
          </p:spPr>
        </p:pic>
      </p:grpSp>
      <p:grpSp>
        <p:nvGrpSpPr>
          <p:cNvPr id="14" name="Group 13"/>
          <p:cNvGrpSpPr/>
          <p:nvPr/>
        </p:nvGrpSpPr>
        <p:grpSpPr>
          <a:xfrm>
            <a:off x="604705" y="4318183"/>
            <a:ext cx="10750232" cy="1166218"/>
            <a:chOff x="1380577" y="1152748"/>
            <a:chExt cx="10196330" cy="1166218"/>
          </a:xfrm>
          <a:noFill/>
        </p:grpSpPr>
        <p:sp>
          <p:nvSpPr>
            <p:cNvPr id="15" name="Rounded Rectangle 14"/>
            <p:cNvSpPr/>
            <p:nvPr/>
          </p:nvSpPr>
          <p:spPr>
            <a:xfrm>
              <a:off x="1380577" y="1267940"/>
              <a:ext cx="2057400" cy="838200"/>
            </a:xfrm>
            <a:prstGeom prst="roundRect">
              <a:avLst/>
            </a:prstGeom>
            <a:grp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latin typeface="NikoshBAN" pitchFamily="2" charset="0"/>
                  <a:cs typeface="NikoshBAN" pitchFamily="2" charset="0"/>
                </a:rPr>
                <a:t>আরটিসি</a:t>
              </a:r>
              <a:endParaRPr lang="en-US" sz="3200" b="1" dirty="0">
                <a:latin typeface="NikoshBAN" pitchFamily="2" charset="0"/>
                <a:cs typeface="NikoshBAN" pitchFamily="2" charset="0"/>
              </a:endParaRPr>
            </a:p>
          </p:txBody>
        </p:sp>
        <p:sp>
          <p:nvSpPr>
            <p:cNvPr id="16" name="Rounded Rectangle 15"/>
            <p:cNvSpPr/>
            <p:nvPr/>
          </p:nvSpPr>
          <p:spPr>
            <a:xfrm>
              <a:off x="8500685" y="1440694"/>
              <a:ext cx="3076222" cy="838200"/>
            </a:xfrm>
            <a:prstGeom prst="roundRect">
              <a:avLst/>
            </a:prstGeom>
            <a:grp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latin typeface="NikoshBAN" pitchFamily="2" charset="0"/>
                  <a:cs typeface="NikoshBAN" pitchFamily="2" charset="0"/>
                </a:rPr>
                <a:t>গোল টেবিল বৈঠক</a:t>
              </a:r>
              <a:endParaRPr lang="en-US" sz="3200" b="1" dirty="0">
                <a:latin typeface="NikoshBAN" pitchFamily="2" charset="0"/>
                <a:cs typeface="NikoshBAN" pitchFamily="2" charset="0"/>
              </a:endParaRPr>
            </a:p>
          </p:txBody>
        </p:sp>
        <p:sp>
          <p:nvSpPr>
            <p:cNvPr id="17" name="Freeform 16"/>
            <p:cNvSpPr/>
            <p:nvPr/>
          </p:nvSpPr>
          <p:spPr>
            <a:xfrm>
              <a:off x="7635115" y="1604420"/>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18" name="Freeform 17"/>
            <p:cNvSpPr/>
            <p:nvPr/>
          </p:nvSpPr>
          <p:spPr>
            <a:xfrm>
              <a:off x="3611167" y="1485319"/>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950" y="1152748"/>
              <a:ext cx="3023911" cy="1166218"/>
            </a:xfrm>
            <a:prstGeom prst="rect">
              <a:avLst/>
            </a:prstGeom>
            <a:ln w="88900" cap="sq" cmpd="thickThin">
              <a:solidFill>
                <a:srgbClr val="000000"/>
              </a:solidFill>
              <a:prstDash val="solid"/>
              <a:miter lim="800000"/>
            </a:ln>
            <a:effectLst>
              <a:innerShdw blurRad="76200">
                <a:srgbClr val="000000"/>
              </a:innerShdw>
            </a:effectLst>
          </p:spPr>
        </p:pic>
      </p:grpSp>
      <p:grpSp>
        <p:nvGrpSpPr>
          <p:cNvPr id="8" name="Group 7"/>
          <p:cNvGrpSpPr/>
          <p:nvPr/>
        </p:nvGrpSpPr>
        <p:grpSpPr>
          <a:xfrm>
            <a:off x="727535" y="327545"/>
            <a:ext cx="10473156" cy="1398963"/>
            <a:chOff x="1380577" y="4554174"/>
            <a:chExt cx="10196330" cy="1398963"/>
          </a:xfrm>
          <a:noFill/>
        </p:grpSpPr>
        <p:sp>
          <p:nvSpPr>
            <p:cNvPr id="9" name="Rounded Rectangle 8"/>
            <p:cNvSpPr/>
            <p:nvPr/>
          </p:nvSpPr>
          <p:spPr>
            <a:xfrm>
              <a:off x="1380577" y="4772735"/>
              <a:ext cx="2030290" cy="817423"/>
            </a:xfrm>
            <a:prstGeom prst="roundRect">
              <a:avLst/>
            </a:prstGeom>
            <a:grp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solidFill>
                    <a:schemeClr val="tx1"/>
                  </a:solidFill>
                  <a:latin typeface="NikoshBAN" panose="02000000000000000000" pitchFamily="2" charset="0"/>
                  <a:cs typeface="NikoshBAN" panose="02000000000000000000" pitchFamily="2" charset="0"/>
                </a:rPr>
                <a:t>সেক্রেটারিয়েট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ounded Rectangle 9"/>
            <p:cNvSpPr/>
            <p:nvPr/>
          </p:nvSpPr>
          <p:spPr>
            <a:xfrm>
              <a:off x="8500684" y="4759368"/>
              <a:ext cx="3076223" cy="817423"/>
            </a:xfrm>
            <a:prstGeom prst="roundRect">
              <a:avLst/>
            </a:prstGeom>
            <a:grp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a:latin typeface="NikoshBAN" pitchFamily="2" charset="0"/>
                  <a:cs typeface="NikoshBAN" pitchFamily="2" charset="0"/>
                </a:rPr>
                <a:t>সচিবালয়</a:t>
              </a:r>
              <a:endParaRPr lang="en-US" sz="3200" b="1" dirty="0">
                <a:latin typeface="NikoshBAN" pitchFamily="2" charset="0"/>
                <a:cs typeface="NikoshBAN" pitchFamily="2" charset="0"/>
              </a:endParaRPr>
            </a:p>
          </p:txBody>
        </p:sp>
        <p:sp>
          <p:nvSpPr>
            <p:cNvPr id="11" name="Freeform 10"/>
            <p:cNvSpPr/>
            <p:nvPr/>
          </p:nvSpPr>
          <p:spPr>
            <a:xfrm>
              <a:off x="7636623" y="5049298"/>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1">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12" name="Freeform 11"/>
            <p:cNvSpPr/>
            <p:nvPr/>
          </p:nvSpPr>
          <p:spPr>
            <a:xfrm>
              <a:off x="3611167" y="4979725"/>
              <a:ext cx="728296" cy="403441"/>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chemeClr val="bg1">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763" y="4554174"/>
              <a:ext cx="2621319" cy="1398963"/>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1396591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3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41194" y="713359"/>
            <a:ext cx="11532358" cy="5203126"/>
            <a:chOff x="815968" y="671795"/>
            <a:chExt cx="10641948" cy="5203126"/>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643" y="1786323"/>
              <a:ext cx="5067940" cy="3082674"/>
            </a:xfrm>
            <a:prstGeom prst="rect">
              <a:avLst/>
            </a:prstGeom>
            <a:ln w="38100" cap="sq" cmpd="thickThin">
              <a:solidFill>
                <a:schemeClr val="tx1"/>
              </a:solidFill>
              <a:prstDash val="solid"/>
              <a:miter lim="800000"/>
            </a:ln>
            <a:effectLst>
              <a:innerShdw blurRad="76200">
                <a:srgbClr val="000000"/>
              </a:innerShdw>
            </a:effectLst>
          </p:spPr>
        </p:pic>
        <p:sp>
          <p:nvSpPr>
            <p:cNvPr id="23" name="Rectangle 22">
              <a:extLst>
                <a:ext uri="{FF2B5EF4-FFF2-40B4-BE49-F238E27FC236}">
                  <a16:creationId xmlns="" xmlns:a16="http://schemas.microsoft.com/office/drawing/2014/main" id="{6D4E8B2E-4F62-406A-BCB8-2561B52A8595}"/>
                </a:ext>
              </a:extLst>
            </p:cNvPr>
            <p:cNvSpPr/>
            <p:nvPr/>
          </p:nvSpPr>
          <p:spPr>
            <a:xfrm>
              <a:off x="3153644" y="671795"/>
              <a:ext cx="5067940" cy="769441"/>
            </a:xfrm>
            <a:prstGeom prst="rect">
              <a:avLst/>
            </a:prstGeom>
            <a:ln w="28575">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4400" b="1" dirty="0">
                <a:effectLst>
                  <a:outerShdw blurRad="38100" dist="38100" dir="2700000" algn="tl">
                    <a:srgbClr val="000000">
                      <a:alpha val="43137"/>
                    </a:srgbClr>
                  </a:outerShdw>
                </a:effectLst>
              </a:endParaRPr>
            </a:p>
          </p:txBody>
        </p:sp>
        <p:sp>
          <p:nvSpPr>
            <p:cNvPr id="24" name="Rectangle 23"/>
            <p:cNvSpPr/>
            <p:nvPr/>
          </p:nvSpPr>
          <p:spPr>
            <a:xfrm>
              <a:off x="815968" y="5214084"/>
              <a:ext cx="10641948" cy="660837"/>
            </a:xfrm>
            <a:prstGeom prst="rect">
              <a:avLst/>
            </a:prstGeom>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buFont typeface="Wingdings" pitchFamily="2" charset="2"/>
                <a:buChar char="v"/>
              </a:pPr>
              <a:r>
                <a:rPr lang="bn-BD" sz="3200" dirty="0">
                  <a:ln>
                    <a:solidFill>
                      <a:sysClr val="windowText" lastClr="000000"/>
                    </a:solidFill>
                  </a:ln>
                  <a:solidFill>
                    <a:sysClr val="windowText" lastClr="000000"/>
                  </a:solidFill>
                  <a:latin typeface="NikoshBAN" pitchFamily="2" charset="0"/>
                  <a:cs typeface="NikoshBAN" pitchFamily="2" charset="0"/>
                </a:rPr>
                <a:t>ন্যাশনাল অ্যাসেম্বলি </a:t>
              </a:r>
              <a:r>
                <a:rPr lang="bn-IN" sz="3200" dirty="0" smtClean="0">
                  <a:ln>
                    <a:solidFill>
                      <a:sysClr val="windowText" lastClr="000000"/>
                    </a:solidFill>
                  </a:ln>
                  <a:solidFill>
                    <a:sysClr val="windowText" lastClr="000000"/>
                  </a:solidFill>
                  <a:latin typeface="NikoshBAN" pitchFamily="2" charset="0"/>
                  <a:cs typeface="NikoshBAN" pitchFamily="2" charset="0"/>
                </a:rPr>
                <a:t>,</a:t>
              </a:r>
              <a:r>
                <a:rPr lang="bn-BD" sz="3200" dirty="0" smtClean="0">
                  <a:ln>
                    <a:solidFill>
                      <a:sysClr val="windowText" lastClr="000000"/>
                    </a:solidFill>
                  </a:ln>
                  <a:solidFill>
                    <a:sysClr val="windowText" lastClr="000000"/>
                  </a:solidFill>
                  <a:latin typeface="NikoshBAN" pitchFamily="2" charset="0"/>
                  <a:cs typeface="NikoshBAN" pitchFamily="2" charset="0"/>
                </a:rPr>
                <a:t>শাসনতন্ত্র</a:t>
              </a:r>
              <a:r>
                <a:rPr lang="bn-IN" sz="3200" dirty="0" smtClean="0">
                  <a:ln>
                    <a:solidFill>
                      <a:sysClr val="windowText" lastClr="000000"/>
                    </a:solidFill>
                  </a:ln>
                  <a:solidFill>
                    <a:sysClr val="windowText" lastClr="000000"/>
                  </a:solidFill>
                  <a:latin typeface="NikoshBAN" pitchFamily="2" charset="0"/>
                  <a:cs typeface="NikoshBAN" pitchFamily="2" charset="0"/>
                </a:rPr>
                <a:t>, </a:t>
              </a:r>
              <a:r>
                <a:rPr lang="bn-BD" sz="3200" b="1" dirty="0" smtClean="0">
                  <a:latin typeface="NikoshBAN" pitchFamily="2" charset="0"/>
                  <a:cs typeface="NikoshBAN" pitchFamily="2" charset="0"/>
                </a:rPr>
                <a:t>আরটিসি</a:t>
              </a:r>
              <a:r>
                <a:rPr lang="bn-IN" sz="3200" b="1" dirty="0" smtClean="0">
                  <a:latin typeface="NikoshBAN" pitchFamily="2" charset="0"/>
                  <a:cs typeface="NikoshBAN" pitchFamily="2" charset="0"/>
                </a:rPr>
                <a:t> </a:t>
              </a:r>
              <a:r>
                <a:rPr lang="bn-IN" sz="3200" dirty="0" smtClean="0">
                  <a:ln>
                    <a:solidFill>
                      <a:sysClr val="windowText" lastClr="000000"/>
                    </a:solidFill>
                  </a:ln>
                  <a:solidFill>
                    <a:sysClr val="windowText" lastClr="000000"/>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শব্দ</a:t>
              </a:r>
              <a:r>
                <a:rPr lang="en-US"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দিয়ে</a:t>
              </a:r>
              <a:r>
                <a:rPr lang="en-US" sz="3200" dirty="0" smtClean="0">
                  <a:ln w="0"/>
                  <a:solidFill>
                    <a:schemeClr val="tx1"/>
                  </a:solidFill>
                  <a:latin typeface="NikoshBAN" pitchFamily="2" charset="0"/>
                  <a:cs typeface="NikoshBAN" pitchFamily="2" charset="0"/>
                </a:rPr>
                <a:t> </a:t>
              </a:r>
              <a:r>
                <a:rPr lang="bn-IN" sz="3200" dirty="0" smtClean="0">
                  <a:ln w="0"/>
                  <a:solidFill>
                    <a:schemeClr val="tx1"/>
                  </a:solidFill>
                  <a:latin typeface="NikoshBAN" pitchFamily="2" charset="0"/>
                  <a:cs typeface="NikoshBAN" pitchFamily="2" charset="0"/>
                </a:rPr>
                <a:t>১ </a:t>
              </a:r>
              <a:r>
                <a:rPr lang="en-US" sz="3200" dirty="0" err="1" smtClean="0">
                  <a:ln w="0"/>
                  <a:solidFill>
                    <a:schemeClr val="tx1"/>
                  </a:solidFill>
                  <a:latin typeface="NikoshBAN" pitchFamily="2" charset="0"/>
                  <a:cs typeface="NikoshBAN" pitchFamily="2" charset="0"/>
                </a:rPr>
                <a:t>টি</a:t>
              </a:r>
              <a:r>
                <a:rPr lang="en-US"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করে</a:t>
              </a:r>
              <a:r>
                <a:rPr lang="en-US"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বাক্য</a:t>
              </a:r>
              <a:r>
                <a:rPr lang="en-US"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লিখ</a:t>
              </a:r>
              <a:r>
                <a:rPr lang="en-US" sz="3200" dirty="0" smtClean="0">
                  <a:ln w="0"/>
                  <a:solidFill>
                    <a:schemeClr val="tx1"/>
                  </a:solidFill>
                  <a:latin typeface="NikoshBAN" pitchFamily="2" charset="0"/>
                  <a:cs typeface="NikoshBAN" pitchFamily="2" charset="0"/>
                </a:rPr>
                <a:t>।</a:t>
              </a:r>
              <a:endParaRPr lang="en-US" sz="3200" dirty="0">
                <a:ln w="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3176712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3000" fill="hold"/>
                                        <p:tgtEl>
                                          <p:spTgt spid="21"/>
                                        </p:tgtEl>
                                        <p:attrNameLst>
                                          <p:attrName>ppt_w</p:attrName>
                                        </p:attrNameLst>
                                      </p:cBhvr>
                                      <p:tavLst>
                                        <p:tav tm="0">
                                          <p:val>
                                            <p:fltVal val="0"/>
                                          </p:val>
                                        </p:tav>
                                        <p:tav tm="100000">
                                          <p:val>
                                            <p:strVal val="#ppt_w"/>
                                          </p:val>
                                        </p:tav>
                                      </p:tavLst>
                                    </p:anim>
                                    <p:anim calcmode="lin" valueType="num">
                                      <p:cBhvr>
                                        <p:cTn id="8" dur="3000" fill="hold"/>
                                        <p:tgtEl>
                                          <p:spTgt spid="21"/>
                                        </p:tgtEl>
                                        <p:attrNameLst>
                                          <p:attrName>ppt_h</p:attrName>
                                        </p:attrNameLst>
                                      </p:cBhvr>
                                      <p:tavLst>
                                        <p:tav tm="0">
                                          <p:val>
                                            <p:fltVal val="0"/>
                                          </p:val>
                                        </p:tav>
                                        <p:tav tm="100000">
                                          <p:val>
                                            <p:strVal val="#ppt_h"/>
                                          </p:val>
                                        </p:tav>
                                      </p:tavLst>
                                    </p:anim>
                                    <p:animEffect transition="in" filter="fade">
                                      <p:cBhvr>
                                        <p:cTn id="9"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9242" y="446543"/>
            <a:ext cx="9490925" cy="584775"/>
          </a:xfrm>
          <a:prstGeom prst="rect">
            <a:avLst/>
          </a:prstGeom>
          <a:ln w="38100">
            <a:solidFill>
              <a:schemeClr val="tx1"/>
            </a:solidFill>
          </a:ln>
        </p:spPr>
        <p:txBody>
          <a:bodyPr wrap="square">
            <a:spAutoFit/>
          </a:bodyPr>
          <a:lstStyle/>
          <a:p>
            <a:r>
              <a:rPr lang="bn-IN" sz="3200" b="1" dirty="0" smtClean="0">
                <a:ln>
                  <a:solidFill>
                    <a:sysClr val="windowText" lastClr="000000"/>
                  </a:solidFill>
                </a:ln>
                <a:solidFill>
                  <a:sysClr val="windowText" lastClr="000000"/>
                </a:solidFill>
                <a:latin typeface="NikoshBAN" pitchFamily="2" charset="0"/>
                <a:cs typeface="NikoshBAN" pitchFamily="2" charset="0"/>
              </a:rPr>
              <a:t>   </a:t>
            </a:r>
            <a:r>
              <a:rPr lang="bn-BD" sz="3200" b="1" dirty="0" smtClean="0">
                <a:ln>
                  <a:solidFill>
                    <a:sysClr val="windowText" lastClr="000000"/>
                  </a:solidFill>
                </a:ln>
                <a:solidFill>
                  <a:sysClr val="windowText" lastClr="000000"/>
                </a:solidFill>
                <a:latin typeface="NikoshBAN" pitchFamily="2" charset="0"/>
                <a:cs typeface="NikoshBAN" pitchFamily="2" charset="0"/>
              </a:rPr>
              <a:t>এসো </a:t>
            </a:r>
            <a:r>
              <a:rPr lang="bn-BD" sz="3200" b="1" dirty="0">
                <a:ln>
                  <a:solidFill>
                    <a:sysClr val="windowText" lastClr="000000"/>
                  </a:solidFill>
                </a:ln>
                <a:solidFill>
                  <a:sysClr val="windowText" lastClr="000000"/>
                </a:solidFill>
                <a:latin typeface="NikoshBAN" pitchFamily="2" charset="0"/>
                <a:cs typeface="NikoshBAN" pitchFamily="2" charset="0"/>
              </a:rPr>
              <a:t>আমরা</a:t>
            </a:r>
            <a:r>
              <a:rPr lang="en-US" sz="3200" b="1" dirty="0">
                <a:ln>
                  <a:solidFill>
                    <a:sysClr val="windowText" lastClr="000000"/>
                  </a:solidFill>
                </a:ln>
                <a:solidFill>
                  <a:sysClr val="windowText" lastClr="000000"/>
                </a:solidFill>
                <a:latin typeface="NikoshBAN" pitchFamily="2" charset="0"/>
                <a:cs typeface="NikoshBAN" pitchFamily="2" charset="0"/>
              </a:rPr>
              <a:t> </a:t>
            </a:r>
            <a:r>
              <a:rPr lang="en-US" sz="3200" b="1" dirty="0" err="1">
                <a:ln>
                  <a:solidFill>
                    <a:sysClr val="windowText" lastClr="000000"/>
                  </a:solidFill>
                </a:ln>
                <a:solidFill>
                  <a:sysClr val="windowText" lastClr="000000"/>
                </a:solidFill>
                <a:latin typeface="NikoshBAN" pitchFamily="2" charset="0"/>
                <a:cs typeface="NikoshBAN" pitchFamily="2" charset="0"/>
              </a:rPr>
              <a:t>ঐতিহাসিক</a:t>
            </a:r>
            <a:r>
              <a:rPr lang="en-US" sz="3200" b="1" dirty="0">
                <a:ln>
                  <a:solidFill>
                    <a:sysClr val="windowText" lastClr="000000"/>
                  </a:solidFill>
                </a:ln>
                <a:solidFill>
                  <a:sysClr val="windowText" lastClr="000000"/>
                </a:solidFill>
                <a:latin typeface="NikoshBAN" pitchFamily="2" charset="0"/>
                <a:cs typeface="NikoshBAN" pitchFamily="2" charset="0"/>
              </a:rPr>
              <a:t> 7 </a:t>
            </a:r>
            <a:r>
              <a:rPr lang="bn-BD" sz="3200" b="1" dirty="0">
                <a:ln>
                  <a:solidFill>
                    <a:sysClr val="windowText" lastClr="000000"/>
                  </a:solidFill>
                </a:ln>
                <a:solidFill>
                  <a:sysClr val="windowText" lastClr="000000"/>
                </a:solidFill>
                <a:latin typeface="NikoshBAN" pitchFamily="2" charset="0"/>
                <a:cs typeface="NikoshBAN" pitchFamily="2" charset="0"/>
              </a:rPr>
              <a:t>মার্চের ভাষণের কিছু অংশ  জেনে নিই</a:t>
            </a:r>
            <a:r>
              <a:rPr lang="en-US" sz="3200" b="1" dirty="0">
                <a:ln>
                  <a:solidFill>
                    <a:sysClr val="windowText" lastClr="000000"/>
                  </a:solidFill>
                </a:ln>
                <a:solidFill>
                  <a:sysClr val="windowText" lastClr="000000"/>
                </a:solidFill>
                <a:latin typeface="NikoshBAN" pitchFamily="2" charset="0"/>
                <a:cs typeface="NikoshBAN" pitchFamily="2" charset="0"/>
              </a:rPr>
              <a:t>ঃ </a:t>
            </a:r>
            <a:endParaRPr lang="en-US" sz="3600" b="1" dirty="0">
              <a:ln>
                <a:solidFill>
                  <a:sysClr val="windowText" lastClr="000000"/>
                </a:solidFill>
              </a:ln>
              <a:solidFill>
                <a:sysClr val="windowText" lastClr="000000"/>
              </a:solidFill>
              <a:latin typeface="NikoshBAN" pitchFamily="2" charset="0"/>
              <a:cs typeface="NikoshBAN" pitchFamily="2" charset="0"/>
            </a:endParaRPr>
          </a:p>
        </p:txBody>
      </p:sp>
      <p:sp>
        <p:nvSpPr>
          <p:cNvPr id="3" name="Rectangle 2"/>
          <p:cNvSpPr/>
          <p:nvPr/>
        </p:nvSpPr>
        <p:spPr>
          <a:xfrm>
            <a:off x="382137" y="2877361"/>
            <a:ext cx="11614245" cy="3539430"/>
          </a:xfrm>
          <a:prstGeom prst="rect">
            <a:avLst/>
          </a:prstGeom>
        </p:spPr>
        <p:txBody>
          <a:bodyPr wrap="square">
            <a:spAutoFit/>
          </a:bodyPr>
          <a:lstStyle/>
          <a:p>
            <a:r>
              <a:rPr lang="bn-BD" sz="2800" b="1" dirty="0">
                <a:ln>
                  <a:solidFill>
                    <a:sysClr val="windowText" lastClr="000000"/>
                  </a:solidFill>
                </a:ln>
                <a:solidFill>
                  <a:sysClr val="windowText" lastClr="000000"/>
                </a:solidFill>
                <a:latin typeface="NikoshBAN" pitchFamily="2" charset="0"/>
                <a:cs typeface="NikoshBAN" pitchFamily="2" charset="0"/>
              </a:rPr>
              <a:t>ভাইয়েরা আমার,</a:t>
            </a:r>
          </a:p>
          <a:p>
            <a:r>
              <a:rPr lang="bn-BD" sz="2800" b="1" dirty="0">
                <a:ln>
                  <a:solidFill>
                    <a:sysClr val="windowText" lastClr="000000"/>
                  </a:solidFill>
                </a:ln>
                <a:solidFill>
                  <a:sysClr val="windowText" lastClr="000000"/>
                </a:solidFill>
                <a:latin typeface="NikoshBAN" pitchFamily="2" charset="0"/>
                <a:cs typeface="NikoshBAN" pitchFamily="2" charset="0"/>
              </a:rPr>
              <a:t>আজ দুঃখ-ভারাক্রান্ত মন নিয়ে আপনাদের সামনে হাজির হয়েছি </a:t>
            </a:r>
            <a:r>
              <a:rPr lang="bn-BD" sz="2800" b="1" dirty="0" smtClean="0">
                <a:ln>
                  <a:solidFill>
                    <a:sysClr val="windowText" lastClr="000000"/>
                  </a:solidFill>
                </a:ln>
                <a:solidFill>
                  <a:sysClr val="windowText" lastClr="000000"/>
                </a:solidFill>
                <a:latin typeface="NikoshBAN" pitchFamily="2" charset="0"/>
                <a:cs typeface="NikoshBAN" pitchFamily="2" charset="0"/>
              </a:rPr>
              <a:t>।</a:t>
            </a:r>
            <a:r>
              <a:rPr lang="bn-IN" sz="2800" b="1" dirty="0" smtClean="0">
                <a:ln>
                  <a:solidFill>
                    <a:sysClr val="windowText" lastClr="000000"/>
                  </a:solidFill>
                </a:ln>
                <a:solidFill>
                  <a:sysClr val="windowText" lastClr="000000"/>
                </a:solidFill>
                <a:latin typeface="NikoshBAN" pitchFamily="2" charset="0"/>
                <a:cs typeface="NikoshBAN" pitchFamily="2" charset="0"/>
              </a:rPr>
              <a:t> </a:t>
            </a:r>
            <a:r>
              <a:rPr lang="bn-BD" sz="2800" b="1" dirty="0" smtClean="0">
                <a:ln>
                  <a:solidFill>
                    <a:sysClr val="windowText" lastClr="000000"/>
                  </a:solidFill>
                </a:ln>
                <a:solidFill>
                  <a:sysClr val="windowText" lastClr="000000"/>
                </a:solidFill>
                <a:latin typeface="NikoshBAN" pitchFamily="2" charset="0"/>
                <a:cs typeface="NikoshBAN" pitchFamily="2" charset="0"/>
              </a:rPr>
              <a:t>আপনারা </a:t>
            </a:r>
            <a:r>
              <a:rPr lang="bn-BD" sz="2800" b="1" dirty="0">
                <a:ln>
                  <a:solidFill>
                    <a:sysClr val="windowText" lastClr="000000"/>
                  </a:solidFill>
                </a:ln>
                <a:solidFill>
                  <a:sysClr val="windowText" lastClr="000000"/>
                </a:solidFill>
                <a:latin typeface="NikoshBAN" pitchFamily="2" charset="0"/>
                <a:cs typeface="NikoshBAN" pitchFamily="2" charset="0"/>
              </a:rPr>
              <a:t>সবই জানেন এবং বোঝেন ।</a:t>
            </a:r>
          </a:p>
          <a:p>
            <a:r>
              <a:rPr lang="bn-BD" sz="2800" b="1" dirty="0">
                <a:ln>
                  <a:solidFill>
                    <a:sysClr val="windowText" lastClr="000000"/>
                  </a:solidFill>
                </a:ln>
                <a:solidFill>
                  <a:sysClr val="windowText" lastClr="000000"/>
                </a:solidFill>
                <a:latin typeface="NikoshBAN" pitchFamily="2" charset="0"/>
                <a:cs typeface="NikoshBAN" pitchFamily="2" charset="0"/>
              </a:rPr>
              <a:t>আমরা আমাদের জীবন দিয়ে চেষ্টা করেছি । কিন্তু দুঃখের বিষয় আজ ঢাকা , চট্টগ্রাম ,রাজশাহী , রংপুরে </a:t>
            </a:r>
          </a:p>
          <a:p>
            <a:r>
              <a:rPr lang="bn-BD" sz="2800" b="1" dirty="0">
                <a:ln>
                  <a:solidFill>
                    <a:sysClr val="windowText" lastClr="000000"/>
                  </a:solidFill>
                </a:ln>
                <a:solidFill>
                  <a:sysClr val="windowText" lastClr="000000"/>
                </a:solidFill>
                <a:latin typeface="NikoshBAN" pitchFamily="2" charset="0"/>
                <a:cs typeface="NikoshBAN" pitchFamily="2" charset="0"/>
              </a:rPr>
              <a:t>আমার ভাইয়ের রক্তে রাজপথ রঞ্জিত হয়েছে । </a:t>
            </a:r>
            <a:r>
              <a:rPr lang="en-US" sz="2800" b="1" dirty="0" err="1">
                <a:ln>
                  <a:solidFill>
                    <a:sysClr val="windowText" lastClr="000000"/>
                  </a:solidFill>
                </a:ln>
                <a:solidFill>
                  <a:sysClr val="windowText" lastClr="000000"/>
                </a:solidFill>
                <a:latin typeface="NikoshBAN" pitchFamily="2" charset="0"/>
                <a:cs typeface="NikoshBAN" pitchFamily="2" charset="0"/>
              </a:rPr>
              <a:t>আজ</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বাংলার</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মানুষ</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মুক্তি</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চায়</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বাংলার</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মানুষ</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বাঁচতে</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চায়</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বাংলার</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smtClean="0">
                <a:ln>
                  <a:solidFill>
                    <a:sysClr val="windowText" lastClr="000000"/>
                  </a:solidFill>
                </a:ln>
                <a:solidFill>
                  <a:sysClr val="windowText" lastClr="000000"/>
                </a:solidFill>
                <a:latin typeface="NikoshBAN" pitchFamily="2" charset="0"/>
                <a:cs typeface="NikoshBAN" pitchFamily="2" charset="0"/>
              </a:rPr>
              <a:t>মানুষ</a:t>
            </a:r>
            <a:r>
              <a:rPr lang="en-US" sz="2800" b="1" dirty="0" smtClean="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তার</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err="1" smtClean="0">
                <a:ln>
                  <a:solidFill>
                    <a:sysClr val="windowText" lastClr="000000"/>
                  </a:solidFill>
                </a:ln>
                <a:solidFill>
                  <a:sysClr val="windowText" lastClr="000000"/>
                </a:solidFill>
                <a:latin typeface="NikoshBAN" pitchFamily="2" charset="0"/>
                <a:cs typeface="NikoshBAN" pitchFamily="2" charset="0"/>
              </a:rPr>
              <a:t>অধিকার</a:t>
            </a:r>
            <a:r>
              <a:rPr lang="en-US" sz="2800" b="1" dirty="0" smtClean="0">
                <a:ln>
                  <a:solidFill>
                    <a:sysClr val="windowText" lastClr="000000"/>
                  </a:solidFill>
                </a:ln>
                <a:solidFill>
                  <a:sysClr val="windowText" lastClr="000000"/>
                </a:solidFill>
                <a:latin typeface="NikoshBAN" pitchFamily="2" charset="0"/>
                <a:cs typeface="NikoshBAN" pitchFamily="2" charset="0"/>
              </a:rPr>
              <a:t> </a:t>
            </a:r>
            <a:r>
              <a:rPr lang="en-US" sz="2800" b="1" dirty="0" err="1">
                <a:ln>
                  <a:solidFill>
                    <a:sysClr val="windowText" lastClr="000000"/>
                  </a:solidFill>
                </a:ln>
                <a:solidFill>
                  <a:sysClr val="windowText" lastClr="000000"/>
                </a:solidFill>
                <a:latin typeface="NikoshBAN" pitchFamily="2" charset="0"/>
                <a:cs typeface="NikoshBAN" pitchFamily="2" charset="0"/>
              </a:rPr>
              <a:t>চায়</a:t>
            </a:r>
            <a:r>
              <a:rPr lang="en-US" sz="2800" b="1" dirty="0">
                <a:ln>
                  <a:solidFill>
                    <a:sysClr val="windowText" lastClr="000000"/>
                  </a:solidFill>
                </a:ln>
                <a:solidFill>
                  <a:sysClr val="windowText" lastClr="000000"/>
                </a:solidFill>
                <a:latin typeface="NikoshBAN" pitchFamily="2" charset="0"/>
                <a:cs typeface="NikoshBAN" pitchFamily="2" charset="0"/>
              </a:rPr>
              <a:t> </a:t>
            </a:r>
            <a:r>
              <a:rPr lang="en-US" sz="2800" b="1" dirty="0" smtClean="0">
                <a:ln>
                  <a:solidFill>
                    <a:sysClr val="windowText" lastClr="000000"/>
                  </a:solidFill>
                </a:ln>
                <a:solidFill>
                  <a:sysClr val="windowText" lastClr="000000"/>
                </a:solidFill>
                <a:latin typeface="NikoshBAN" pitchFamily="2" charset="0"/>
                <a:cs typeface="NikoshBAN" pitchFamily="2" charset="0"/>
              </a:rPr>
              <a:t>।</a:t>
            </a:r>
            <a:r>
              <a:rPr lang="bn-IN" sz="2800" b="1" dirty="0" smtClean="0">
                <a:ln>
                  <a:solidFill>
                    <a:sysClr val="windowText" lastClr="000000"/>
                  </a:solidFill>
                </a:ln>
                <a:solidFill>
                  <a:sysClr val="windowText" lastClr="000000"/>
                </a:solidFill>
                <a:latin typeface="NikoshBAN" pitchFamily="2" charset="0"/>
                <a:cs typeface="NikoshBAN" pitchFamily="2" charset="0"/>
              </a:rPr>
              <a:t> কী অন্যায় করে ছিলাম ? কিন্তু  দুঃখের বিষয়,আজ দুঃখের সাথে বলতে হয় ২৩ বছরের করূণ ইতিহাস বাংলার অত্যাচারের, বাংলার মানুষের রক্তের ইতিহাস। ২৩ বৎসরের ইতিহাস মুমূর্ষ নর-নারীর আর্তনাদের ইতিহাস। বাংলার ইতিহাস এদেশের মানুষের রক্ত দিয়ে রাজপথ রঞ্জিত করার ইতিহাস। </a:t>
            </a:r>
            <a:r>
              <a:rPr lang="en-US" sz="2800" b="1" dirty="0" smtClean="0">
                <a:ln>
                  <a:solidFill>
                    <a:sysClr val="windowText" lastClr="000000"/>
                  </a:solidFill>
                </a:ln>
                <a:solidFill>
                  <a:sysClr val="windowText" lastClr="000000"/>
                </a:solidFill>
                <a:latin typeface="NikoshBAN" pitchFamily="2" charset="0"/>
                <a:cs typeface="NikoshBAN" pitchFamily="2" charset="0"/>
              </a:rPr>
              <a:t>  </a:t>
            </a:r>
            <a:r>
              <a:rPr lang="bn-BD" sz="2800" b="1" dirty="0" smtClean="0">
                <a:ln>
                  <a:solidFill>
                    <a:sysClr val="windowText" lastClr="000000"/>
                  </a:solidFill>
                </a:ln>
                <a:solidFill>
                  <a:sysClr val="windowText" lastClr="000000"/>
                </a:solidFill>
                <a:latin typeface="NikoshBAN" pitchFamily="2" charset="0"/>
                <a:cs typeface="NikoshBAN" pitchFamily="2" charset="0"/>
              </a:rPr>
              <a:t>  </a:t>
            </a:r>
            <a:endParaRPr lang="en-US" sz="2800" b="1" dirty="0">
              <a:ln>
                <a:solidFill>
                  <a:sysClr val="windowText" lastClr="000000"/>
                </a:solidFill>
              </a:ln>
              <a:solidFill>
                <a:sysClr val="windowText" lastClr="000000"/>
              </a:solidFill>
              <a:latin typeface="NikoshBAN" pitchFamily="2" charset="0"/>
              <a:cs typeface="NikoshBAN" pitchFamily="2" charset="0"/>
            </a:endParaRPr>
          </a:p>
        </p:txBody>
      </p:sp>
      <p:pic>
        <p:nvPicPr>
          <p:cNvPr id="4" name="Picture 3" descr="images.jpg"/>
          <p:cNvPicPr>
            <a:picLocks noChangeAspect="1"/>
          </p:cNvPicPr>
          <p:nvPr/>
        </p:nvPicPr>
        <p:blipFill>
          <a:blip r:embed="rId2"/>
          <a:stretch>
            <a:fillRect/>
          </a:stretch>
        </p:blipFill>
        <p:spPr>
          <a:xfrm>
            <a:off x="2667365" y="1419367"/>
            <a:ext cx="3337650" cy="1744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ownload.jpg"/>
          <p:cNvPicPr>
            <a:picLocks noChangeAspect="1"/>
          </p:cNvPicPr>
          <p:nvPr/>
        </p:nvPicPr>
        <p:blipFill>
          <a:blip r:embed="rId3"/>
          <a:stretch>
            <a:fillRect/>
          </a:stretch>
        </p:blipFill>
        <p:spPr>
          <a:xfrm>
            <a:off x="6361401" y="1419366"/>
            <a:ext cx="3847124" cy="1744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4743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4" y="1271855"/>
            <a:ext cx="11259403" cy="4524315"/>
          </a:xfrm>
          <a:prstGeom prst="rect">
            <a:avLst/>
          </a:prstGeom>
        </p:spPr>
        <p:txBody>
          <a:bodyPr wrap="square">
            <a:spAutoFit/>
          </a:bodyPr>
          <a:lstStyle/>
          <a:p>
            <a:pPr algn="just"/>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পাকিস্থানি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ঔপনিবেশিক</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রাষ্ট্রকাঠামো</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ভেঙে</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বাঙালির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সার্বিক</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মুক্তি</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অর্জনের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লক্ষ্যে</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১৯৬৬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সালে</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বঙ্গবন্ধু</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শেখ</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মুজিবুর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রহমান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ছয়</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দফা</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কর্মসূচি</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ঘোষনা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করে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কারাবরণ</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করেন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১৯৭০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সালের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সাধারণ</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নির্বাচনে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বঙ্গবন্ধুর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নেতৃত্বে</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আওয়ামালীগ</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অর্জন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করে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নিরঙ্কুশ</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বিজয়</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তবুও</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পাকিস্থানি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শাসকগোষ্ঠী</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বাঙালিদের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হাতে</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ক্ষমতা</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হস্তান্তর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করে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ষড়যন্ত্রের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পথ</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বেছে</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নেয়</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১৯৭১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সালের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২রা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মার্চ</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থেকে</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বঙ্গবন্ধুর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আহবানে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বাংলার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সর্বাত্মক</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অসহযোগ</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আন্দোলনের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ধারাবাহিকতায়</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৭ই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মার্চ</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১৯৭১-এ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ঢাকার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রেসকোর্স</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ময়দানে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বর্তমান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সোহরাওয়ার্দি</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উদ্যান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প্রায়</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দশ</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লক্ষ</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লোকের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উপস্থিতিতে</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বঙ্গবন্ধু</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শেখ</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মুজিবুর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রহমান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১৮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মিনিটের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ঐতিহাসিক</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ভাষণ</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দেন</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ইউনেস্কো</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এই</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ভাষণটিকে</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বিশ্ব</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প্রামাণ্য</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ঐতিহ্য</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হিসেবে</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স্বীকৃতি</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দিয়েছে</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যা</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বাংলাদেশের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জন্য</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গৌরবের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এই</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ভাষণ</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৭ই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মার্চের</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ভাষণ</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হিসেবে</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বিখ্যাত</a:t>
            </a:r>
            <a:r>
              <a:rPr lang="en-US" sz="32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 </a:t>
            </a:r>
          </a:p>
        </p:txBody>
      </p:sp>
      <p:sp>
        <p:nvSpPr>
          <p:cNvPr id="3" name="Rectangle 2"/>
          <p:cNvSpPr/>
          <p:nvPr/>
        </p:nvSpPr>
        <p:spPr>
          <a:xfrm>
            <a:off x="3179337" y="473838"/>
            <a:ext cx="5833325" cy="584775"/>
          </a:xfrm>
          <a:prstGeom prst="rect">
            <a:avLst/>
          </a:prstGeom>
          <a:ln w="38100">
            <a:solidFill>
              <a:schemeClr val="tx1"/>
            </a:solidFill>
          </a:ln>
        </p:spPr>
        <p:txBody>
          <a:bodyPr wrap="square">
            <a:spAutoFit/>
          </a:bodyPr>
          <a:lstStyle/>
          <a:p>
            <a:pPr algn="ctr"/>
            <a:r>
              <a:rPr lang="bn-IN" sz="3200" b="1" dirty="0" smtClean="0">
                <a:ln>
                  <a:solidFill>
                    <a:sysClr val="windowText" lastClr="000000"/>
                  </a:solidFill>
                </a:ln>
                <a:solidFill>
                  <a:sysClr val="windowText" lastClr="000000"/>
                </a:solidFill>
                <a:latin typeface="NikoshBAN" pitchFamily="2" charset="0"/>
                <a:cs typeface="NikoshBAN" pitchFamily="2" charset="0"/>
              </a:rPr>
              <a:t>   </a:t>
            </a:r>
            <a:r>
              <a:rPr lang="bn-BD" sz="3200" b="1" dirty="0" smtClean="0">
                <a:ln>
                  <a:solidFill>
                    <a:sysClr val="windowText" lastClr="000000"/>
                  </a:solidFill>
                </a:ln>
                <a:solidFill>
                  <a:sysClr val="windowText" lastClr="000000"/>
                </a:solidFill>
                <a:latin typeface="NikoshBAN" pitchFamily="2" charset="0"/>
                <a:cs typeface="NikoshBAN" pitchFamily="2" charset="0"/>
              </a:rPr>
              <a:t>এসো </a:t>
            </a:r>
            <a:r>
              <a:rPr lang="bn-BD" sz="3200" b="1" dirty="0">
                <a:ln>
                  <a:solidFill>
                    <a:sysClr val="windowText" lastClr="000000"/>
                  </a:solidFill>
                </a:ln>
                <a:solidFill>
                  <a:sysClr val="windowText" lastClr="000000"/>
                </a:solidFill>
                <a:latin typeface="NikoshBAN" pitchFamily="2" charset="0"/>
                <a:cs typeface="NikoshBAN" pitchFamily="2" charset="0"/>
              </a:rPr>
              <a:t>আমরা</a:t>
            </a:r>
            <a:r>
              <a:rPr lang="en-US" sz="3200" b="1" dirty="0">
                <a:ln>
                  <a:solidFill>
                    <a:sysClr val="windowText" lastClr="000000"/>
                  </a:solidFill>
                </a:ln>
                <a:solidFill>
                  <a:sysClr val="windowText" lastClr="000000"/>
                </a:solidFill>
                <a:latin typeface="NikoshBAN" pitchFamily="2" charset="0"/>
                <a:cs typeface="NikoshBAN" pitchFamily="2" charset="0"/>
              </a:rPr>
              <a:t> </a:t>
            </a:r>
            <a:r>
              <a:rPr lang="bn-IN" sz="3200" b="1" dirty="0" smtClean="0">
                <a:ln>
                  <a:solidFill>
                    <a:sysClr val="windowText" lastClr="000000"/>
                  </a:solidFill>
                </a:ln>
                <a:solidFill>
                  <a:sysClr val="windowText" lastClr="000000"/>
                </a:solidFill>
                <a:latin typeface="NikoshBAN" pitchFamily="2" charset="0"/>
                <a:cs typeface="NikoshBAN" pitchFamily="2" charset="0"/>
              </a:rPr>
              <a:t>গল্পের মূলভাব</a:t>
            </a:r>
            <a:r>
              <a:rPr lang="bn-BD" sz="3200" b="1" dirty="0" smtClean="0">
                <a:ln>
                  <a:solidFill>
                    <a:sysClr val="windowText" lastClr="000000"/>
                  </a:solidFill>
                </a:ln>
                <a:solidFill>
                  <a:sysClr val="windowText" lastClr="000000"/>
                </a:solidFill>
                <a:latin typeface="NikoshBAN" pitchFamily="2" charset="0"/>
                <a:cs typeface="NikoshBAN" pitchFamily="2" charset="0"/>
              </a:rPr>
              <a:t> </a:t>
            </a:r>
            <a:r>
              <a:rPr lang="bn-BD" sz="3200" b="1" dirty="0">
                <a:ln>
                  <a:solidFill>
                    <a:sysClr val="windowText" lastClr="000000"/>
                  </a:solidFill>
                </a:ln>
                <a:solidFill>
                  <a:sysClr val="windowText" lastClr="000000"/>
                </a:solidFill>
                <a:latin typeface="NikoshBAN" pitchFamily="2" charset="0"/>
                <a:cs typeface="NikoshBAN" pitchFamily="2" charset="0"/>
              </a:rPr>
              <a:t>জেনে নিই</a:t>
            </a:r>
            <a:r>
              <a:rPr lang="en-US" sz="3200" b="1" dirty="0">
                <a:ln>
                  <a:solidFill>
                    <a:sysClr val="windowText" lastClr="000000"/>
                  </a:solidFill>
                </a:ln>
                <a:solidFill>
                  <a:sysClr val="windowText" lastClr="000000"/>
                </a:solidFill>
                <a:latin typeface="NikoshBAN" pitchFamily="2" charset="0"/>
                <a:cs typeface="NikoshBAN" pitchFamily="2" charset="0"/>
              </a:rPr>
              <a:t>ঃ </a:t>
            </a:r>
          </a:p>
        </p:txBody>
      </p:sp>
    </p:spTree>
    <p:extLst>
      <p:ext uri="{BB962C8B-B14F-4D97-AF65-F5344CB8AC3E}">
        <p14:creationId xmlns:p14="http://schemas.microsoft.com/office/powerpoint/2010/main" val="2986291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5747" y="337180"/>
            <a:ext cx="9715292" cy="923330"/>
          </a:xfrm>
          <a:prstGeom prst="rect">
            <a:avLst/>
          </a:prstGeom>
          <a:noFill/>
          <a:ln w="38100">
            <a:solidFill>
              <a:schemeClr val="tx1"/>
            </a:solidFill>
          </a:ln>
        </p:spPr>
        <p:txBody>
          <a:bodyPr wrap="square" rtlCol="0">
            <a:spAutoFit/>
          </a:bodyPr>
          <a:lstStyle/>
          <a:p>
            <a:pPr algn="ctr"/>
            <a:r>
              <a:rPr lang="bn-BD" sz="5400" dirty="0">
                <a:ln w="0">
                  <a:solidFill>
                    <a:schemeClr val="tx1"/>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সরব পাঠ </a:t>
            </a:r>
          </a:p>
        </p:txBody>
      </p:sp>
      <p:grpSp>
        <p:nvGrpSpPr>
          <p:cNvPr id="5" name="Group 4"/>
          <p:cNvGrpSpPr/>
          <p:nvPr/>
        </p:nvGrpSpPr>
        <p:grpSpPr>
          <a:xfrm>
            <a:off x="1325747" y="1542197"/>
            <a:ext cx="9200541" cy="4513368"/>
            <a:chOff x="1325747" y="1542197"/>
            <a:chExt cx="9200541" cy="4513368"/>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316" r="5451"/>
            <a:stretch/>
          </p:blipFill>
          <p:spPr>
            <a:xfrm>
              <a:off x="1325747" y="1542197"/>
              <a:ext cx="4829393" cy="4513368"/>
            </a:xfrm>
            <a:prstGeom prst="rect">
              <a:avLst/>
            </a:prstGeom>
            <a:ln w="28575"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02151" y="1731428"/>
              <a:ext cx="4513368" cy="4134906"/>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2000240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4156" y="536121"/>
            <a:ext cx="5336275" cy="830997"/>
          </a:xfrm>
          <a:prstGeom prst="rect">
            <a:avLst/>
          </a:prstGeom>
          <a:noFill/>
          <a:ln w="57150">
            <a:solidFill>
              <a:schemeClr val="tx1"/>
            </a:solidFill>
          </a:ln>
        </p:spPr>
        <p:txBody>
          <a:bodyPr wrap="square" rtlCol="0">
            <a:spAutoFit/>
          </a:bodyPr>
          <a:lstStyle/>
          <a:p>
            <a:pPr algn="ctr"/>
            <a:r>
              <a:rPr lang="bn-IN" sz="4800" dirty="0" smtClean="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দলগত কাজ</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4156" y="1643074"/>
            <a:ext cx="5336275" cy="2915278"/>
          </a:xfrm>
          <a:prstGeom prst="rect">
            <a:avLst/>
          </a:prstGeom>
          <a:ln w="38100" cap="sq" cmpd="thickThin">
            <a:solidFill>
              <a:srgbClr val="000000"/>
            </a:solidFill>
            <a:prstDash val="solid"/>
            <a:miter lim="800000"/>
          </a:ln>
          <a:effectLst>
            <a:innerShdw blurRad="76200">
              <a:srgbClr val="000000"/>
            </a:innerShdw>
          </a:effectLst>
        </p:spPr>
      </p:pic>
      <p:sp>
        <p:nvSpPr>
          <p:cNvPr id="4" name="Rectangle 3"/>
          <p:cNvSpPr/>
          <p:nvPr/>
        </p:nvSpPr>
        <p:spPr>
          <a:xfrm>
            <a:off x="368490" y="5049864"/>
            <a:ext cx="11150219" cy="900561"/>
          </a:xfrm>
          <a:prstGeom prst="rect">
            <a:avLst/>
          </a:prstGeom>
          <a:noFill/>
          <a:ln w="57150" cmpd="thickThin">
            <a:solidFill>
              <a:schemeClr val="tx1"/>
            </a:solidFill>
            <a:prstDash val="lgDashDotDot"/>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buFont typeface="Wingdings" panose="05000000000000000000" pitchFamily="2" charset="2"/>
              <a:buChar char="v"/>
            </a:pPr>
            <a:r>
              <a:rPr lang="bn-IN" sz="36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বঙ্গবন্ধু ৭ মার্চ ভাষণ না দিলে বাঙালি ঐক্যবদ্ধ হতো না এবং মুক্তিযুদ্ধের অনুপ্রেরণা পেত না”  চরণটি তোমার নিজের ভাষায় ব্যাখ্যা করো </a:t>
            </a:r>
            <a:r>
              <a:rPr 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4006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9242" y="446543"/>
            <a:ext cx="9490925" cy="584775"/>
          </a:xfrm>
          <a:prstGeom prst="rect">
            <a:avLst/>
          </a:prstGeom>
          <a:ln w="38100">
            <a:solidFill>
              <a:schemeClr val="tx1"/>
            </a:solidFill>
          </a:ln>
        </p:spPr>
        <p:txBody>
          <a:bodyPr wrap="square">
            <a:spAutoFit/>
          </a:bodyPr>
          <a:lstStyle/>
          <a:p>
            <a:r>
              <a:rPr lang="bn-IN" sz="3200" b="1" dirty="0" smtClean="0">
                <a:ln>
                  <a:solidFill>
                    <a:sysClr val="windowText" lastClr="000000"/>
                  </a:solidFill>
                </a:ln>
                <a:solidFill>
                  <a:sysClr val="windowText" lastClr="000000"/>
                </a:solidFill>
                <a:latin typeface="NikoshBAN" pitchFamily="2" charset="0"/>
                <a:cs typeface="NikoshBAN" pitchFamily="2" charset="0"/>
              </a:rPr>
              <a:t>   </a:t>
            </a:r>
            <a:r>
              <a:rPr lang="bn-BD" sz="3200" b="1" dirty="0" smtClean="0">
                <a:ln>
                  <a:solidFill>
                    <a:sysClr val="windowText" lastClr="000000"/>
                  </a:solidFill>
                </a:ln>
                <a:solidFill>
                  <a:sysClr val="windowText" lastClr="000000"/>
                </a:solidFill>
                <a:latin typeface="NikoshBAN" pitchFamily="2" charset="0"/>
                <a:cs typeface="NikoshBAN" pitchFamily="2" charset="0"/>
              </a:rPr>
              <a:t>এসো </a:t>
            </a:r>
            <a:r>
              <a:rPr lang="bn-BD" sz="3200" b="1" dirty="0">
                <a:ln>
                  <a:solidFill>
                    <a:sysClr val="windowText" lastClr="000000"/>
                  </a:solidFill>
                </a:ln>
                <a:solidFill>
                  <a:sysClr val="windowText" lastClr="000000"/>
                </a:solidFill>
                <a:latin typeface="NikoshBAN" pitchFamily="2" charset="0"/>
                <a:cs typeface="NikoshBAN" pitchFamily="2" charset="0"/>
              </a:rPr>
              <a:t>আমরা</a:t>
            </a:r>
            <a:r>
              <a:rPr lang="en-US" sz="3200" b="1" dirty="0">
                <a:ln>
                  <a:solidFill>
                    <a:sysClr val="windowText" lastClr="000000"/>
                  </a:solidFill>
                </a:ln>
                <a:solidFill>
                  <a:sysClr val="windowText" lastClr="000000"/>
                </a:solidFill>
                <a:latin typeface="NikoshBAN" pitchFamily="2" charset="0"/>
                <a:cs typeface="NikoshBAN" pitchFamily="2" charset="0"/>
              </a:rPr>
              <a:t> </a:t>
            </a:r>
            <a:r>
              <a:rPr lang="bn-IN" sz="3200" b="1" dirty="0" smtClean="0">
                <a:ln>
                  <a:solidFill>
                    <a:sysClr val="windowText" lastClr="000000"/>
                  </a:solidFill>
                </a:ln>
                <a:solidFill>
                  <a:sysClr val="windowText" lastClr="000000"/>
                </a:solidFill>
                <a:latin typeface="NikoshBAN" pitchFamily="2" charset="0"/>
                <a:cs typeface="NikoshBAN" pitchFamily="2" charset="0"/>
              </a:rPr>
              <a:t>বংগবন্ধু শেখ মুজিবুর রহমানের দেশপ্রেম সম্পর্কে জানি। </a:t>
            </a:r>
            <a:r>
              <a:rPr lang="en-US" sz="3200" b="1" dirty="0" smtClean="0">
                <a:ln>
                  <a:solidFill>
                    <a:sysClr val="windowText" lastClr="000000"/>
                  </a:solidFill>
                </a:ln>
                <a:solidFill>
                  <a:sysClr val="windowText" lastClr="000000"/>
                </a:solidFill>
                <a:latin typeface="NikoshBAN" pitchFamily="2" charset="0"/>
                <a:cs typeface="NikoshBAN" pitchFamily="2" charset="0"/>
              </a:rPr>
              <a:t> </a:t>
            </a:r>
            <a:endParaRPr lang="en-US" sz="3600" b="1" dirty="0">
              <a:ln>
                <a:solidFill>
                  <a:sysClr val="windowText" lastClr="000000"/>
                </a:solidFill>
              </a:ln>
              <a:solidFill>
                <a:sysClr val="windowText" lastClr="000000"/>
              </a:solidFill>
              <a:latin typeface="NikoshBAN" pitchFamily="2" charset="0"/>
              <a:cs typeface="NikoshBAN" pitchFamily="2" charset="0"/>
            </a:endParaRPr>
          </a:p>
        </p:txBody>
      </p:sp>
      <p:sp>
        <p:nvSpPr>
          <p:cNvPr id="3" name="TextBox 2"/>
          <p:cNvSpPr txBox="1"/>
          <p:nvPr/>
        </p:nvSpPr>
        <p:spPr>
          <a:xfrm>
            <a:off x="204716" y="1173708"/>
            <a:ext cx="11987284" cy="5262979"/>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তিনি বলেছেন, আমি প্রধানমন্ত্রিত্ব চাই না। আমি  এদেশের মানুষের অধিকার চাই।  আমি  এদেশের মানুষের অধিকার চাই।আমি পরিষ্কার অক্ষরে বলে দেবার চাই, আজ থেকে এই বাংলাদেশে কোর্ট –কাছারি, আদালত –ফৌজদারি, শিক্ষা প্রতিষ্ঠান অনির্দিষ্ট কালের জন্য বন্ধ থাকবে।গরিবের যাতে কষ্ট না হয়,যাতে আমার মানুষ কষ্ট না করে সে জন্য সমস্ত অন্যান্য যে জিনিসগুলো আছে,  সেগুলোর হরতাল কাল থেকে চলবে না।রিকশা, গরুর গাড়ি,রেল চলবে, লঞ্চ চলবে- শুধু সেক্রেটারিয়েট,সুপ্রিমকোর্ট, হাইকোর্ট, জজকোর্ট চলবে না।</a:t>
            </a:r>
            <a:r>
              <a:rPr lang="bn-IN" sz="2400" dirty="0">
                <a:latin typeface="NikoshBAN" panose="02000000000000000000" pitchFamily="2" charset="0"/>
                <a:cs typeface="NikoshBAN" panose="02000000000000000000" pitchFamily="2" charset="0"/>
              </a:rPr>
              <a:t>২৮ তারিখ কর্মচারীরা গিয়ে বেতন নিয়ে </a:t>
            </a:r>
            <a:r>
              <a:rPr lang="bn-IN" sz="2400" dirty="0" smtClean="0">
                <a:latin typeface="NikoshBAN" panose="02000000000000000000" pitchFamily="2" charset="0"/>
                <a:cs typeface="NikoshBAN" panose="02000000000000000000" pitchFamily="2" charset="0"/>
              </a:rPr>
              <a:t>আসবেন।  </a:t>
            </a:r>
          </a:p>
          <a:p>
            <a:r>
              <a:rPr lang="bn-IN" sz="2400" dirty="0" smtClean="0">
                <a:latin typeface="NikoshBAN" panose="02000000000000000000" pitchFamily="2" charset="0"/>
                <a:cs typeface="NikoshBAN" panose="02000000000000000000" pitchFamily="2" charset="0"/>
              </a:rPr>
              <a:t>প্রত্যেক গ্রাম, প্রত্যেক মহল্লায় আওয়ামী লীগের নেতৃত্বে সংগ্রাম পরিষদ গড়ে তোল এবং তোমাদের যা কিছু আছে, তাই নিয়ে প্রস্তুত থাকো। মনে রাখবা, রক্ত যখন দিয়েছি , রক্ত আর দেবো।</a:t>
            </a:r>
          </a:p>
          <a:p>
            <a:r>
              <a:rPr lang="bn-IN" sz="2400" dirty="0" smtClean="0">
                <a:latin typeface="NikoshBAN" panose="02000000000000000000" pitchFamily="2" charset="0"/>
                <a:cs typeface="NikoshBAN" panose="02000000000000000000" pitchFamily="2" charset="0"/>
              </a:rPr>
              <a:t>এদেশের মানুষকে মুক্ত করে ছাড়ব ইনশাল্লাহ। এবারের সংগ্রাম আমাদের মুক্তির সংগ্রাম, এবারের সংগ্রাম আমাদের স্বাধীনতার সংগ্রাম।জয় বাংলা।  </a:t>
            </a:r>
          </a:p>
          <a:p>
            <a:r>
              <a:rPr lang="bn-IN" sz="2400" dirty="0" smtClean="0">
                <a:latin typeface="NikoshBAN" panose="02000000000000000000" pitchFamily="2" charset="0"/>
                <a:cs typeface="NikoshBAN" panose="02000000000000000000" pitchFamily="2" charset="0"/>
              </a:rPr>
              <a:t>তার মত মানুষ পৃথিবীতে আর হয়তো আসবে না কিন্তু তার স্মৃতি তার নেতৃত্ব যুগ যুগ ধরে থাকবে। </a:t>
            </a:r>
          </a:p>
          <a:p>
            <a:r>
              <a:rPr lang="bn-IN" sz="2400" dirty="0" smtClean="0">
                <a:latin typeface="NikoshBAN" panose="02000000000000000000" pitchFamily="2" charset="0"/>
                <a:cs typeface="NikoshBAN" panose="02000000000000000000" pitchFamily="2" charset="0"/>
              </a:rPr>
              <a:t>তাকে হাজার বছরের শ্রেষ্ঠ বাঙালি হিসাবে  আখ্যায়িত করা হয়েছে। </a:t>
            </a:r>
          </a:p>
          <a:p>
            <a:pPr algn="ct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যতদিন রবে পদ্মা,মেঘনা,গৌরী,যমুনা বহমান,</a:t>
            </a:r>
          </a:p>
          <a:p>
            <a:pPr algn="ct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ততদিন রবে কীর্তি তোমার শেখ মুজিবুর রহমান।  </a:t>
            </a:r>
          </a:p>
          <a:p>
            <a:pPr algn="ctr"/>
            <a:endParaRPr lang="bn-IN" sz="24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1853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3000"/>
                                        <p:tgtEl>
                                          <p:spTgt spid="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30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3000"/>
                                        <p:tgtEl>
                                          <p:spTgt spid="3">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3000"/>
                                        <p:tgtEl>
                                          <p:spTgt spid="3">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3000"/>
                                        <p:tgtEl>
                                          <p:spTgt spid="3">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3000"/>
                                        <p:tgtEl>
                                          <p:spTgt spid="3">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23703" y="2364504"/>
            <a:ext cx="6852579" cy="605921"/>
          </a:xfrm>
          <a:prstGeom prst="roundRect">
            <a:avLst/>
          </a:prstGeom>
          <a:noFill/>
          <a:ln w="38100"/>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বঙ্গবন্ধু প্রত্যেক ঘরে ঘরে কী গড়ে তুলতে বলেছেন </a:t>
            </a:r>
            <a:r>
              <a:rPr lang="bn-BD"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ounded Rectangle 2"/>
          <p:cNvSpPr/>
          <p:nvPr/>
        </p:nvSpPr>
        <p:spPr>
          <a:xfrm>
            <a:off x="9225887" y="2417617"/>
            <a:ext cx="2661313" cy="579456"/>
          </a:xfrm>
          <a:prstGeom prst="roundRect">
            <a:avLst/>
          </a:prstGeom>
          <a:noFill/>
          <a:ln w="38100">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দুর্গ</a:t>
            </a:r>
            <a:r>
              <a:rPr lang="bn-IN"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50" y="2450631"/>
            <a:ext cx="567374" cy="63110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5" name="Rounded Rectangle 4"/>
          <p:cNvSpPr/>
          <p:nvPr/>
        </p:nvSpPr>
        <p:spPr>
          <a:xfrm>
            <a:off x="1723703" y="3405353"/>
            <a:ext cx="6852579" cy="605921"/>
          </a:xfrm>
          <a:prstGeom prst="roundRect">
            <a:avLst/>
          </a:prstGeom>
          <a:noFill/>
          <a:ln w="38100"/>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বঙ্গবন্ধু কোথায় ৭ মার্চের ভাষণ দেন </a:t>
            </a:r>
            <a:r>
              <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847" y="3429340"/>
            <a:ext cx="567374" cy="63110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7" name="Rounded Rectangle 6"/>
          <p:cNvSpPr/>
          <p:nvPr/>
        </p:nvSpPr>
        <p:spPr>
          <a:xfrm>
            <a:off x="9225887" y="3533362"/>
            <a:ext cx="2661313" cy="579456"/>
          </a:xfrm>
          <a:prstGeom prst="roundRect">
            <a:avLst/>
          </a:prstGeom>
          <a:noFill/>
          <a:ln w="38100">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রেসকোর্স ময়দানে </a:t>
            </a:r>
            <a:endPar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847" y="4549616"/>
            <a:ext cx="567374" cy="63110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9" name="Rounded Rectangle 8"/>
          <p:cNvSpPr/>
          <p:nvPr/>
        </p:nvSpPr>
        <p:spPr>
          <a:xfrm>
            <a:off x="1723703" y="4452316"/>
            <a:ext cx="6852579" cy="605921"/>
          </a:xfrm>
          <a:prstGeom prst="roundRect">
            <a:avLst/>
          </a:prstGeom>
          <a:noFill/>
          <a:ln w="38100"/>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মুক্তিযুদ্ধের ডাক দেন  </a:t>
            </a:r>
            <a:r>
              <a:rPr lang="bn-BD"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ounded Rectangle 9"/>
          <p:cNvSpPr/>
          <p:nvPr/>
        </p:nvSpPr>
        <p:spPr>
          <a:xfrm>
            <a:off x="9225887" y="4427458"/>
            <a:ext cx="2661313" cy="579456"/>
          </a:xfrm>
          <a:prstGeom prst="roundRect">
            <a:avLst/>
          </a:prstGeom>
          <a:noFill/>
          <a:ln w="38100">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বঙ্গবন্ধু </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44" y="5548015"/>
            <a:ext cx="567374" cy="63110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12" name="Rounded Rectangle 11"/>
          <p:cNvSpPr/>
          <p:nvPr/>
        </p:nvSpPr>
        <p:spPr>
          <a:xfrm>
            <a:off x="1723703" y="5548015"/>
            <a:ext cx="6852579" cy="605921"/>
          </a:xfrm>
          <a:prstGeom prst="roundRect">
            <a:avLst/>
          </a:prstGeom>
          <a:noFill/>
          <a:ln w="38100"/>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a:latin typeface="NikoshBAN" panose="02000000000000000000" pitchFamily="2" charset="0"/>
                <a:cs typeface="NikoshBAN" panose="02000000000000000000" pitchFamily="2" charset="0"/>
              </a:rPr>
              <a:t> </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কে </a:t>
            </a: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বাঙালির অবিসংবাদিত নেতা  </a:t>
            </a:r>
            <a:r>
              <a:rPr lang="bn-BD"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Rounded Rectangle 12"/>
          <p:cNvSpPr/>
          <p:nvPr/>
        </p:nvSpPr>
        <p:spPr>
          <a:xfrm>
            <a:off x="9225886" y="5378922"/>
            <a:ext cx="2661313" cy="579456"/>
          </a:xfrm>
          <a:prstGeom prst="roundRect">
            <a:avLst/>
          </a:prstGeom>
          <a:noFill/>
          <a:ln w="38100">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 মুজিবুর রহমান </a:t>
            </a:r>
            <a:endParaRPr lang="en-US" sz="2800" dirty="0">
              <a:solidFill>
                <a:srgbClr val="C00000"/>
              </a:solidFill>
              <a:latin typeface="NikoshBAN" panose="02000000000000000000" pitchFamily="2" charset="0"/>
              <a:cs typeface="NikoshBAN" panose="02000000000000000000" pitchFamily="2" charset="0"/>
            </a:endParaRPr>
          </a:p>
        </p:txBody>
      </p:sp>
      <p:sp>
        <p:nvSpPr>
          <p:cNvPr id="14" name="Up Ribbon 13"/>
          <p:cNvSpPr/>
          <p:nvPr/>
        </p:nvSpPr>
        <p:spPr>
          <a:xfrm>
            <a:off x="2900402" y="642408"/>
            <a:ext cx="6953282" cy="901520"/>
          </a:xfrm>
          <a:prstGeom prst="ribbon2">
            <a:avLst/>
          </a:prstGeom>
          <a:solidFill>
            <a:schemeClr val="bg2"/>
          </a:solidFill>
          <a:ln w="57150">
            <a:solidFill>
              <a:srgbClr val="7030A0"/>
            </a:solidFill>
          </a:ln>
          <a:effectLst>
            <a:glow rad="2286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bn-IN" sz="4800" b="1" dirty="0" smtClean="0">
                <a:solidFill>
                  <a:srgbClr val="C00000"/>
                </a:solidFill>
                <a:effectLst>
                  <a:glow rad="228600">
                    <a:schemeClr val="accent4">
                      <a:satMod val="175000"/>
                      <a:alpha val="40000"/>
                    </a:schemeClr>
                  </a:glow>
                </a:effectLst>
                <a:latin typeface="NikoshBAN" pitchFamily="2" charset="0"/>
                <a:ea typeface="NikoshLightBAN" pitchFamily="2" charset="0"/>
                <a:cs typeface="NikoshBAN" pitchFamily="2" charset="0"/>
              </a:rPr>
              <a:t>মূল্যায়ন </a:t>
            </a:r>
            <a:endParaRPr lang="en-US" sz="4800" dirty="0">
              <a:solidFill>
                <a:srgbClr val="C0000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1604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3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3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3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3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9" grpId="0" animBg="1"/>
      <p:bldP spid="10"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0688" y="381000"/>
            <a:ext cx="8077200" cy="1015663"/>
          </a:xfrm>
          <a:prstGeom prst="rect">
            <a:avLst/>
          </a:prstGeom>
          <a:noFill/>
          <a:ln w="38100">
            <a:solidFill>
              <a:srgbClr val="7030A0"/>
            </a:solidFill>
          </a:ln>
        </p:spPr>
        <p:txBody>
          <a:bodyPr wrap="square" rtlCol="0">
            <a:spAutoFit/>
          </a:bodyPr>
          <a:lstStyle/>
          <a:p>
            <a:pPr algn="ctr"/>
            <a:r>
              <a:rPr lang="bn-BD" sz="60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 name="Rectangle 2"/>
          <p:cNvSpPr/>
          <p:nvPr/>
        </p:nvSpPr>
        <p:spPr>
          <a:xfrm>
            <a:off x="1767615" y="1551709"/>
            <a:ext cx="8077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a:t>
            </a: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বঙ্গবন্ধু কী ধরনের হরতালের ডাক দিয়েছিলেন </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1767615" y="2514600"/>
            <a:ext cx="4038600"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লাগাতার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5958615" y="25146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সহিংস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767615" y="31242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শান্তিপূর্ণ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5958615" y="31242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ধ্বংসাত্মক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791860" y="3886200"/>
            <a:ext cx="8077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‘বঙ্গবন্ধুর ৭ মার্চের ভাষণ কত মিনিটের ছিল ?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1760688" y="48768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১৬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5951688" y="48768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১৭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1760688" y="54864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5951688" y="54864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10017456" y="259307"/>
            <a:ext cx="1760562" cy="11373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Oval 13"/>
          <p:cNvSpPr/>
          <p:nvPr/>
        </p:nvSpPr>
        <p:spPr>
          <a:xfrm>
            <a:off x="1797056" y="31242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69006" y="54864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458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nextCondLst>
                <p:cond evt="onClick" delay="0">
                  <p:tgtEl>
                    <p:spTgt spid="13"/>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A6F1E15F-5DE5-49A6-8072-4CCF652C8778}"/>
              </a:ext>
            </a:extLst>
          </p:cNvPr>
          <p:cNvSpPr txBox="1"/>
          <p:nvPr/>
        </p:nvSpPr>
        <p:spPr>
          <a:xfrm>
            <a:off x="832513" y="234614"/>
            <a:ext cx="11040338" cy="1200329"/>
          </a:xfrm>
          <a:prstGeom prst="rect">
            <a:avLst/>
          </a:prstGeom>
          <a:noFill/>
          <a:ln>
            <a:solidFill>
              <a:srgbClr val="C000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bn-IN" sz="7200" b="1" dirty="0" smtClean="0">
                <a:ln w="22225">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পরিচিতি </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238270" y="1543254"/>
            <a:ext cx="2402006" cy="2293449"/>
            <a:chOff x="1120738" y="1156592"/>
            <a:chExt cx="3246546" cy="273268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738" y="1156592"/>
              <a:ext cx="3246546" cy="2732680"/>
            </a:xfrm>
            <a:prstGeom prst="rect">
              <a:avLst/>
            </a:prstGeom>
            <a:ln>
              <a:solidFill>
                <a:srgbClr val="FF0000"/>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087" y="1560406"/>
              <a:ext cx="1618513" cy="201618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6" name="Rectangle 5"/>
          <p:cNvSpPr/>
          <p:nvPr/>
        </p:nvSpPr>
        <p:spPr>
          <a:xfrm>
            <a:off x="2737949" y="1543254"/>
            <a:ext cx="9134902" cy="2293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অভিজি</a:t>
            </a:r>
            <a:r>
              <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ৎ </a:t>
            </a:r>
            <a:r>
              <a:rPr 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কুমার</a:t>
            </a:r>
            <a:r>
              <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মন্ডল</a:t>
            </a:r>
            <a:endPar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a:t>
            </a:r>
            <a:r>
              <a:rPr lang="en-US" sz="24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সম্মান</a:t>
            </a:r>
            <a:r>
              <a:rPr lang="bn-BD"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bn-BD"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 এ </a:t>
            </a:r>
            <a:r>
              <a:rPr 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4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4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সাহিত্য</a:t>
            </a:r>
            <a:r>
              <a:rPr 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 </a:t>
            </a:r>
            <a:r>
              <a:rPr lang="bn-BD"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এড(১ম শ্রেণি</a:t>
            </a:r>
            <a:r>
              <a:rPr lang="bn-BD"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a:t>
            </a:r>
            <a:r>
              <a:rPr 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এড</a:t>
            </a:r>
            <a:endParaRPr lang="bn-BD"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বঙ্গবাসী মাধ্যমিক </a:t>
            </a:r>
            <a:r>
              <a:rPr lang="bn-BD"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a:t>
            </a:r>
            <a:r>
              <a:rPr 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bn-BD"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,খালিশপুর,খুলনা</a:t>
            </a:r>
            <a:endParaRPr lang="bn-BD"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মোবাইলঃ০১৭৬৬-৯৯৪২৪১/০১৯৭৬-৯৯৪২৪১</a:t>
            </a:r>
          </a:p>
          <a:p>
            <a:r>
              <a:rPr lang="bn-BD"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Email:avijit</a:t>
            </a:r>
            <a:r>
              <a:rPr lang="en-US" sz="2400" dirty="0">
                <a:ln w="0">
                  <a:solidFill>
                    <a:schemeClr val="tx1"/>
                  </a:solid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09011988@gmail.com</a:t>
            </a:r>
            <a:endParaRPr lang="bn-BD" sz="2400" dirty="0">
              <a:ln w="0">
                <a:solidFill>
                  <a:schemeClr val="tx1"/>
                </a:solidFill>
              </a:ln>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sp>
        <p:nvSpPr>
          <p:cNvPr id="8" name="Rectangle 7"/>
          <p:cNvSpPr/>
          <p:nvPr/>
        </p:nvSpPr>
        <p:spPr>
          <a:xfrm>
            <a:off x="2737949" y="3998788"/>
            <a:ext cx="9134902" cy="2459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bn-BD" sz="24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4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b="1"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a:t>
            </a:r>
            <a:endParaRPr lang="en-US" sz="2400" b="1"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4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a:t>
            </a:r>
            <a:r>
              <a:rPr lang="bn-IN" sz="24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অষ্টম </a:t>
            </a:r>
            <a:endParaRPr lang="bn-IN" sz="24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4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a:t>
            </a:r>
            <a:r>
              <a:rPr lang="bn-IN" sz="24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2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এবারের সংগ্রাম স্বাধীনতার সংগ্রাম </a:t>
            </a:r>
          </a:p>
          <a:p>
            <a:r>
              <a:rPr lang="bn-BD"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সময়</a:t>
            </a:r>
            <a:r>
              <a:rPr lang="en-US"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4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৫০ </a:t>
            </a:r>
            <a:r>
              <a:rPr lang="bn-BD"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মিনিট</a:t>
            </a:r>
            <a:endParaRPr lang="en-US"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2400" dirty="0" err="1"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তারিখ</a:t>
            </a:r>
            <a:r>
              <a:rPr lang="en-US"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১৬/০</a:t>
            </a:r>
            <a:r>
              <a:rPr lang="bn-IN"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৯</a:t>
            </a:r>
            <a:r>
              <a:rPr lang="en-US"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/২০২০ </a:t>
            </a:r>
            <a:r>
              <a:rPr lang="en-US" sz="2400" dirty="0" err="1"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ইং</a:t>
            </a:r>
            <a:r>
              <a:rPr lang="en-US" sz="24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24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34381" y="4079128"/>
            <a:ext cx="2164165" cy="229911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740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6330" y="381000"/>
            <a:ext cx="8614011" cy="923330"/>
          </a:xfrm>
          <a:prstGeom prst="rect">
            <a:avLst/>
          </a:prstGeom>
          <a:noFill/>
          <a:ln w="38100">
            <a:solidFill>
              <a:schemeClr val="tx1"/>
            </a:solidFill>
          </a:ln>
        </p:spPr>
        <p:txBody>
          <a:bodyPr wrap="square" rtlCol="0">
            <a:spAutoFit/>
          </a:bodyPr>
          <a:lstStyle/>
          <a:p>
            <a:pPr algn="ctr"/>
            <a:r>
              <a:rPr lang="bn-BD" sz="5400" dirty="0" smtClean="0">
                <a:ln w="3810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 name="Rounded Rectangle 2"/>
          <p:cNvSpPr/>
          <p:nvPr/>
        </p:nvSpPr>
        <p:spPr>
          <a:xfrm>
            <a:off x="10372299" y="232012"/>
            <a:ext cx="1596787" cy="635619"/>
          </a:xfrm>
          <a:prstGeom prst="round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sz="1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a:t>
            </a:r>
            <a:endParaRPr lang="bn-IN" sz="1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1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ক্লিক</a:t>
            </a:r>
            <a:endParaRPr lang="en-US"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1564314" y="1444040"/>
            <a:ext cx="8616027" cy="6096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a:t>
            </a: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বঙ্গবন্ধুর ৭ মার্চের ভাষণের উদ্দেশ্য ছিল -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1564314" y="2160004"/>
            <a:ext cx="8631071"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মুক্তিসংগ্রামের আহ্বান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564315" y="2630049"/>
            <a:ext cx="8616026"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বৈষম্য থেকে মুক্তির আহ্বান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1558939" y="3149594"/>
            <a:ext cx="86364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সংগ্রাম পরিষদের আহ্বান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558938" y="3694646"/>
            <a:ext cx="8621403" cy="533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1558938" y="4332053"/>
            <a:ext cx="1870364"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6006559" y="4314334"/>
            <a:ext cx="20054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3974606" y="4341190"/>
            <a:ext cx="19292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8088307" y="4314334"/>
            <a:ext cx="209203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Oval 12"/>
          <p:cNvSpPr/>
          <p:nvPr/>
        </p:nvSpPr>
        <p:spPr>
          <a:xfrm>
            <a:off x="8114712" y="4314334"/>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66330" y="4863380"/>
            <a:ext cx="8629055" cy="533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a:t>
            </a: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১৯৬৯ এর গণভ্যুত্থান কেনো হয়েছিল </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1558939" y="5515483"/>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দেশের স্বাধীনতার জন্য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Rectangle 15"/>
          <p:cNvSpPr/>
          <p:nvPr/>
        </p:nvSpPr>
        <p:spPr>
          <a:xfrm>
            <a:off x="6337361" y="5527431"/>
            <a:ext cx="384298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গণতন্ত্র প্রতিষ্ঠার জন্য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1558939" y="6071826"/>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সামরিকতন্ত্র প্রতিষ্ঠার জন্য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6337361" y="6088638"/>
            <a:ext cx="3858024"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খাদ্য ও বস্ত্রের জন্য</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Oval 18"/>
          <p:cNvSpPr/>
          <p:nvPr/>
        </p:nvSpPr>
        <p:spPr>
          <a:xfrm>
            <a:off x="6552082" y="5575456"/>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12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nextCondLst>
                <p:cond evt="onClick" delay="0">
                  <p:tgtEl>
                    <p:spTgt spid="3"/>
                  </p:tgtEl>
                </p:cond>
              </p:nextCondLst>
            </p:seq>
          </p:childTnLst>
        </p:cTn>
      </p:par>
    </p:tnLst>
    <p:bldLst>
      <p:bldP spid="13"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610" y="1733265"/>
            <a:ext cx="4353636" cy="2198406"/>
          </a:xfrm>
          <a:prstGeom prst="rect">
            <a:avLst/>
          </a:prstGeom>
          <a:ln w="57150">
            <a:solidFill>
              <a:srgbClr val="F30708"/>
            </a:solidFill>
          </a:ln>
        </p:spPr>
      </p:pic>
      <p:sp>
        <p:nvSpPr>
          <p:cNvPr id="3" name="TextBox 2"/>
          <p:cNvSpPr txBox="1"/>
          <p:nvPr/>
        </p:nvSpPr>
        <p:spPr>
          <a:xfrm>
            <a:off x="3398291" y="363301"/>
            <a:ext cx="5336275" cy="830997"/>
          </a:xfrm>
          <a:prstGeom prst="rect">
            <a:avLst/>
          </a:prstGeom>
          <a:noFill/>
          <a:ln w="28575">
            <a:solidFill>
              <a:schemeClr val="tx1"/>
            </a:solidFill>
          </a:ln>
        </p:spPr>
        <p:txBody>
          <a:bodyPr wrap="square" rtlCol="0">
            <a:spAutoFit/>
          </a:bodyPr>
          <a:lstStyle/>
          <a:p>
            <a:pPr algn="ctr"/>
            <a:r>
              <a:rPr lang="bn-IN" sz="4800" dirty="0" smtClean="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1101635" y="4279570"/>
            <a:ext cx="10359878" cy="1692723"/>
          </a:xfrm>
          <a:prstGeom prst="rect">
            <a:avLst/>
          </a:prstGeom>
          <a:ln w="15875" cmpd="thickThin">
            <a:solidFill>
              <a:srgbClr val="009900"/>
            </a:solidFill>
            <a:prstDash val="sysDash"/>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lgn="ctr">
              <a:buFont typeface="Wingdings" pitchFamily="2" charset="2"/>
              <a:buChar char="v"/>
            </a:pPr>
            <a:r>
              <a:rPr lang="bn-IN" sz="40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প্রশ্নঃবঙ্গবন্ধুর জন্ম না হলেই বাংলাদেশ নাম হত না,</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bn-IN" sz="4000" b="1" dirty="0" smtClean="0">
                <a:effectLst>
                  <a:outerShdw blurRad="38100" dist="38100" dir="2700000" algn="tl">
                    <a:srgbClr val="000000">
                      <a:alpha val="43137"/>
                    </a:srgbClr>
                  </a:outerShdw>
                </a:effectLst>
                <a:latin typeface="NikoshBAN" pitchFamily="2" charset="0"/>
                <a:cs typeface="NikoshBAN" pitchFamily="2" charset="0"/>
              </a:rPr>
              <a:t>“</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এবারের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সংগ্রাম</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স্বাধীনতার</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সংগ্রাম</a:t>
            </a:r>
            <a:r>
              <a:rPr lang="bn-IN" sz="4000" b="1" dirty="0" smtClean="0">
                <a:effectLst>
                  <a:outerShdw blurRad="38100" dist="38100" dir="2700000" algn="tl">
                    <a:srgbClr val="000000">
                      <a:alpha val="43137"/>
                    </a:srgbClr>
                  </a:outerShdw>
                </a:effectLst>
                <a:latin typeface="NikoshBAN" pitchFamily="2" charset="0"/>
                <a:cs typeface="NikoshBAN" pitchFamily="2" charset="0"/>
              </a:rPr>
              <a:t>” গল্প </a:t>
            </a:r>
            <a:r>
              <a:rPr lang="bn-IN" sz="40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অবলম্বনে ১৯৭১সালে  মুক্তিযুদ্ধে বংগবন্ধুর অবদান ব্যাখ্যা করে আনবে।  </a:t>
            </a:r>
            <a:r>
              <a:rPr lang="bn-IN" sz="4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098392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B72CC49-3094-40BA-8011-1874263E348F}"/>
              </a:ext>
            </a:extLst>
          </p:cNvPr>
          <p:cNvSpPr txBox="1"/>
          <p:nvPr/>
        </p:nvSpPr>
        <p:spPr>
          <a:xfrm>
            <a:off x="3559790" y="2762727"/>
            <a:ext cx="3652152" cy="225448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prstTxWarp prst="textWave1">
              <a:avLst/>
            </a:prstTxWarp>
            <a:spAutoFit/>
          </a:bodyPr>
          <a:lstStyle/>
          <a:p>
            <a:r>
              <a:rPr lang="bn-IN" sz="166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endParaRPr lang="en-US" sz="166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0" y="150125"/>
            <a:ext cx="11890865" cy="6380934"/>
          </a:xfrm>
          <a:prstGeom prst="rect">
            <a:avLst/>
          </a:prstGeom>
        </p:spPr>
      </p:pic>
      <p:sp>
        <p:nvSpPr>
          <p:cNvPr id="4" name="TextBox 3"/>
          <p:cNvSpPr txBox="1"/>
          <p:nvPr/>
        </p:nvSpPr>
        <p:spPr>
          <a:xfrm>
            <a:off x="610790" y="1529121"/>
            <a:ext cx="5440089" cy="3678833"/>
          </a:xfrm>
          <a:prstGeom prst="rect">
            <a:avLst/>
          </a:prstGeom>
          <a:noFill/>
        </p:spPr>
        <p:txBody>
          <a:bodyPr wrap="square" rtlCol="0">
            <a:spAutoFit/>
          </a:bodyPr>
          <a:lstStyle/>
          <a:p>
            <a:pPr algn="ctr"/>
            <a:r>
              <a:rPr lang="bn-BD" sz="11500" b="1" dirty="0" smtClean="0">
                <a:latin typeface="NikoshBAN" panose="02000000000000000000" pitchFamily="2" charset="0"/>
                <a:cs typeface="NikoshBAN" panose="02000000000000000000" pitchFamily="2" charset="0"/>
              </a:rPr>
              <a:t>সবাইকে </a:t>
            </a:r>
            <a:endParaRPr lang="bn-IN" sz="11500" b="1" dirty="0" smtClean="0">
              <a:latin typeface="NikoshBAN" panose="02000000000000000000" pitchFamily="2" charset="0"/>
              <a:cs typeface="NikoshBAN" panose="02000000000000000000" pitchFamily="2" charset="0"/>
            </a:endParaRPr>
          </a:p>
          <a:p>
            <a:pPr algn="ctr"/>
            <a:r>
              <a:rPr lang="bn-BD" sz="11500" b="1" dirty="0" smtClean="0">
                <a:latin typeface="NikoshBAN" panose="02000000000000000000" pitchFamily="2" charset="0"/>
                <a:cs typeface="NikoshBAN" panose="02000000000000000000" pitchFamily="2" charset="0"/>
              </a:rPr>
              <a:t>ধন্যবাদ।  </a:t>
            </a:r>
            <a:endParaRPr lang="en-US" sz="115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11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4">
                                            <p:txEl>
                                              <p:pRg st="1" end="1"/>
                                            </p:txEl>
                                          </p:spTgt>
                                        </p:tgtEl>
                                        <p:attrNameLst>
                                          <p:attrName>ppt_w</p:attrName>
                                        </p:attrNameLst>
                                      </p:cBhvr>
                                    </p:anim>
                                    <p:anim by="(#ppt_w*0.50)" calcmode="lin" valueType="num">
                                      <p:cBhvr>
                                        <p:cTn id="16" dur="500" decel="50000" autoRev="1" fill="hold">
                                          <p:stCondLst>
                                            <p:cond delay="0"/>
                                          </p:stCondLst>
                                        </p:cTn>
                                        <p:tgtEl>
                                          <p:spTgt spid="4">
                                            <p:txEl>
                                              <p:pRg st="1" end="1"/>
                                            </p:txEl>
                                          </p:spTgt>
                                        </p:tgtEl>
                                        <p:attrNameLst>
                                          <p:attrName>ppt_x</p:attrName>
                                        </p:attrNameLst>
                                      </p:cBhvr>
                                    </p:anim>
                                    <p:anim from="(-#ppt_h/2)" to="(#ppt_y)" calcmode="lin" valueType="num">
                                      <p:cBhvr>
                                        <p:cTn id="17" dur="1000" fill="hold">
                                          <p:stCondLst>
                                            <p:cond delay="0"/>
                                          </p:stCondLst>
                                        </p:cTn>
                                        <p:tgtEl>
                                          <p:spTgt spid="4">
                                            <p:txEl>
                                              <p:pRg st="1" end="1"/>
                                            </p:txEl>
                                          </p:spTgt>
                                        </p:tgtEl>
                                        <p:attrNameLst>
                                          <p:attrName>ppt_y</p:attrName>
                                        </p:attrNameLst>
                                      </p:cBhvr>
                                    </p:anim>
                                    <p:animRot by="21600000">
                                      <p:cBhvr>
                                        <p:cTn id="18" dur="1000" fill="hold">
                                          <p:stCondLst>
                                            <p:cond delay="0"/>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623" t="6666" r="6024" b="4815"/>
          <a:stretch/>
        </p:blipFill>
        <p:spPr>
          <a:xfrm>
            <a:off x="2065760" y="286603"/>
            <a:ext cx="9007522" cy="5281684"/>
          </a:xfrm>
          <a:prstGeom prst="rect">
            <a:avLst/>
          </a:prstGeom>
        </p:spPr>
      </p:pic>
      <p:pic>
        <p:nvPicPr>
          <p:cNvPr id="9" name="Untitled_1_360p_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74710" y="477672"/>
            <a:ext cx="8598090" cy="3889612"/>
          </a:xfrm>
          <a:prstGeom prst="rect">
            <a:avLst/>
          </a:prstGeom>
        </p:spPr>
      </p:pic>
      <p:sp>
        <p:nvSpPr>
          <p:cNvPr id="11" name="Rectangle 10"/>
          <p:cNvSpPr/>
          <p:nvPr/>
        </p:nvSpPr>
        <p:spPr>
          <a:xfrm>
            <a:off x="497628" y="1056111"/>
            <a:ext cx="1467650" cy="1938992"/>
          </a:xfrm>
          <a:prstGeom prst="rect">
            <a:avLst/>
          </a:prstGeom>
          <a:noFill/>
          <a:ln w="57150">
            <a:solidFill>
              <a:schemeClr val="accent1">
                <a:lumMod val="75000"/>
              </a:schemeClr>
            </a:solidFill>
          </a:ln>
        </p:spPr>
        <p:txBody>
          <a:bodyPr wrap="square">
            <a:spAutoFit/>
          </a:bodyPr>
          <a:lstStyle/>
          <a:p>
            <a:r>
              <a:rPr lang="bn-IN" sz="2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a:t>
            </a:r>
            <a:endParaRPr lang="bn-IN"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 </a:t>
            </a:r>
            <a:endParaRPr lang="en-US" sz="2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00" dirty="0" err="1"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400" dirty="0" err="1"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a:t>
            </a:r>
            <a:r>
              <a:rPr lang="en-US" sz="2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2400" dirty="0" err="1"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bn-IN" sz="2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endParaRPr lang="en-US"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1522589" y="5759356"/>
            <a:ext cx="9450211" cy="769441"/>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bn-IN" sz="4400" dirty="0">
                <a:latin typeface="NikoshBAN" panose="02000000000000000000" pitchFamily="2" charset="0"/>
                <a:cs typeface="NikoshBAN" panose="02000000000000000000" pitchFamily="2" charset="0"/>
              </a:rPr>
              <a:t>ভিডিওটিতে কী দেখলে</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14" name="TextBox 13"/>
          <p:cNvSpPr txBox="1"/>
          <p:nvPr/>
        </p:nvSpPr>
        <p:spPr>
          <a:xfrm>
            <a:off x="1522589" y="5767153"/>
            <a:ext cx="9450211" cy="707886"/>
          </a:xfrm>
          <a:prstGeom prst="rect">
            <a:avLst/>
          </a:prstGeom>
          <a:solidFill>
            <a:schemeClr val="accent1">
              <a:lumMod val="20000"/>
              <a:lumOff val="80000"/>
            </a:schemeClr>
          </a:solidFill>
          <a:ln w="28575">
            <a:solidFill>
              <a:schemeClr val="tx1"/>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আমাদের</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মহান</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নেতা বঙ্গবন্ধু শেখ মুজিবুর রহমান </a:t>
            </a:r>
            <a:r>
              <a:rPr lang="bn-IN"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3380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97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
                                        </p:tgtEl>
                                      </p:cBhvr>
                                    </p:cmd>
                                  </p:childTnLst>
                                </p:cTn>
                              </p:par>
                            </p:childTnLst>
                          </p:cTn>
                        </p:par>
                      </p:childTnLst>
                    </p:cTn>
                  </p:par>
                </p:childTnLst>
              </p:cTn>
              <p:nextCondLst>
                <p:cond evt="onClick" delay="0">
                  <p:tgtEl>
                    <p:spTgt spid="9"/>
                  </p:tgtEl>
                </p:cond>
              </p:nextCondLst>
            </p:seq>
            <p:video>
              <p:cMediaNode vol="80000">
                <p:cTn id="22" fill="hold" display="0">
                  <p:stCondLst>
                    <p:cond delay="indefinite"/>
                  </p:stCondLst>
                </p:cTn>
                <p:tgtEl>
                  <p:spTgt spid="9"/>
                </p:tgtEl>
              </p:cMediaNode>
            </p:video>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308" y="441089"/>
            <a:ext cx="11737074" cy="707886"/>
          </a:xfrm>
          <a:prstGeom prst="rect">
            <a:avLst/>
          </a:prstGeom>
          <a:noFill/>
          <a:ln w="76200">
            <a:solidFill>
              <a:srgbClr val="00B050"/>
            </a:solidFill>
          </a:ln>
        </p:spPr>
        <p:txBody>
          <a:bodyPr wrap="square" rtlCol="0">
            <a:spAutoFit/>
          </a:bodyPr>
          <a:lstStyle/>
          <a:p>
            <a:pPr algn="ctr"/>
            <a:r>
              <a:rPr lang="bn-BD" sz="4000" b="1" dirty="0" smtClean="0">
                <a:ln>
                  <a:solidFill>
                    <a:sysClr val="windowText" lastClr="000000"/>
                  </a:solidFill>
                </a:ln>
                <a:solidFill>
                  <a:sysClr val="windowText" lastClr="000000"/>
                </a:solidFill>
                <a:latin typeface="NikoshBAN" pitchFamily="2" charset="0"/>
                <a:cs typeface="NikoshBAN" pitchFamily="2" charset="0"/>
              </a:rPr>
              <a:t>এসো আমরা </a:t>
            </a:r>
            <a:r>
              <a:rPr lang="bn-IN" sz="4000" b="1" dirty="0" smtClean="0">
                <a:ln>
                  <a:solidFill>
                    <a:sysClr val="windowText" lastClr="000000"/>
                  </a:solidFill>
                </a:ln>
                <a:solidFill>
                  <a:sysClr val="windowText" lastClr="000000"/>
                </a:solidFill>
                <a:latin typeface="NikoshBAN" pitchFamily="2" charset="0"/>
                <a:cs typeface="NikoshBAN" pitchFamily="2" charset="0"/>
              </a:rPr>
              <a:t>আরো </a:t>
            </a:r>
            <a:r>
              <a:rPr lang="bn-BD" sz="4000" b="1" dirty="0" smtClean="0">
                <a:ln>
                  <a:solidFill>
                    <a:sysClr val="windowText" lastClr="000000"/>
                  </a:solidFill>
                </a:ln>
                <a:solidFill>
                  <a:sysClr val="windowText" lastClr="000000"/>
                </a:solidFill>
                <a:latin typeface="NikoshBAN" pitchFamily="2" charset="0"/>
                <a:cs typeface="NikoshBAN" pitchFamily="2" charset="0"/>
              </a:rPr>
              <a:t>কিছু ছবি দেখি </a:t>
            </a:r>
            <a:endParaRPr lang="en-US" sz="4000" b="1" dirty="0">
              <a:ln>
                <a:solidFill>
                  <a:sysClr val="windowText" lastClr="000000"/>
                </a:solidFill>
              </a:ln>
              <a:solidFill>
                <a:sysClr val="windowText" lastClr="000000"/>
              </a:solidFill>
              <a:latin typeface="NikoshBAN" pitchFamily="2" charset="0"/>
              <a:cs typeface="NikoshBAN" pitchFamily="2" charset="0"/>
            </a:endParaRPr>
          </a:p>
        </p:txBody>
      </p:sp>
      <p:pic>
        <p:nvPicPr>
          <p:cNvPr id="4" name="Picture 3" descr="download (2).jpg"/>
          <p:cNvPicPr>
            <a:picLocks noChangeAspect="1"/>
          </p:cNvPicPr>
          <p:nvPr/>
        </p:nvPicPr>
        <p:blipFill>
          <a:blip r:embed="rId2"/>
          <a:stretch>
            <a:fillRect/>
          </a:stretch>
        </p:blipFill>
        <p:spPr>
          <a:xfrm>
            <a:off x="433909" y="3589487"/>
            <a:ext cx="4465637" cy="160209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download.jpg"/>
          <p:cNvPicPr>
            <a:picLocks noChangeAspect="1"/>
          </p:cNvPicPr>
          <p:nvPr/>
        </p:nvPicPr>
        <p:blipFill>
          <a:blip r:embed="rId3"/>
          <a:stretch>
            <a:fillRect/>
          </a:stretch>
        </p:blipFill>
        <p:spPr>
          <a:xfrm>
            <a:off x="403746" y="1543335"/>
            <a:ext cx="4495800" cy="1554710"/>
          </a:xfrm>
          <a:prstGeom prst="rect">
            <a:avLst/>
          </a:prstGeom>
          <a:ln w="76200">
            <a:solidFill>
              <a:schemeClr val="tx1"/>
            </a:solidFill>
          </a:ln>
        </p:spPr>
      </p:pic>
      <p:sp>
        <p:nvSpPr>
          <p:cNvPr id="8" name="Rectangle 7"/>
          <p:cNvSpPr/>
          <p:nvPr/>
        </p:nvSpPr>
        <p:spPr>
          <a:xfrm>
            <a:off x="433909" y="5515273"/>
            <a:ext cx="10942217" cy="8382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উপরের </a:t>
            </a:r>
            <a:r>
              <a:rPr lang="en-US" sz="2800" b="1" dirty="0" err="1"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ছবির</a:t>
            </a:r>
            <a:r>
              <a:rPr lang="bn-IN"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গুলোর </a:t>
            </a:r>
            <a:r>
              <a:rPr lang="en-US"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সাথে </a:t>
            </a:r>
            <a:r>
              <a:rPr lang="bn-IN"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তোমাদের </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পাঠ্যবইয়ের কোন </a:t>
            </a:r>
            <a:r>
              <a:rPr lang="en-US" sz="2800" b="1" dirty="0" err="1"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বিষয়ের</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 মিল আছে?</a:t>
            </a:r>
            <a:endParaRPr lang="en-US"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endParaRPr>
          </a:p>
        </p:txBody>
      </p:sp>
      <p:pic>
        <p:nvPicPr>
          <p:cNvPr id="11" name="Picture 10" descr="download (3).jpg"/>
          <p:cNvPicPr>
            <a:picLocks noChangeAspect="1"/>
          </p:cNvPicPr>
          <p:nvPr/>
        </p:nvPicPr>
        <p:blipFill>
          <a:blip r:embed="rId4"/>
          <a:stretch>
            <a:fillRect/>
          </a:stretch>
        </p:blipFill>
        <p:spPr>
          <a:xfrm>
            <a:off x="6504295" y="1568796"/>
            <a:ext cx="4495800" cy="1626331"/>
          </a:xfrm>
          <a:prstGeom prst="rect">
            <a:avLst/>
          </a:prstGeom>
          <a:ln w="76200">
            <a:solidFill>
              <a:schemeClr val="tx1"/>
            </a:solidFill>
          </a:ln>
        </p:spPr>
      </p:pic>
      <p:pic>
        <p:nvPicPr>
          <p:cNvPr id="12" name="Picture 11" descr="download.jpg"/>
          <p:cNvPicPr>
            <a:picLocks noChangeAspect="1"/>
          </p:cNvPicPr>
          <p:nvPr/>
        </p:nvPicPr>
        <p:blipFill>
          <a:blip r:embed="rId5"/>
          <a:stretch>
            <a:fillRect/>
          </a:stretch>
        </p:blipFill>
        <p:spPr>
          <a:xfrm>
            <a:off x="6504295" y="3589487"/>
            <a:ext cx="4495800" cy="1554710"/>
          </a:xfrm>
          <a:prstGeom prst="rect">
            <a:avLst/>
          </a:prstGeom>
          <a:ln w="76200">
            <a:solidFill>
              <a:schemeClr val="tx1"/>
            </a:solidFill>
          </a:ln>
        </p:spPr>
      </p:pic>
    </p:spTree>
    <p:extLst>
      <p:ext uri="{BB962C8B-B14F-4D97-AF65-F5344CB8AC3E}">
        <p14:creationId xmlns:p14="http://schemas.microsoft.com/office/powerpoint/2010/main" val="2926838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1" y="1031618"/>
            <a:ext cx="4873886" cy="923330"/>
          </a:xfrm>
          <a:prstGeom prst="rect">
            <a:avLst/>
          </a:prstGeom>
          <a:effectLst>
            <a:outerShdw blurRad="50800" dist="38100" dir="2700000" algn="tl" rotWithShape="0">
              <a:prstClr val="black">
                <a:alpha val="40000"/>
              </a:prstClr>
            </a:outerShdw>
          </a:effectLst>
        </p:spPr>
        <p:txBody>
          <a:bodyPr wrap="square">
            <a:spAutoFit/>
          </a:bodyPr>
          <a:lstStyle/>
          <a:p>
            <a:pPr algn="ct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1421003" y="1954948"/>
            <a:ext cx="8243248" cy="1569660"/>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4800" b="1" dirty="0" err="1">
                <a:effectLst>
                  <a:outerShdw blurRad="38100" dist="38100" dir="2700000" algn="tl">
                    <a:srgbClr val="000000">
                      <a:alpha val="43137"/>
                    </a:srgbClr>
                  </a:outerShdw>
                </a:effectLst>
                <a:latin typeface="NikoshBAN" pitchFamily="2" charset="0"/>
                <a:cs typeface="NikoshBAN" pitchFamily="2" charset="0"/>
              </a:rPr>
              <a:t>এবারের</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সংগ্রাম</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স্বাধীনতার</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সংগ্রাম</a:t>
            </a: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effectLst>
                  <a:outerShdw blurRad="38100" dist="38100" dir="2700000" algn="tl">
                    <a:srgbClr val="000000">
                      <a:alpha val="43137"/>
                    </a:srgbClr>
                  </a:outerShdw>
                </a:effectLst>
                <a:latin typeface="NikoshBAN" pitchFamily="2" charset="0"/>
                <a:cs typeface="NikoshBAN" pitchFamily="2" charset="0"/>
              </a:rPr>
              <a:t>শেখ</a:t>
            </a:r>
            <a:r>
              <a:rPr lang="en-US" sz="4800" b="1" dirty="0" smtClean="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মুজিবুর</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রহমান</a:t>
            </a:r>
            <a:r>
              <a:rPr lang="en-US" sz="4800" b="1" dirty="0">
                <a:effectLst>
                  <a:outerShdw blurRad="38100" dist="38100" dir="2700000" algn="tl">
                    <a:srgbClr val="000000">
                      <a:alpha val="43137"/>
                    </a:srgbClr>
                  </a:outerShdw>
                </a:effectLst>
                <a:latin typeface="NikoshBAN" pitchFamily="2" charset="0"/>
                <a:cs typeface="NikoshBAN" pitchFamily="2" charset="0"/>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116" r="16192"/>
          <a:stretch/>
        </p:blipFill>
        <p:spPr>
          <a:xfrm>
            <a:off x="7709593" y="3276287"/>
            <a:ext cx="3099433" cy="23075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6811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8E02A4-19AA-491A-8B8E-198490D326B3}"/>
              </a:ext>
            </a:extLst>
          </p:cNvPr>
          <p:cNvSpPr/>
          <p:nvPr/>
        </p:nvSpPr>
        <p:spPr>
          <a:xfrm>
            <a:off x="4256254" y="221726"/>
            <a:ext cx="3228270" cy="1200329"/>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শিখনফল</a:t>
            </a:r>
            <a:r>
              <a:rPr lang="bn-BD" sz="72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7200" dirty="0">
              <a:ln w="0"/>
              <a:effectLst>
                <a:outerShdw blurRad="38100" dist="19050" dir="2700000" algn="tl" rotWithShape="0">
                  <a:schemeClr val="dk1">
                    <a:alpha val="40000"/>
                  </a:schemeClr>
                </a:outerShdw>
              </a:effectLst>
              <a:latin typeface="Calibri" pitchFamily="34" charset="0"/>
            </a:endParaRPr>
          </a:p>
        </p:txBody>
      </p:sp>
      <p:sp>
        <p:nvSpPr>
          <p:cNvPr id="3" name="Freeform 2"/>
          <p:cNvSpPr/>
          <p:nvPr/>
        </p:nvSpPr>
        <p:spPr>
          <a:xfrm>
            <a:off x="2061107" y="5250225"/>
            <a:ext cx="9269513" cy="81821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5400">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623888" indent="-623888">
              <a:defRPr/>
            </a:pPr>
            <a:r>
              <a:rPr lang="en-US" sz="3200" dirty="0" smtClean="0">
                <a:solidFill>
                  <a:sysClr val="windowText" lastClr="000000"/>
                </a:solidFill>
                <a:latin typeface="NikoshBAN" pitchFamily="2" charset="0"/>
                <a:cs typeface="NikoshBAN" pitchFamily="2" charset="0"/>
              </a:rPr>
              <a:t> </a:t>
            </a:r>
            <a:r>
              <a:rPr lang="en-US" sz="3200" dirty="0" err="1">
                <a:ln>
                  <a:solidFill>
                    <a:schemeClr val="tx1"/>
                  </a:solidFill>
                </a:ln>
                <a:solidFill>
                  <a:schemeClr val="tx1"/>
                </a:solidFill>
                <a:latin typeface="NikoshBAN" panose="02000000000000000000" pitchFamily="2" charset="0"/>
                <a:cs typeface="NikoshBAN" panose="02000000000000000000" pitchFamily="2" charset="0"/>
              </a:rPr>
              <a:t>বঙ্গবন্ধুর</a:t>
            </a:r>
            <a:r>
              <a:rPr lang="en-US" sz="3200" dirty="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a:ln>
                  <a:solidFill>
                    <a:schemeClr val="tx1"/>
                  </a:solidFill>
                </a:ln>
                <a:solidFill>
                  <a:schemeClr val="tx1"/>
                </a:solidFill>
                <a:latin typeface="NikoshBAN" panose="02000000000000000000" pitchFamily="2" charset="0"/>
                <a:cs typeface="NikoshBAN" panose="02000000000000000000" pitchFamily="2" charset="0"/>
              </a:rPr>
              <a:t>আদর্শ</a:t>
            </a:r>
            <a:r>
              <a:rPr lang="en-US" sz="3200" dirty="0">
                <a:ln>
                  <a:solidFill>
                    <a:schemeClr val="tx1"/>
                  </a:solidFill>
                </a:ln>
                <a:solidFill>
                  <a:schemeClr val="tx1"/>
                </a:solidFill>
                <a:latin typeface="NikoshBAN" panose="02000000000000000000" pitchFamily="2" charset="0"/>
                <a:cs typeface="NikoshBAN" panose="02000000000000000000" pitchFamily="2" charset="0"/>
              </a:rPr>
              <a:t> ও </a:t>
            </a:r>
            <a:r>
              <a:rPr lang="en-US" sz="3200" dirty="0" err="1">
                <a:ln>
                  <a:solidFill>
                    <a:schemeClr val="tx1"/>
                  </a:solidFill>
                </a:ln>
                <a:solidFill>
                  <a:schemeClr val="tx1"/>
                </a:solidFill>
                <a:latin typeface="NikoshBAN" panose="02000000000000000000" pitchFamily="2" charset="0"/>
                <a:cs typeface="NikoshBAN" panose="02000000000000000000" pitchFamily="2" charset="0"/>
              </a:rPr>
              <a:t>দেশপ্রেমের</a:t>
            </a:r>
            <a:r>
              <a:rPr lang="en-US" sz="3200" dirty="0">
                <a:ln>
                  <a:solidFill>
                    <a:schemeClr val="tx1"/>
                  </a:solidFill>
                </a:ln>
                <a:solidFill>
                  <a:schemeClr val="tx1"/>
                </a:solidFill>
                <a:latin typeface="NikoshBAN" panose="02000000000000000000" pitchFamily="2" charset="0"/>
                <a:cs typeface="NikoshBAN" panose="02000000000000000000" pitchFamily="2" charset="0"/>
              </a:rPr>
              <a:t> </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অবদান বিশ্লেষণ করতে পারবে। </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720717" y="1575235"/>
            <a:ext cx="10609903"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smtClean="0">
                <a:effectLst>
                  <a:outerShdw blurRad="38100" dist="38100" dir="2700000" algn="tl">
                    <a:srgbClr val="000000">
                      <a:alpha val="43137"/>
                    </a:srgbClr>
                  </a:outerShdw>
                </a:effectLst>
                <a:latin typeface="NikoshBAN" pitchFamily="2" charset="0"/>
                <a:cs typeface="NikoshBAN" pitchFamily="2" charset="0"/>
              </a:rPr>
              <a:t>এই পাঠ শেষে শিক্ষার্থীরা..</a:t>
            </a:r>
            <a:r>
              <a:rPr lang="bn-IN"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Freeform 4"/>
          <p:cNvSpPr/>
          <p:nvPr/>
        </p:nvSpPr>
        <p:spPr>
          <a:xfrm>
            <a:off x="2098611" y="2695571"/>
            <a:ext cx="9248262" cy="64633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bn-IN" sz="3200" kern="1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লেখক</a:t>
            </a:r>
            <a:r>
              <a:rPr lang="en-US" sz="3200" kern="1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kern="12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পরিচিতি</a:t>
            </a:r>
            <a:r>
              <a:rPr lang="en-US" sz="3200" kern="1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3200" kern="1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বলতে </a:t>
            </a:r>
            <a:r>
              <a:rPr lang="en-US" sz="3200" kern="12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পারবে</a:t>
            </a: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kern="1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Freeform 5"/>
          <p:cNvSpPr/>
          <p:nvPr/>
        </p:nvSpPr>
        <p:spPr>
          <a:xfrm>
            <a:off x="2061107" y="3547895"/>
            <a:ext cx="9285766" cy="64633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38100">
            <a:solidFill>
              <a:schemeClr val="tx1"/>
            </a:solidFill>
          </a:ln>
          <a:scene3d>
            <a:camera prst="orthographicFront"/>
            <a:lightRig rig="flat" dir="t"/>
          </a:scene3d>
          <a:sp3d extrusionH="12700" prstMaterial="plastic">
            <a:bevelT w="50800" h="50800"/>
          </a:sp3d>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defTabSz="1244600">
              <a:lnSpc>
                <a:spcPct val="90000"/>
              </a:lnSpc>
              <a:spcBef>
                <a:spcPct val="0"/>
              </a:spcBef>
              <a:spcAft>
                <a:spcPct val="15000"/>
              </a:spcAft>
            </a:pPr>
            <a:r>
              <a:rPr lang="bn-BD" sz="3200" dirty="0">
                <a:ln>
                  <a:solidFill>
                    <a:schemeClr val="tx1"/>
                  </a:solidFill>
                </a:ln>
                <a:solidFill>
                  <a:schemeClr val="tx1"/>
                </a:solidFill>
                <a:latin typeface="NikoshBAN" panose="02000000000000000000" pitchFamily="2" charset="0"/>
                <a:cs typeface="NikoshBAN" panose="02000000000000000000" pitchFamily="2" charset="0"/>
              </a:rPr>
              <a:t>নতুন </a:t>
            </a:r>
            <a:r>
              <a:rPr lang="en-US" sz="3200" dirty="0" err="1">
                <a:ln>
                  <a:solidFill>
                    <a:schemeClr val="tx1"/>
                  </a:solidFill>
                </a:ln>
                <a:solidFill>
                  <a:schemeClr val="tx1"/>
                </a:solidFill>
                <a:latin typeface="NikoshBAN" panose="02000000000000000000" pitchFamily="2" charset="0"/>
                <a:cs typeface="NikoshBAN" panose="02000000000000000000" pitchFamily="2" charset="0"/>
              </a:rPr>
              <a:t>শব্দের</a:t>
            </a:r>
            <a:r>
              <a:rPr lang="en-US" sz="3200" dirty="0">
                <a:ln>
                  <a:solidFill>
                    <a:schemeClr val="tx1"/>
                  </a:solidFill>
                </a:ln>
                <a:solidFill>
                  <a:schemeClr val="tx1"/>
                </a:solidFill>
                <a:latin typeface="NikoshBAN" panose="02000000000000000000" pitchFamily="2" charset="0"/>
                <a:cs typeface="NikoshBAN" panose="02000000000000000000" pitchFamily="2" charset="0"/>
              </a:rPr>
              <a:t> </a:t>
            </a:r>
            <a:r>
              <a:rPr lang="bn-BD" sz="3200" dirty="0" smtClean="0">
                <a:ln>
                  <a:solidFill>
                    <a:schemeClr val="tx1"/>
                  </a:solidFill>
                </a:ln>
                <a:solidFill>
                  <a:schemeClr val="tx1"/>
                </a:solidFill>
                <a:latin typeface="NikoshBAN" panose="02000000000000000000" pitchFamily="2" charset="0"/>
                <a:cs typeface="NikoshBAN" panose="02000000000000000000" pitchFamily="2" charset="0"/>
              </a:rPr>
              <a:t>অর্থ</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সহ বাক্য গঠণ করতে</a:t>
            </a:r>
            <a:r>
              <a:rPr lang="bn-BD"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bn-BD" sz="3200" dirty="0">
                <a:ln>
                  <a:solidFill>
                    <a:schemeClr val="tx1"/>
                  </a:solidFill>
                </a:ln>
                <a:solidFill>
                  <a:schemeClr val="tx1"/>
                </a:solidFill>
                <a:latin typeface="NikoshBAN" panose="02000000000000000000" pitchFamily="2" charset="0"/>
                <a:cs typeface="NikoshBAN" panose="02000000000000000000" pitchFamily="2" charset="0"/>
              </a:rPr>
              <a:t>পারবে</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endParaRPr lang="en-US" sz="3200" kern="1200" dirty="0">
              <a:ln>
                <a:solidFill>
                  <a:schemeClr val="tx1"/>
                </a:solidFill>
              </a:ln>
              <a:effectLst>
                <a:outerShdw blurRad="38100" dist="38100" dir="2700000" algn="tl">
                  <a:srgbClr val="000000">
                    <a:alpha val="43137"/>
                  </a:srgbClr>
                </a:outerShdw>
              </a:effectLst>
            </a:endParaRPr>
          </a:p>
        </p:txBody>
      </p:sp>
      <p:sp>
        <p:nvSpPr>
          <p:cNvPr id="7" name="Freeform 6"/>
          <p:cNvSpPr/>
          <p:nvPr/>
        </p:nvSpPr>
        <p:spPr>
          <a:xfrm>
            <a:off x="2077361" y="4372268"/>
            <a:ext cx="9269512" cy="702324"/>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38100">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defTabSz="1244600">
              <a:lnSpc>
                <a:spcPct val="90000"/>
              </a:lnSpc>
              <a:spcBef>
                <a:spcPct val="0"/>
              </a:spcBef>
              <a:spcAft>
                <a:spcPct val="15000"/>
              </a:spcAft>
            </a:pPr>
            <a:r>
              <a:rPr lang="en-US" sz="3200" dirty="0">
                <a:ln>
                  <a:solidFill>
                    <a:schemeClr val="tx1"/>
                  </a:solidFill>
                </a:ln>
                <a:solidFill>
                  <a:schemeClr val="tx1"/>
                </a:solidFill>
                <a:latin typeface="NikoshBAN" panose="02000000000000000000" pitchFamily="2" charset="0"/>
                <a:cs typeface="NikoshBAN" panose="02000000000000000000" pitchFamily="2" charset="0"/>
              </a:rPr>
              <a:t>৭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মা</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র্চের </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a:ln>
                  <a:solidFill>
                    <a:schemeClr val="tx1"/>
                  </a:solidFill>
                </a:ln>
                <a:solidFill>
                  <a:schemeClr val="tx1"/>
                </a:solidFill>
                <a:latin typeface="NikoshBAN" panose="02000000000000000000" pitchFamily="2" charset="0"/>
                <a:cs typeface="NikoshBAN" panose="02000000000000000000" pitchFamily="2" charset="0"/>
              </a:rPr>
              <a:t>ঐতিহাসিক</a:t>
            </a:r>
            <a:r>
              <a:rPr lang="en-US" sz="3200" dirty="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a:ln>
                  <a:solidFill>
                    <a:schemeClr val="tx1"/>
                  </a:solidFill>
                </a:ln>
                <a:solidFill>
                  <a:schemeClr val="tx1"/>
                </a:solidFill>
                <a:latin typeface="NikoshBAN" panose="02000000000000000000" pitchFamily="2" charset="0"/>
                <a:cs typeface="NikoshBAN" panose="02000000000000000000" pitchFamily="2" charset="0"/>
              </a:rPr>
              <a:t>ভাষণের</a:t>
            </a:r>
            <a:r>
              <a:rPr lang="en-US" sz="3200" dirty="0">
                <a:ln>
                  <a:solidFill>
                    <a:schemeClr val="tx1"/>
                  </a:solidFill>
                </a:ln>
                <a:solidFill>
                  <a:schemeClr val="tx1"/>
                </a:solidFill>
                <a:latin typeface="NikoshBAN" panose="02000000000000000000" pitchFamily="2" charset="0"/>
                <a:cs typeface="NikoshBAN" panose="02000000000000000000" pitchFamily="2" charset="0"/>
              </a:rPr>
              <a:t> </a:t>
            </a:r>
            <a:r>
              <a:rPr lang="en-US" sz="3200" dirty="0" err="1">
                <a:ln>
                  <a:solidFill>
                    <a:schemeClr val="tx1"/>
                  </a:solidFill>
                </a:ln>
                <a:solidFill>
                  <a:schemeClr val="tx1"/>
                </a:solidFill>
                <a:latin typeface="NikoshBAN" panose="02000000000000000000" pitchFamily="2" charset="0"/>
                <a:cs typeface="NikoshBAN" panose="02000000000000000000" pitchFamily="2" charset="0"/>
              </a:rPr>
              <a:t>গুরুত্ব</a:t>
            </a:r>
            <a:r>
              <a:rPr lang="en-US" sz="3200" dirty="0">
                <a:ln>
                  <a:solidFill>
                    <a:schemeClr val="tx1"/>
                  </a:solidFill>
                </a:ln>
                <a:solidFill>
                  <a:schemeClr val="tx1"/>
                </a:solidFill>
                <a:latin typeface="NikoshBAN" panose="02000000000000000000" pitchFamily="2" charset="0"/>
                <a:cs typeface="NikoshBAN" panose="02000000000000000000" pitchFamily="2" charset="0"/>
              </a:rPr>
              <a:t> </a:t>
            </a:r>
            <a:r>
              <a:rPr lang="bn-IN" sz="3200" dirty="0" smtClean="0">
                <a:ln>
                  <a:solidFill>
                    <a:schemeClr val="tx1"/>
                  </a:solidFill>
                </a:ln>
                <a:solidFill>
                  <a:schemeClr val="tx1"/>
                </a:solidFill>
                <a:latin typeface="NikoshBAN" panose="02000000000000000000" pitchFamily="2" charset="0"/>
                <a:cs typeface="NikoshBAN" panose="02000000000000000000" pitchFamily="2" charset="0"/>
              </a:rPr>
              <a:t>ব্যাখ্যা </a:t>
            </a:r>
            <a:r>
              <a:rPr lang="en-US" sz="3200" dirty="0" err="1" smtClean="0">
                <a:ln>
                  <a:solidFill>
                    <a:schemeClr val="tx1"/>
                  </a:solidFill>
                </a:ln>
                <a:solidFill>
                  <a:schemeClr val="tx1"/>
                </a:solidFill>
                <a:latin typeface="NikoshBAN" panose="02000000000000000000" pitchFamily="2" charset="0"/>
                <a:cs typeface="NikoshBAN" panose="02000000000000000000" pitchFamily="2" charset="0"/>
              </a:rPr>
              <a:t>পারবে</a:t>
            </a:r>
            <a:r>
              <a:rPr lang="en-US" sz="3200" dirty="0" smtClean="0">
                <a:ln>
                  <a:solidFill>
                    <a:schemeClr val="tx1"/>
                  </a:solidFill>
                </a:ln>
                <a:solidFill>
                  <a:schemeClr val="tx1"/>
                </a:solidFill>
                <a:latin typeface="NikoshBAN" panose="02000000000000000000" pitchFamily="2" charset="0"/>
                <a:cs typeface="NikoshBAN" panose="02000000000000000000" pitchFamily="2" charset="0"/>
              </a:rPr>
              <a:t> </a:t>
            </a:r>
            <a:r>
              <a:rPr lang="bn-IN" sz="32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 </a:t>
            </a:r>
            <a:endParaRPr lang="en-US" sz="3200" kern="1200" dirty="0">
              <a:effectLst>
                <a:outerShdw blurRad="38100" dist="38100" dir="2700000" algn="tl">
                  <a:srgbClr val="000000">
                    <a:alpha val="43137"/>
                  </a:srgbClr>
                </a:outerShdw>
              </a:effectLst>
            </a:endParaRPr>
          </a:p>
        </p:txBody>
      </p:sp>
      <p:sp>
        <p:nvSpPr>
          <p:cNvPr id="8" name="TextBox 7"/>
          <p:cNvSpPr txBox="1"/>
          <p:nvPr/>
        </p:nvSpPr>
        <p:spPr>
          <a:xfrm>
            <a:off x="1296537" y="2695571"/>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১</a:t>
            </a:r>
            <a:r>
              <a:rPr lang="en-US" sz="3600" dirty="0" smtClean="0"/>
              <a:t>.</a:t>
            </a:r>
            <a:endParaRPr lang="en-US" sz="3600" dirty="0"/>
          </a:p>
        </p:txBody>
      </p:sp>
      <p:sp>
        <p:nvSpPr>
          <p:cNvPr id="9" name="TextBox 8"/>
          <p:cNvSpPr txBox="1"/>
          <p:nvPr/>
        </p:nvSpPr>
        <p:spPr>
          <a:xfrm>
            <a:off x="1296537" y="3547895"/>
            <a:ext cx="696036"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1296537" y="4353905"/>
            <a:ext cx="696036" cy="707886"/>
          </a:xfrm>
          <a:prstGeom prst="rect">
            <a:avLst/>
          </a:prstGeom>
          <a:noFill/>
          <a:ln w="38100">
            <a:solidFill>
              <a:schemeClr val="tx1"/>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৩</a:t>
            </a:r>
            <a:r>
              <a:rPr lang="en-US" dirty="0" smtClean="0"/>
              <a:t>.</a:t>
            </a:r>
            <a:endParaRPr lang="en-US" dirty="0"/>
          </a:p>
        </p:txBody>
      </p:sp>
      <p:sp>
        <p:nvSpPr>
          <p:cNvPr id="11" name="TextBox 10"/>
          <p:cNvSpPr txBox="1"/>
          <p:nvPr/>
        </p:nvSpPr>
        <p:spPr>
          <a:xfrm>
            <a:off x="1296537" y="5234174"/>
            <a:ext cx="696036" cy="769441"/>
          </a:xfrm>
          <a:prstGeom prst="rect">
            <a:avLst/>
          </a:prstGeom>
          <a:noFill/>
          <a:ln w="38100">
            <a:solidFill>
              <a:schemeClr val="tx1"/>
            </a:solidFill>
          </a:ln>
        </p:spPr>
        <p:txBody>
          <a:bodyPr wrap="square" rtlCol="0">
            <a:spAutoFit/>
          </a:bodyPr>
          <a:lstStyle/>
          <a:p>
            <a:r>
              <a:rPr lang="bn-IN" sz="4400" dirty="0" smtClean="0">
                <a:latin typeface="NikoshBAN" panose="02000000000000000000" pitchFamily="2" charset="0"/>
                <a:cs typeface="NikoshBAN" panose="02000000000000000000" pitchFamily="2" charset="0"/>
              </a:rPr>
              <a:t>৪</a:t>
            </a:r>
            <a:r>
              <a:rPr lang="en-US"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7842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3957" y="341189"/>
            <a:ext cx="8329683" cy="1119118"/>
            <a:chOff x="1473957" y="341189"/>
            <a:chExt cx="8329683" cy="1119118"/>
          </a:xfrm>
        </p:grpSpPr>
        <p:sp>
          <p:nvSpPr>
            <p:cNvPr id="28" name="Rectangle 27"/>
            <p:cNvSpPr/>
            <p:nvPr/>
          </p:nvSpPr>
          <p:spPr>
            <a:xfrm>
              <a:off x="6705598" y="341189"/>
              <a:ext cx="3098042" cy="111911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শেখ</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মুজিবুর</a:t>
              </a:r>
              <a:r>
                <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রহমান</a:t>
              </a:r>
              <a:endParaRPr lang="en-US" dirty="0">
                <a:ln w="0"/>
                <a:solidFill>
                  <a:schemeClr val="tx1"/>
                </a:solidFill>
                <a:effectLst>
                  <a:outerShdw blurRad="38100" dist="19050" dir="2700000" algn="tl" rotWithShape="0">
                    <a:schemeClr val="dk1">
                      <a:alpha val="40000"/>
                    </a:schemeClr>
                  </a:outerShdw>
                </a:effectLst>
              </a:endParaRPr>
            </a:p>
          </p:txBody>
        </p:sp>
        <p:sp>
          <p:nvSpPr>
            <p:cNvPr id="29" name="Rectangle 28"/>
            <p:cNvSpPr/>
            <p:nvPr/>
          </p:nvSpPr>
          <p:spPr>
            <a:xfrm>
              <a:off x="1473957" y="341190"/>
              <a:ext cx="2210937" cy="111911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লেখক</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পরিচিতি</a:t>
              </a: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endParaRPr lang="en-US" dirty="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496" y="409431"/>
              <a:ext cx="2857500" cy="1009931"/>
            </a:xfrm>
            <a:prstGeom prst="rect">
              <a:avLst/>
            </a:prstGeom>
            <a:ln w="88900" cap="sq" cmpd="thickThin">
              <a:solidFill>
                <a:srgbClr val="000000"/>
              </a:solidFill>
              <a:prstDash val="solid"/>
              <a:miter lim="800000"/>
            </a:ln>
            <a:effectLst>
              <a:innerShdw blurRad="76200">
                <a:srgbClr val="000000"/>
              </a:innerShdw>
            </a:effectLst>
          </p:spPr>
        </p:pic>
      </p:grpSp>
      <p:grpSp>
        <p:nvGrpSpPr>
          <p:cNvPr id="3" name="Group 2"/>
          <p:cNvGrpSpPr/>
          <p:nvPr/>
        </p:nvGrpSpPr>
        <p:grpSpPr>
          <a:xfrm>
            <a:off x="368489" y="1842444"/>
            <a:ext cx="11423177" cy="955347"/>
            <a:chOff x="368489" y="1842444"/>
            <a:chExt cx="11423177" cy="955347"/>
          </a:xfrm>
        </p:grpSpPr>
        <p:sp>
          <p:nvSpPr>
            <p:cNvPr id="23" name="Rectangle 22"/>
            <p:cNvSpPr/>
            <p:nvPr/>
          </p:nvSpPr>
          <p:spPr>
            <a:xfrm>
              <a:off x="368489" y="1842444"/>
              <a:ext cx="2210937" cy="9553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জন্ম ও </a:t>
              </a:r>
            </a:p>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পিতা </a:t>
              </a:r>
              <a:r>
                <a:rPr lang="bn-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মাতার নাম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endParaRPr lang="en-US" dirty="0"/>
            </a:p>
          </p:txBody>
        </p:sp>
        <p:sp>
          <p:nvSpPr>
            <p:cNvPr id="31" name="Rectangle 30"/>
            <p:cNvSpPr/>
            <p:nvPr/>
          </p:nvSpPr>
          <p:spPr>
            <a:xfrm>
              <a:off x="2674961" y="1842444"/>
              <a:ext cx="9116705" cy="9553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422400">
                <a:lnSpc>
                  <a:spcPct val="90000"/>
                </a:lnSpc>
                <a:spcBef>
                  <a:spcPct val="0"/>
                </a:spcBef>
                <a:spcAft>
                  <a:spcPts val="0"/>
                </a:spcAft>
              </a:pPr>
              <a:endParaRPr lang="en-US" sz="2800" b="1" cap="all" dirty="0">
                <a:ln w="9000" cmpd="sng">
                  <a:noFill/>
                  <a:prstDash val="solid"/>
                </a:ln>
                <a:solidFill>
                  <a:srgbClr val="002060"/>
                </a:solidFill>
                <a:latin typeface="NikoshBAN" panose="02000000000000000000" pitchFamily="2" charset="0"/>
                <a:cs typeface="NikoshBAN" panose="02000000000000000000" pitchFamily="2" charset="0"/>
              </a:endParaRPr>
            </a:p>
            <a:p>
              <a:pPr algn="ctr" defTabSz="1422400">
                <a:lnSpc>
                  <a:spcPct val="90000"/>
                </a:lnSpc>
                <a:spcBef>
                  <a:spcPct val="0"/>
                </a:spcBef>
              </a:pPr>
              <a:r>
                <a:rPr lang="bn-IN"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১৯২০ সালের ১৭ মার্চ গোপালগঞ্জ জেলার টুংগীপাড়ায় জন্মগ্রহণ করেন। </a:t>
              </a:r>
            </a:p>
            <a:p>
              <a:pPr algn="ctr" defTabSz="1422400">
                <a:lnSpc>
                  <a:spcPct val="90000"/>
                </a:lnSpc>
                <a:spcBef>
                  <a:spcPct val="0"/>
                </a:spcBef>
              </a:pPr>
              <a:r>
                <a:rPr lang="bn-IN"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 – শেখ লুৎফর রহমান ,মাতা – সায়েরা খাতুন। </a:t>
              </a:r>
              <a:endPar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defTabSz="1422400">
                <a:lnSpc>
                  <a:spcPct val="90000"/>
                </a:lnSpc>
                <a:spcBef>
                  <a:spcPct val="0"/>
                </a:spcBef>
                <a:spcAft>
                  <a:spcPts val="0"/>
                </a:spcAft>
              </a:pPr>
              <a:endParaRPr lang="bn-BD"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grpSp>
      <p:grpSp>
        <p:nvGrpSpPr>
          <p:cNvPr id="4" name="Group 3"/>
          <p:cNvGrpSpPr/>
          <p:nvPr/>
        </p:nvGrpSpPr>
        <p:grpSpPr>
          <a:xfrm>
            <a:off x="368489" y="2934264"/>
            <a:ext cx="11423177" cy="955348"/>
            <a:chOff x="368489" y="2934264"/>
            <a:chExt cx="11423177" cy="955348"/>
          </a:xfrm>
        </p:grpSpPr>
        <p:sp>
          <p:nvSpPr>
            <p:cNvPr id="32" name="Rectangle 31"/>
            <p:cNvSpPr/>
            <p:nvPr/>
          </p:nvSpPr>
          <p:spPr>
            <a:xfrm>
              <a:off x="368489" y="2934265"/>
              <a:ext cx="2210937" cy="9553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অবদান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endParaRPr lang="en-US" dirty="0"/>
            </a:p>
          </p:txBody>
        </p:sp>
        <p:sp>
          <p:nvSpPr>
            <p:cNvPr id="33" name="Rectangle 32"/>
            <p:cNvSpPr/>
            <p:nvPr/>
          </p:nvSpPr>
          <p:spPr>
            <a:xfrm>
              <a:off x="2674961" y="2934264"/>
              <a:ext cx="9116705" cy="9553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তিনি বাঙালির </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স্বায়ত্বশাসনের দাবী ৬ দফা  </a:t>
              </a:r>
              <a:r>
                <a:rPr lang="bn-IN"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আন্দোলনের মুখ্য প্রবক্তা </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বাঙ্গালির </a:t>
              </a:r>
              <a:r>
                <a:rPr lang="bn-IN"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অবিসংবাদিত নেতা এবং মুক্তিযুদ্ধের প্রধান </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সংগঠক।  </a:t>
              </a:r>
              <a:r>
                <a:rPr lang="bn-IN"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তার </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সরকারই  </a:t>
              </a:r>
              <a:r>
                <a:rPr lang="bn-IN"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স্বল্প </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সময়ের </a:t>
              </a:r>
              <a:r>
                <a:rPr lang="bn-IN"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মধ্যে বাংলাদেশের সংবিধান রচনা </a:t>
              </a: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করেন (১৯৭২) </a:t>
              </a:r>
            </a:p>
          </p:txBody>
        </p:sp>
      </p:grpSp>
      <p:grpSp>
        <p:nvGrpSpPr>
          <p:cNvPr id="5" name="Group 4"/>
          <p:cNvGrpSpPr/>
          <p:nvPr/>
        </p:nvGrpSpPr>
        <p:grpSpPr>
          <a:xfrm>
            <a:off x="368489" y="4026086"/>
            <a:ext cx="11423177" cy="955347"/>
            <a:chOff x="368489" y="4026086"/>
            <a:chExt cx="11423177" cy="955347"/>
          </a:xfrm>
        </p:grpSpPr>
        <p:sp>
          <p:nvSpPr>
            <p:cNvPr id="34" name="Rectangle 33"/>
            <p:cNvSpPr/>
            <p:nvPr/>
          </p:nvSpPr>
          <p:spPr>
            <a:xfrm>
              <a:off x="368489" y="4026086"/>
              <a:ext cx="2210937" cy="9553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IN"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উপাধি ও বিশেষ পরিচিতি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endParaRPr lang="en-US" dirty="0"/>
            </a:p>
          </p:txBody>
        </p:sp>
        <p:sp>
          <p:nvSpPr>
            <p:cNvPr id="35" name="Rectangle 34"/>
            <p:cNvSpPr/>
            <p:nvPr/>
          </p:nvSpPr>
          <p:spPr>
            <a:xfrm>
              <a:off x="2674961" y="4026086"/>
              <a:ext cx="9116705" cy="9553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বাংলাদেশের স্বাধীনতা আন্দোলনের সূচনা কালে </a:t>
              </a: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১969 </a:t>
              </a:r>
              <a:r>
                <a:rPr lang="bn-IN"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সালে বঙ্গবন্ধু উপাধিতে </a:t>
              </a: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ভূষিত হন। </a:t>
              </a:r>
              <a:endParaRPr lang="en-US" sz="2400" dirty="0"/>
            </a:p>
          </p:txBody>
        </p:sp>
      </p:grpSp>
      <p:grpSp>
        <p:nvGrpSpPr>
          <p:cNvPr id="6" name="Group 5"/>
          <p:cNvGrpSpPr/>
          <p:nvPr/>
        </p:nvGrpSpPr>
        <p:grpSpPr>
          <a:xfrm>
            <a:off x="368489" y="5117907"/>
            <a:ext cx="11423177" cy="955347"/>
            <a:chOff x="368489" y="5117907"/>
            <a:chExt cx="11423177" cy="955347"/>
          </a:xfrm>
        </p:grpSpPr>
        <p:sp>
          <p:nvSpPr>
            <p:cNvPr id="36" name="Rectangle 35"/>
            <p:cNvSpPr/>
            <p:nvPr/>
          </p:nvSpPr>
          <p:spPr>
            <a:xfrm>
              <a:off x="368489" y="5117907"/>
              <a:ext cx="2210937" cy="9553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জীবনাবসান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endParaRPr lang="en-US" dirty="0"/>
            </a:p>
          </p:txBody>
        </p:sp>
        <p:sp>
          <p:nvSpPr>
            <p:cNvPr id="37" name="Rectangle 36"/>
            <p:cNvSpPr/>
            <p:nvPr/>
          </p:nvSpPr>
          <p:spPr>
            <a:xfrm>
              <a:off x="2674961" y="5117907"/>
              <a:ext cx="9116705" cy="95534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১৯৭৫সালের ১৫ আগস্ট সামরিক  বাহিনীর কতিপয় বিপথগামী সদস্যের হাতে </a:t>
              </a:r>
            </a:p>
            <a:p>
              <a:pPr algn="ctr"/>
              <a:r>
                <a:rPr lang="bn-IN"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বঙ্গবন্ধু শেখ মুজিবুর রহমান সপরিবারে নিহত হন।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906752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3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3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3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4684" y="601403"/>
            <a:ext cx="9779183" cy="5002527"/>
            <a:chOff x="1985187" y="615050"/>
            <a:chExt cx="8578180" cy="5002527"/>
          </a:xfrm>
        </p:grpSpPr>
        <p:sp>
          <p:nvSpPr>
            <p:cNvPr id="3" name="Rectangle 2">
              <a:extLst>
                <a:ext uri="{FF2B5EF4-FFF2-40B4-BE49-F238E27FC236}">
                  <a16:creationId xmlns="" xmlns:a16="http://schemas.microsoft.com/office/drawing/2014/main" id="{6D4E8B2E-4F62-406A-BCB8-2561B52A8595}"/>
                </a:ext>
              </a:extLst>
            </p:cNvPr>
            <p:cNvSpPr/>
            <p:nvPr/>
          </p:nvSpPr>
          <p:spPr>
            <a:xfrm>
              <a:off x="3316405" y="615050"/>
              <a:ext cx="4776717" cy="769441"/>
            </a:xfrm>
            <a:prstGeom prst="rect">
              <a:avLst/>
            </a:prstGeom>
            <a:ln w="19050">
              <a:solidFill>
                <a:srgbClr val="92D050"/>
              </a:solidFill>
            </a:ln>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4400" b="1" dirty="0">
                <a:effectLst>
                  <a:outerShdw blurRad="38100" dist="38100" dir="2700000" algn="tl">
                    <a:srgbClr val="000000">
                      <a:alpha val="43137"/>
                    </a:srgbClr>
                  </a:outerShdw>
                </a:effectLst>
              </a:endParaRPr>
            </a:p>
          </p:txBody>
        </p:sp>
        <p:sp>
          <p:nvSpPr>
            <p:cNvPr id="4" name="Rectangle 3"/>
            <p:cNvSpPr/>
            <p:nvPr/>
          </p:nvSpPr>
          <p:spPr>
            <a:xfrm>
              <a:off x="1985187" y="4977497"/>
              <a:ext cx="8578180" cy="640080"/>
            </a:xfrm>
            <a:prstGeom prst="rect">
              <a:avLst/>
            </a:prstGeom>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18288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57200" indent="-457200">
                <a:buFont typeface="Wingdings" panose="05000000000000000000" pitchFamily="2" charset="2"/>
                <a:buChar char="v"/>
              </a:pPr>
              <a:r>
                <a:rPr lang="en-US" sz="32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শেখ</a:t>
              </a:r>
              <a:r>
                <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মুজিবুর</a:t>
              </a:r>
              <a:r>
                <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রহমান</a:t>
              </a: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কত সালে বঙ্গবন্ধু উপাধী লাভ </a:t>
              </a: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করেন</a:t>
              </a:r>
              <a:r>
                <a:rPr lang="bn-IN" sz="36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529" r="22635"/>
            <a:stretch/>
          </p:blipFill>
          <p:spPr>
            <a:xfrm>
              <a:off x="4278252" y="1632141"/>
              <a:ext cx="2573905" cy="2826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010120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43858" y="822435"/>
            <a:ext cx="9814191" cy="5233130"/>
            <a:chOff x="643858" y="822435"/>
            <a:chExt cx="9814191" cy="5233130"/>
          </a:xfrm>
        </p:grpSpPr>
        <p:grpSp>
          <p:nvGrpSpPr>
            <p:cNvPr id="2" name="Group 1"/>
            <p:cNvGrpSpPr/>
            <p:nvPr/>
          </p:nvGrpSpPr>
          <p:grpSpPr>
            <a:xfrm>
              <a:off x="643858" y="822435"/>
              <a:ext cx="4938077" cy="5233130"/>
              <a:chOff x="712097" y="822435"/>
              <a:chExt cx="4938077" cy="4350067"/>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956" t="27301"/>
              <a:stretch/>
            </p:blipFill>
            <p:spPr>
              <a:xfrm>
                <a:off x="764276" y="1977965"/>
                <a:ext cx="4885898" cy="3194537"/>
              </a:xfrm>
              <a:prstGeom prst="rect">
                <a:avLst/>
              </a:prstGeom>
              <a:ln w="88900" cap="sq" cmpd="thickThin">
                <a:solidFill>
                  <a:srgbClr val="DC1E9D"/>
                </a:solidFill>
                <a:prstDash val="solid"/>
                <a:miter lim="800000"/>
              </a:ln>
              <a:effectLst>
                <a:innerShdw blurRad="76200">
                  <a:srgbClr val="000000"/>
                </a:innerShdw>
              </a:effectLst>
            </p:spPr>
          </p:pic>
          <p:sp>
            <p:nvSpPr>
              <p:cNvPr id="5" name="TextBox 4"/>
              <p:cNvSpPr txBox="1"/>
              <p:nvPr/>
            </p:nvSpPr>
            <p:spPr>
              <a:xfrm>
                <a:off x="712097" y="822435"/>
                <a:ext cx="4938077" cy="767523"/>
              </a:xfrm>
              <a:prstGeom prst="rect">
                <a:avLst/>
              </a:prstGeom>
              <a:noFill/>
              <a:ln w="38100">
                <a:solidFill>
                  <a:schemeClr val="tx1"/>
                </a:solidFill>
              </a:ln>
            </p:spPr>
            <p:txBody>
              <a:bodyPr wrap="square" rtlCol="0">
                <a:spAutoFit/>
              </a:bodyPr>
              <a:lstStyle/>
              <a:p>
                <a:pPr algn="ctr"/>
                <a:r>
                  <a:rPr lang="bn-IN" sz="5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 পাঠ</a:t>
                </a:r>
                <a:endParaRPr lang="en-US" sz="5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74031" y="1371547"/>
              <a:ext cx="5233129" cy="4134906"/>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148447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1027</Words>
  <Application>Microsoft Office PowerPoint</Application>
  <PresentationFormat>Widescreen</PresentationFormat>
  <Paragraphs>132</Paragraphs>
  <Slides>22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NikoshBAN</vt:lpstr>
      <vt:lpstr>NikoshLightBAN</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56</cp:revision>
  <dcterms:created xsi:type="dcterms:W3CDTF">2020-09-18T18:07:34Z</dcterms:created>
  <dcterms:modified xsi:type="dcterms:W3CDTF">2020-09-22T16:25:19Z</dcterms:modified>
</cp:coreProperties>
</file>