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3300"/>
    <a:srgbClr val="FF00FF"/>
    <a:srgbClr val="00FF00"/>
    <a:srgbClr val="6600CC"/>
    <a:srgbClr val="990000"/>
    <a:srgbClr val="0066FF"/>
    <a:srgbClr val="009900"/>
    <a:srgbClr val="99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680959-B11C-4DAA-9E0F-FAC5385ADD9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6BAD26-5308-4C88-908F-DCE1EE5C2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724400"/>
            <a:ext cx="70866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067353"/>
            <a:ext cx="3429000" cy="3437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3810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dbl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200" b="1" u="dbl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dbl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দাখিলায়</a:t>
            </a:r>
            <a:r>
              <a:rPr lang="en-US" sz="3200" b="1" u="dbl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dbl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বিবেচ্য</a:t>
            </a:r>
            <a:r>
              <a:rPr lang="en-US" sz="3200" b="1" u="dbl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dbl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u="dbl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dbl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সমূহঃ</a:t>
            </a:r>
            <a:endParaRPr lang="en-US" sz="3200" b="1" u="dbl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" y="1295400"/>
            <a:ext cx="3352800" cy="419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638800" y="1295400"/>
            <a:ext cx="3200400" cy="419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371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u="heavy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b="1" u="heavy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u="heavy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u="heavy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u="heavy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নামেঃ</a:t>
            </a:r>
            <a:endParaRPr lang="en-US" sz="2400" b="1" u="heavy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371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heavy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u="heavy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b="1" u="heavy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u="heavy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u="heavy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heavy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নামেঃ</a:t>
            </a:r>
            <a:endParaRPr lang="en-US" sz="2400" b="1" u="heavy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17334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962400" y="175260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1752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0574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চেকের</a:t>
            </a:r>
            <a:r>
              <a:rPr lang="en-US" sz="20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99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2133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99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2438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6670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3124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চুরি</a:t>
            </a:r>
            <a:r>
              <a:rPr lang="en-US" sz="2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32004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অনাকাঙ্খিত</a:t>
            </a:r>
            <a:r>
              <a:rPr lang="en-US" sz="2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3505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কাগজ,কলম,পেন্সিল,স্কেল</a:t>
            </a:r>
            <a:r>
              <a:rPr lang="en-US" sz="20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0" y="3657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sz="20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4191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কম্পিউটার,এসি,ফটোকপি</a:t>
            </a:r>
            <a:r>
              <a:rPr lang="en-US" sz="20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43434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0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সরঞ্জাম</a:t>
            </a:r>
            <a:r>
              <a:rPr lang="en-US" sz="20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4800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ঘড়ি,স্ট্যাপলার,ক্যালকুলেটর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endParaRPr lang="en-US" sz="20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49338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সাপ্লাইজ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962400" y="213360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962400" y="266700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962400" y="320040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962400" y="375291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962400" y="436251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3962400" y="4953000"/>
            <a:ext cx="1524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1" grpId="0"/>
      <p:bldP spid="12" grpId="0"/>
      <p:bldP spid="12" grpId="1"/>
      <p:bldP spid="13" grpId="0" animBg="1"/>
      <p:bldP spid="13" grpId="1" animBg="1"/>
      <p:bldP spid="13" grpId="2" animBg="1"/>
      <p:bldP spid="14" grpId="0"/>
      <p:bldP spid="14" grpId="1"/>
      <p:bldP spid="15" grpId="0"/>
      <p:bldP spid="15" grpId="1"/>
      <p:bldP spid="16" grpId="0"/>
      <p:bldP spid="16" grpId="1"/>
      <p:bldP spid="17" grpId="1"/>
      <p:bldP spid="17" grpId="3"/>
      <p:bldP spid="18" grpId="0"/>
      <p:bldP spid="18" grpId="1"/>
      <p:bldP spid="18" grpId="2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পুর্বের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আলোচিত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ডেবিট-ক্রেডিট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সূত্রগুলো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দেখাওঃ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জানুয়ারীর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১০০০০০০/=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9050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জানুয়ারীর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১৫০০০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2514600"/>
          <a:ext cx="8610600" cy="4450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6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61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তারিখ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বিবরণ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খঃপৃঃ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ডেবিট</a:t>
                      </a:r>
                      <a:r>
                        <a:rPr lang="en-US" sz="2400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টাকা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ক্রেডিট</a:t>
                      </a:r>
                      <a:r>
                        <a:rPr lang="en-US" sz="2400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টাকা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3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66FF"/>
                          </a:solidFill>
                        </a:rPr>
                        <a:t>জানুঃ১</a:t>
                      </a:r>
                      <a:endParaRPr lang="en-US" sz="2000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নগদান</a:t>
                      </a:r>
                      <a:r>
                        <a:rPr lang="en-US" sz="200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হিসাব</a:t>
                      </a:r>
                      <a:r>
                        <a:rPr lang="en-US" sz="200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ডেঃ</a:t>
                      </a:r>
                      <a:endParaRPr lang="en-US" sz="2000" dirty="0" smtClean="0">
                        <a:solidFill>
                          <a:srgbClr val="6600CC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মুলধন</a:t>
                      </a:r>
                      <a:r>
                        <a:rPr lang="en-US" sz="2000" baseline="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6600CC"/>
                          </a:solidFill>
                        </a:rPr>
                        <a:t>হিসাব</a:t>
                      </a:r>
                      <a:r>
                        <a:rPr lang="en-US" sz="2000" baseline="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6600CC"/>
                          </a:solidFill>
                        </a:rPr>
                        <a:t>ক্রেঃ</a:t>
                      </a:r>
                      <a:endParaRPr lang="en-US" sz="2000" baseline="0" dirty="0" smtClean="0">
                        <a:solidFill>
                          <a:srgbClr val="6600CC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যেহেতু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মুলধন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নিয়ে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ব্যবসায়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আরম্ভ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করা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হল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১০০০০০০/=</a:t>
                      </a:r>
                      <a:endParaRPr lang="en-US" sz="2000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১০০০০০০/=</a:t>
                      </a:r>
                      <a:endParaRPr lang="en-US" sz="2000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66FF"/>
                          </a:solidFill>
                        </a:rPr>
                        <a:t>জানুঃ৫</a:t>
                      </a:r>
                    </a:p>
                    <a:p>
                      <a:endParaRPr lang="en-US" sz="2000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ক্রয়</a:t>
                      </a:r>
                      <a:r>
                        <a:rPr lang="en-US" sz="200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হিসাব</a:t>
                      </a:r>
                      <a:r>
                        <a:rPr lang="en-US" sz="200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ডেঃ</a:t>
                      </a:r>
                      <a:endParaRPr lang="en-US" sz="2000" dirty="0" smtClean="0">
                        <a:solidFill>
                          <a:srgbClr val="6600CC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নগদান</a:t>
                      </a:r>
                      <a:r>
                        <a:rPr lang="en-US" sz="200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6600CC"/>
                          </a:solidFill>
                        </a:rPr>
                        <a:t>হিসাব</a:t>
                      </a:r>
                      <a:r>
                        <a:rPr lang="en-US" sz="2000" baseline="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6600CC"/>
                          </a:solidFill>
                        </a:rPr>
                        <a:t>ক্রেঃ</a:t>
                      </a:r>
                      <a:endParaRPr lang="en-US" sz="2000" baseline="0" dirty="0" smtClean="0">
                        <a:solidFill>
                          <a:srgbClr val="6600CC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যেহেতু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নগদে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পণ্য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ক্রয়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</a:t>
                      </a:r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১৫০০০/=</a:t>
                      </a:r>
                      <a:endParaRPr lang="en-US" sz="2000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     </a:t>
                      </a:r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১৫০০০/=</a:t>
                      </a:r>
                      <a:endParaRPr lang="en-US" sz="2000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5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মোট</a:t>
                      </a:r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১০১৫০০০/=</a:t>
                      </a:r>
                      <a:endParaRPr lang="en-US" sz="2000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9900FF"/>
                          </a:solidFill>
                        </a:rPr>
                        <a:t>১০১৫০০০/=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381000"/>
            <a:ext cx="3733800" cy="109696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4040188" cy="639763"/>
          </a:xfrm>
        </p:spPr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দলঃ</a:t>
            </a:r>
            <a:endParaRPr lang="en-US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559425" y="1535113"/>
            <a:ext cx="3584575" cy="598487"/>
          </a:xfrm>
        </p:spPr>
        <p:txBody>
          <a:bodyPr/>
          <a:lstStyle/>
          <a:p>
            <a:r>
              <a:rPr lang="en-US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দলঃ</a:t>
            </a:r>
            <a:endParaRPr lang="en-US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228600" y="3581400"/>
            <a:ext cx="3962400" cy="2590800"/>
          </a:xfrm>
          <a:prstGeom prst="bevel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572000"/>
            <a:ext cx="2130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শ্রেণীবিভাগ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572000" y="3581400"/>
            <a:ext cx="3962400" cy="2590800"/>
          </a:xfrm>
          <a:prstGeom prst="bevel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4876800"/>
            <a:ext cx="297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371600" y="1981200"/>
            <a:ext cx="560832" cy="1588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916168" y="1981200"/>
            <a:ext cx="560832" cy="1588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 build="p"/>
      <p:bldP spid="5" grpId="1" build="p"/>
      <p:bldP spid="7" grpId="0" animBg="1"/>
      <p:bldP spid="7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33400"/>
            <a:ext cx="23622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মুল্যায়ণঃ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752" y="1447800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১.জাবেদা </a:t>
            </a:r>
            <a:r>
              <a:rPr lang="en-US" sz="2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847" y="2372380"/>
            <a:ext cx="5569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২.জাবেদাকে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398" y="3134380"/>
            <a:ext cx="249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৩.প্রকৃত </a:t>
            </a:r>
            <a:r>
              <a:rPr lang="en-US" sz="28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972580"/>
            <a:ext cx="5056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৪.জাবেদা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0" y="2133600"/>
            <a:ext cx="2204451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276600"/>
            <a:ext cx="586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লেনদেনগুলোর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u="dbl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dbl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আসবেঃ</a:t>
            </a:r>
            <a:endParaRPr lang="en-US" sz="2400" u="dbl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১.মিঃ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শাহেদের</a:t>
            </a:r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বাকীতে</a:t>
            </a:r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৫০০০/= </a:t>
            </a:r>
            <a:r>
              <a:rPr lang="en-US" sz="24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২.ব্যাংকে </a:t>
            </a:r>
            <a:r>
              <a:rPr lang="en-US" sz="2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জমাদান</a:t>
            </a:r>
            <a:r>
              <a:rPr lang="en-US" sz="2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১০০০০/= </a:t>
            </a:r>
            <a:r>
              <a:rPr lang="en-US" sz="2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৩.নগদে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৭০০০/=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৪.দেনাদারদের </a:t>
            </a:r>
            <a:r>
              <a:rPr lang="en-US" sz="24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৩০০০/= </a:t>
            </a:r>
            <a:r>
              <a:rPr lang="en-US" sz="24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আদায়যোগ্য</a:t>
            </a:r>
            <a:r>
              <a:rPr lang="en-US" sz="24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৫.কর্মচারী </a:t>
            </a:r>
            <a:r>
              <a:rPr lang="en-US" sz="2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কামালকে</a:t>
            </a:r>
            <a:r>
              <a:rPr lang="en-US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৪০০০/= </a:t>
            </a:r>
            <a:r>
              <a:rPr lang="en-US" sz="2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৬.পাওনাদার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জামালকে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৫০০০/=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743200" y="381000"/>
            <a:ext cx="2895600" cy="14478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2819400" y="1828800"/>
            <a:ext cx="2743200" cy="1447800"/>
          </a:xfrm>
          <a:prstGeom prst="flowChartProcess">
            <a:avLst/>
          </a:prstGeom>
          <a:noFill/>
          <a:ln>
            <a:solidFill>
              <a:srgbClr val="FF6600"/>
            </a:solidFill>
          </a:ln>
          <a:effectLst>
            <a:glow rad="63500">
              <a:schemeClr val="accent5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2" grpId="0" animBg="1"/>
      <p:bldP spid="12" grpId="1" animBg="1"/>
      <p:bldP spid="17" grpId="0" animBg="1"/>
      <p:bldP spid="1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505200" cy="1096962"/>
          </a:xfrm>
        </p:spPr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52600"/>
            <a:ext cx="4762500" cy="329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BD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রাসেল হোসেন 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খালপাড় পল্লী মঙ্গল উচ্চ বিদ্যাঃ 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কালিয়াকৈর, গাজীপুর। 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>
              <a:buNone/>
            </a:pP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8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8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৯ম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6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cakena.1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3764369" cy="220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2209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বেচাকেনা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32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 can't remember.1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743200"/>
            <a:ext cx="2971800" cy="1977598"/>
          </a:xfrm>
          <a:prstGeom prst="rect">
            <a:avLst/>
          </a:prstGeom>
        </p:spPr>
      </p:pic>
      <p:pic>
        <p:nvPicPr>
          <p:cNvPr id="5" name="Picture 4" descr="i can't remember.2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667000"/>
            <a:ext cx="2438400" cy="2351314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 rot="8414320">
            <a:off x="3821380" y="3720386"/>
            <a:ext cx="561307" cy="166822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3066483">
            <a:off x="5176524" y="3654709"/>
            <a:ext cx="561307" cy="166822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5181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থাকেনা</a:t>
            </a:r>
            <a:endParaRPr lang="en-US" sz="32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91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79120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রাখা</a:t>
            </a:r>
            <a:endParaRPr lang="en-US" sz="32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19600" y="5791200"/>
            <a:ext cx="19812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/>
      <p:bldP spid="8" grpId="1"/>
      <p:bldP spid="10" grpId="0"/>
      <p:bldP spid="10" grpId="1"/>
      <p:bldP spid="11" grpId="0"/>
      <p:bldP spid="11" grpId="1"/>
      <p:bldP spid="12" grpId="0" animBg="1"/>
      <p:bldP spid="12" grpId="1" animBg="1"/>
      <p:bldP spid="1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urnal.1jpg.jpg"/>
          <p:cNvPicPr>
            <a:picLocks noChangeAspect="1"/>
          </p:cNvPicPr>
          <p:nvPr/>
        </p:nvPicPr>
        <p:blipFill>
          <a:blip r:embed="rId2"/>
          <a:srcRect t="22222" b="8889"/>
          <a:stretch>
            <a:fillRect/>
          </a:stretch>
        </p:blipFill>
        <p:spPr>
          <a:xfrm>
            <a:off x="3276600" y="2819400"/>
            <a:ext cx="2596243" cy="236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প্রাথমিকভাবে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4496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জাবেদায়</a:t>
            </a:r>
            <a:endParaRPr lang="en-US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612997">
            <a:off x="3611705" y="3116356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9900FF"/>
                </a:solidFill>
              </a:rPr>
              <a:t>জাবেদা</a:t>
            </a:r>
            <a:r>
              <a:rPr lang="en-US" dirty="0" smtClean="0">
                <a:solidFill>
                  <a:srgbClr val="9900FF"/>
                </a:solidFill>
              </a:rPr>
              <a:t> </a:t>
            </a:r>
            <a:r>
              <a:rPr lang="en-US" dirty="0" err="1" smtClean="0">
                <a:solidFill>
                  <a:srgbClr val="9900FF"/>
                </a:solidFill>
              </a:rPr>
              <a:t>বই</a:t>
            </a:r>
            <a:endParaRPr lang="en-US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06680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ফলঃ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20669"/>
            <a:ext cx="468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970" y="2590800"/>
            <a:ext cx="5751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998" y="3200400"/>
            <a:ext cx="5915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1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১.প্রাথমিকভাবে </a:t>
            </a:r>
            <a:r>
              <a:rPr lang="en-US" sz="32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338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২.তারিখের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105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৩.ডেবিট ও </a:t>
            </a:r>
            <a:r>
              <a:rPr lang="en-US" sz="32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019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৪.সংক্ষিপ্ত </a:t>
            </a:r>
            <a:r>
              <a:rPr lang="en-US" sz="32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ব্যাখ্যাসহ</a:t>
            </a:r>
            <a:r>
              <a:rPr lang="en-US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our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447801"/>
            <a:ext cx="2576796" cy="1752600"/>
          </a:xfrm>
          <a:prstGeom prst="rect">
            <a:avLst/>
          </a:prstGeom>
        </p:spPr>
      </p:pic>
      <p:pic>
        <p:nvPicPr>
          <p:cNvPr id="7" name="Picture 6" descr="cala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741" y="3276600"/>
            <a:ext cx="2318659" cy="1456592"/>
          </a:xfrm>
          <a:prstGeom prst="rect">
            <a:avLst/>
          </a:prstGeom>
        </p:spPr>
      </p:pic>
      <p:pic>
        <p:nvPicPr>
          <p:cNvPr id="10" name="Picture 9" descr="becakena.1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4800600"/>
            <a:ext cx="2206699" cy="1295400"/>
          </a:xfrm>
          <a:prstGeom prst="rect">
            <a:avLst/>
          </a:prstGeom>
        </p:spPr>
      </p:pic>
      <p:sp>
        <p:nvSpPr>
          <p:cNvPr id="13" name="Up Arrow 12"/>
          <p:cNvSpPr/>
          <p:nvPr/>
        </p:nvSpPr>
        <p:spPr>
          <a:xfrm rot="20565156">
            <a:off x="8454708" y="5748048"/>
            <a:ext cx="304305" cy="5366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2910371">
            <a:off x="6779019" y="5890825"/>
            <a:ext cx="304305" cy="5366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436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গ্রহীতা</a:t>
            </a:r>
            <a:r>
              <a:rPr lang="en-US" sz="2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6324600"/>
            <a:ext cx="14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দাতা</a:t>
            </a:r>
            <a:r>
              <a:rPr lang="en-US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1447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4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/>
      <p:bldP spid="15" grpId="1"/>
      <p:bldP spid="16" grpId="0"/>
      <p:bldP spid="16" grpId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শ্রেণীবিভাগঃ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685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648200" y="1219200"/>
            <a:ext cx="484632" cy="97840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752600"/>
            <a:ext cx="2057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জাবেদাঃ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220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জাবেদাঃ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১.ক্রয়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২.বিক্রয়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৩.ক্রয়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419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৪.বিক্রয়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876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৫.নগদ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৬.নগদ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Bevel 12"/>
          <p:cNvSpPr/>
          <p:nvPr/>
        </p:nvSpPr>
        <p:spPr>
          <a:xfrm>
            <a:off x="381000" y="2895600"/>
            <a:ext cx="3810000" cy="32766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98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১.সংশোধনী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37439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২.সমন্বয়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42773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৩.সমাপনী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48107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৪.প্রারম্ভিক </a:t>
            </a:r>
            <a:r>
              <a:rPr lang="en-US" sz="2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Bevel 17"/>
          <p:cNvSpPr/>
          <p:nvPr/>
        </p:nvSpPr>
        <p:spPr>
          <a:xfrm>
            <a:off x="5105400" y="2895600"/>
            <a:ext cx="3810000" cy="32766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3276600" y="1828800"/>
            <a:ext cx="1435608" cy="5334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0800000">
            <a:off x="5105400" y="1828800"/>
            <a:ext cx="1447800" cy="6096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057400" y="2286000"/>
            <a:ext cx="484632" cy="978408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5368" y="2209800"/>
            <a:ext cx="484632" cy="978408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 animBg="1"/>
      <p:bldP spid="4" grpId="1" animBg="1"/>
      <p:bldP spid="4" grpId="2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429000" cy="1096962"/>
          </a:xfrm>
        </p:spPr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গুরুত্বঃ</a:t>
            </a:r>
            <a:endParaRPr lang="en-US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2938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১.লেনদেন </a:t>
            </a:r>
            <a:r>
              <a:rPr lang="en-US" sz="2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96180"/>
            <a:ext cx="478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২.লেনদেনের </a:t>
            </a:r>
            <a:r>
              <a:rPr lang="en-US" sz="28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8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58180"/>
            <a:ext cx="3996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৩.দ্বৈত </a:t>
            </a:r>
            <a:r>
              <a:rPr lang="en-US" sz="28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স্বত্বার</a:t>
            </a:r>
            <a:r>
              <a:rPr lang="en-US" sz="28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8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96380"/>
            <a:ext cx="2462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৪.ভূল-ত্রুটি </a:t>
            </a:r>
            <a:r>
              <a:rPr lang="en-US" sz="2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658380"/>
            <a:ext cx="374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৫.ভবিষতের </a:t>
            </a:r>
            <a:r>
              <a:rPr lang="en-US" sz="28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দলিল</a:t>
            </a:r>
            <a:r>
              <a:rPr lang="en-US" sz="2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344180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৬.পাকা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562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ছকঃ</a:t>
            </a:r>
            <a:endParaRPr lang="en-US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1"/>
          <a:ext cx="77724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78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তারিখ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বিবরণ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খঃপৃঃ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ডেবিট</a:t>
                      </a:r>
                      <a:r>
                        <a:rPr lang="en-US" sz="2400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টাকা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ক্রেডিট</a:t>
                      </a:r>
                      <a:r>
                        <a:rPr lang="en-US" sz="2400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টাকা</a:t>
                      </a:r>
                      <a:endParaRPr 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269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269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rgbClr val="009900"/>
                          </a:solidFill>
                        </a:rPr>
                        <a:t>মোট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9900"/>
                          </a:solidFill>
                        </a:rPr>
                        <a:t>টাকা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642</TotalTime>
  <Words>429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NikoshBAN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গুরুত্বঃ</vt:lpstr>
      <vt:lpstr>জাবেদার ছকঃ</vt:lpstr>
      <vt:lpstr>PowerPoint Presentation</vt:lpstr>
      <vt:lpstr>PowerPoint Presentation</vt:lpstr>
      <vt:lpstr>দলীয় কাজঃ</vt:lpstr>
      <vt:lpstr>PowerPoint Presentation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5_6</dc:creator>
  <cp:lastModifiedBy>User</cp:lastModifiedBy>
  <cp:revision>110</cp:revision>
  <dcterms:created xsi:type="dcterms:W3CDTF">2015-09-17T11:01:59Z</dcterms:created>
  <dcterms:modified xsi:type="dcterms:W3CDTF">2020-09-22T13:55:38Z</dcterms:modified>
</cp:coreProperties>
</file>