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81"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434" autoAdjust="0"/>
  </p:normalViewPr>
  <p:slideViewPr>
    <p:cSldViewPr snapToGrid="0">
      <p:cViewPr>
        <p:scale>
          <a:sx n="30" d="100"/>
          <a:sy n="30" d="100"/>
        </p:scale>
        <p:origin x="-2262" y="-102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9/22/2020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pPr/>
              <a:t>9/22/2020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pPr/>
              <a:t>9/22/2020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pPr/>
              <a:t>9/22/2020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pPr/>
              <a:t>9/22/2020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9/22/2020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9/22/2020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9/22/2020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9/22/2020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9/22/2020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pPr/>
              <a:t>9/22/2020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9/22/2020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9/22/2020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9/22/2020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9/22/2020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pPr/>
              <a:t>9/22/2020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pPr/>
              <a:t>9/22/2020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9/22/2020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84867" y="2157334"/>
            <a:ext cx="6671256" cy="2923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dirty="0" smtClean="0">
                <a:ln w="0"/>
                <a:solidFill>
                  <a:schemeClr val="tx1"/>
                </a:solidFill>
                <a:effectLst>
                  <a:outerShdw blurRad="38100" dist="19050" dir="2700000" algn="tl" rotWithShape="0">
                    <a:schemeClr val="dk1">
                      <a:alpha val="40000"/>
                    </a:schemeClr>
                  </a:outerShdw>
                </a:effectLst>
              </a:rPr>
              <a:t> </a:t>
            </a:r>
            <a:r>
              <a:rPr lang="bn-IN" sz="13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স্বাগতম </a:t>
            </a:r>
            <a:endParaRPr lang="en-US" sz="13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8699853">
            <a:off x="1674251" y="760103"/>
            <a:ext cx="4739425" cy="2794463"/>
          </a:xfrm>
          <a:prstGeom prst="rect">
            <a:avLst/>
          </a:prstGeom>
        </p:spPr>
      </p:pic>
    </p:spTree>
    <p:extLst>
      <p:ext uri="{BB962C8B-B14F-4D97-AF65-F5344CB8AC3E}">
        <p14:creationId xmlns:p14="http://schemas.microsoft.com/office/powerpoint/2010/main" xmlns="" val="358162050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396902" cy="4396902"/>
          </a:xfrm>
          <a:prstGeom prst="rect">
            <a:avLst/>
          </a:prstGeom>
        </p:spPr>
      </p:pic>
      <p:sp>
        <p:nvSpPr>
          <p:cNvPr id="4" name="Rectangle 3"/>
          <p:cNvSpPr/>
          <p:nvPr/>
        </p:nvSpPr>
        <p:spPr>
          <a:xfrm>
            <a:off x="258659" y="4747099"/>
            <a:ext cx="11933340" cy="1938992"/>
          </a:xfrm>
          <a:prstGeom prst="rect">
            <a:avLst/>
          </a:prstGeom>
          <a:noFill/>
        </p:spPr>
        <p:txBody>
          <a:bodyPr wrap="square" lIns="91440" tIns="45720" rIns="91440" bIns="45720">
            <a:spAutoFit/>
          </a:bodyPr>
          <a:lstStyle/>
          <a:p>
            <a:r>
              <a:rPr lang="bn-IN" sz="2800" b="0" cap="none" spc="0" dirty="0" smtClean="0">
                <a:ln w="0"/>
                <a:solidFill>
                  <a:schemeClr val="accent1">
                    <a:lumMod val="40000"/>
                    <a:lumOff val="60000"/>
                  </a:schemeClr>
                </a:solidFill>
                <a:effectLst>
                  <a:outerShdw blurRad="38100" dist="25400" dir="5400000" algn="ctr" rotWithShape="0">
                    <a:srgbClr val="6E747A">
                      <a:alpha val="43000"/>
                    </a:srgbClr>
                  </a:outerShdw>
                </a:effectLst>
              </a:rPr>
              <a:t>চাঁদের নিজস্ব আলো নেই ।চাঁদ সূর্যের আলো প্রতিফলিত করে।</a:t>
            </a:r>
            <a:r>
              <a:rPr lang="bn-IN" sz="2800" dirty="0" smtClean="0">
                <a:ln w="0"/>
                <a:solidFill>
                  <a:schemeClr val="accent1">
                    <a:lumMod val="40000"/>
                    <a:lumOff val="60000"/>
                  </a:schemeClr>
                </a:solidFill>
                <a:effectLst>
                  <a:outerShdw blurRad="38100" dist="25400" dir="5400000" algn="ctr" rotWithShape="0">
                    <a:srgbClr val="6E747A">
                      <a:alpha val="43000"/>
                    </a:srgbClr>
                  </a:outerShdw>
                </a:effectLst>
              </a:rPr>
              <a:t>চাঁদের অর্ধাংশ </a:t>
            </a:r>
          </a:p>
          <a:p>
            <a:r>
              <a:rPr lang="bn-IN" sz="2800" dirty="0" smtClean="0">
                <a:ln w="0"/>
                <a:solidFill>
                  <a:schemeClr val="accent1">
                    <a:lumMod val="40000"/>
                    <a:lumOff val="60000"/>
                  </a:schemeClr>
                </a:solidFill>
                <a:effectLst>
                  <a:outerShdw blurRad="38100" dist="25400" dir="5400000" algn="ctr" rotWithShape="0">
                    <a:srgbClr val="6E747A">
                      <a:alpha val="43000"/>
                    </a:srgbClr>
                  </a:outerShdw>
                </a:effectLst>
              </a:rPr>
              <a:t>সূর্যের আলোতে সবসময়ই আলোকিত।কিন্তু,পৃথিবীকে আবর্তনের সময়</a:t>
            </a:r>
          </a:p>
          <a:p>
            <a:r>
              <a:rPr lang="bn-IN" sz="2800" dirty="0" smtClean="0">
                <a:ln w="0"/>
                <a:solidFill>
                  <a:schemeClr val="accent1">
                    <a:lumMod val="40000"/>
                    <a:lumOff val="60000"/>
                  </a:schemeClr>
                </a:solidFill>
                <a:effectLst>
                  <a:outerShdw blurRad="38100" dist="25400" dir="5400000" algn="ctr" rotWithShape="0">
                    <a:srgbClr val="6E747A">
                      <a:alpha val="43000"/>
                    </a:srgbClr>
                  </a:outerShdw>
                </a:effectLst>
              </a:rPr>
              <a:t>পৃথিবীর দিকে মুখ করা চাঁদের আলোকিত অংশের পরিমাণ ভিন্ন ভিন্ন হয়।</a:t>
            </a:r>
          </a:p>
          <a:p>
            <a:r>
              <a:rPr lang="bn-IN" sz="3600" dirty="0" smtClean="0">
                <a:ln w="0"/>
                <a:solidFill>
                  <a:schemeClr val="accent1">
                    <a:lumMod val="40000"/>
                    <a:lumOff val="60000"/>
                  </a:schemeClr>
                </a:solidFill>
                <a:effectLst>
                  <a:outerShdw blurRad="38100" dist="25400" dir="5400000" algn="ctr" rotWithShape="0">
                    <a:srgbClr val="6E747A">
                      <a:alpha val="43000"/>
                    </a:srgbClr>
                  </a:outerShdw>
                </a:effectLst>
                <a:latin typeface="NikoshBAN" pitchFamily="2" charset="0"/>
                <a:cs typeface="NikoshBAN" pitchFamily="2" charset="0"/>
              </a:rPr>
              <a:t>এর ফলে চাঁদের বিভিন্ন দশার সৃষ্টি হয়। </a:t>
            </a:r>
            <a:r>
              <a:rPr lang="bn-IN" sz="3600" dirty="0" smtClean="0">
                <a:ln w="0"/>
                <a:solidFill>
                  <a:schemeClr val="accent1">
                    <a:lumMod val="40000"/>
                    <a:lumOff val="60000"/>
                  </a:schemeClr>
                </a:solidFill>
                <a:effectLst>
                  <a:outerShdw blurRad="38100" dist="25400" dir="5400000" algn="ctr" rotWithShape="0">
                    <a:srgbClr val="6E747A">
                      <a:alpha val="43000"/>
                    </a:srgbClr>
                  </a:outerShdw>
                </a:effectLst>
              </a:rPr>
              <a:t>   </a:t>
            </a:r>
            <a:r>
              <a:rPr lang="bn-IN" sz="3600" b="0" cap="none" spc="0" dirty="0" smtClean="0">
                <a:ln w="0"/>
                <a:solidFill>
                  <a:schemeClr val="accent1">
                    <a:lumMod val="40000"/>
                    <a:lumOff val="60000"/>
                  </a:schemeClr>
                </a:solidFill>
                <a:effectLst>
                  <a:outerShdw blurRad="38100" dist="25400" dir="5400000" algn="ctr" rotWithShape="0">
                    <a:srgbClr val="6E747A">
                      <a:alpha val="43000"/>
                    </a:srgbClr>
                  </a:outerShdw>
                </a:effectLst>
              </a:rPr>
              <a:t> </a:t>
            </a:r>
            <a:endParaRPr lang="en-US" sz="3600" b="0" cap="none" spc="0" dirty="0">
              <a:ln w="0"/>
              <a:solidFill>
                <a:schemeClr val="accent1">
                  <a:lumMod val="40000"/>
                  <a:lumOff val="60000"/>
                </a:schemeClr>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6381345" y="-1"/>
            <a:ext cx="5810654" cy="3696511"/>
          </a:xfrm>
          <a:prstGeom prst="rect">
            <a:avLst/>
          </a:prstGeom>
        </p:spPr>
      </p:pic>
    </p:spTree>
    <p:extLst>
      <p:ext uri="{BB962C8B-B14F-4D97-AF65-F5344CB8AC3E}">
        <p14:creationId xmlns:p14="http://schemas.microsoft.com/office/powerpoint/2010/main" xmlns="" val="334596154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 name="Picture 2" descr="image_293483_1594212627.png"/>
          <p:cNvPicPr>
            <a:picLocks noChangeAspect="1"/>
          </p:cNvPicPr>
          <p:nvPr/>
        </p:nvPicPr>
        <p:blipFill>
          <a:blip r:embed="rId3"/>
          <a:stretch>
            <a:fillRect/>
          </a:stretch>
        </p:blipFill>
        <p:spPr>
          <a:xfrm>
            <a:off x="0" y="0"/>
            <a:ext cx="5272391" cy="6858000"/>
          </a:xfrm>
          <a:prstGeom prst="rect">
            <a:avLst/>
          </a:prstGeom>
        </p:spPr>
      </p:pic>
      <p:sp>
        <p:nvSpPr>
          <p:cNvPr id="4" name="Rectangle 3"/>
          <p:cNvSpPr/>
          <p:nvPr/>
        </p:nvSpPr>
        <p:spPr>
          <a:xfrm>
            <a:off x="5499298" y="1439693"/>
            <a:ext cx="6692702" cy="5016758"/>
          </a:xfrm>
          <a:prstGeom prst="rect">
            <a:avLst/>
          </a:prstGeom>
          <a:solidFill>
            <a:schemeClr val="tx1"/>
          </a:solidFill>
          <a:ln>
            <a:solidFill>
              <a:schemeClr val="tx1"/>
            </a:solidFill>
          </a:ln>
        </p:spPr>
        <p:txBody>
          <a:bodyPr wrap="square" lIns="91440" tIns="45720" rIns="91440" bIns="45720">
            <a:spAutoFit/>
          </a:bodyPr>
          <a:lstStyle/>
          <a:p>
            <a:r>
              <a:rPr lang="bn-IN" sz="4000" b="1" cap="none" spc="0" dirty="0" smtClean="0">
                <a:ln w="10541" cmpd="sng">
                  <a:solidFill>
                    <a:schemeClr val="accent1">
                      <a:shade val="88000"/>
                      <a:satMod val="110000"/>
                    </a:schemeClr>
                  </a:solidFill>
                  <a:prstDash val="solid"/>
                </a:ln>
                <a:solidFill>
                  <a:schemeClr val="bg1"/>
                </a:solidFill>
                <a:effectLst/>
                <a:latin typeface="NikoshBAN" pitchFamily="2" charset="0"/>
                <a:cs typeface="NikoshBAN" pitchFamily="2" charset="0"/>
              </a:rPr>
              <a:t>আমরা শুধুমাত্র চাঁদের আলোকিত অংশই দেখতে পাই।যখন আমরা চাঁদের আলোকিত অংশ সম্পূর্ণ গোলাকার দেখতে পাই তখন আমরা একে পূর্ণিমার চাঁদ বলি।আর </a:t>
            </a:r>
            <a:r>
              <a:rPr lang="bn-IN" sz="4000" b="1" dirty="0" smtClean="0">
                <a:ln w="10541" cmpd="sng">
                  <a:solidFill>
                    <a:schemeClr val="accent1">
                      <a:shade val="88000"/>
                      <a:satMod val="110000"/>
                    </a:schemeClr>
                  </a:solidFill>
                  <a:prstDash val="solid"/>
                </a:ln>
                <a:solidFill>
                  <a:schemeClr val="bg1"/>
                </a:solidFill>
                <a:latin typeface="NikoshBAN" pitchFamily="2" charset="0"/>
                <a:cs typeface="NikoshBAN" pitchFamily="2" charset="0"/>
              </a:rPr>
              <a:t>যখন আমরা চাঁদের আলোকিত অংশ একেবারেই দেখতে পাই না  তখন একে অমবশ্যার চাঁদ বলি। </a:t>
            </a:r>
            <a:endParaRPr lang="bn-IN" sz="4000" b="1" cap="none" spc="0" dirty="0" smtClean="0">
              <a:ln w="10541" cmpd="sng">
                <a:solidFill>
                  <a:schemeClr val="accent1">
                    <a:shade val="88000"/>
                    <a:satMod val="110000"/>
                  </a:schemeClr>
                </a:solidFill>
                <a:prstDash val="solid"/>
              </a:ln>
              <a:solidFill>
                <a:schemeClr val="bg1"/>
              </a:solidFill>
              <a:effectLst/>
              <a:latin typeface="NikoshBAN" pitchFamily="2" charset="0"/>
              <a:cs typeface="NikoshBAN" pitchFamily="2" charset="0"/>
            </a:endParaRPr>
          </a:p>
          <a:p>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2157"/>
            <a:ext cx="12192000" cy="69201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414" y="1552977"/>
            <a:ext cx="2838719" cy="28387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00980" y="2587578"/>
            <a:ext cx="1213568" cy="1213568"/>
          </a:xfrm>
          <a:prstGeom prst="rect">
            <a:avLst/>
          </a:prstGeom>
        </p:spPr>
      </p:pic>
      <p:cxnSp>
        <p:nvCxnSpPr>
          <p:cNvPr id="10" name="Straight Connector 9"/>
          <p:cNvCxnSpPr/>
          <p:nvPr/>
        </p:nvCxnSpPr>
        <p:spPr>
          <a:xfrm>
            <a:off x="2884148" y="3233401"/>
            <a:ext cx="1422121" cy="18661"/>
          </a:xfrm>
          <a:prstGeom prst="line">
            <a:avLst/>
          </a:prstGeom>
          <a:ln w="38100">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94945" y="4821064"/>
            <a:ext cx="9511316" cy="1384995"/>
          </a:xfrm>
          <a:prstGeom prst="rect">
            <a:avLst/>
          </a:prstGeom>
          <a:noFill/>
        </p:spPr>
        <p:txBody>
          <a:bodyPr wrap="square" rtlCol="0">
            <a:spAutoFit/>
          </a:bodyPr>
          <a:lstStyle/>
          <a:p>
            <a:r>
              <a:rPr lang="bn-IN" sz="2800" dirty="0" smtClean="0">
                <a:solidFill>
                  <a:schemeClr val="bg1"/>
                </a:solidFill>
                <a:latin typeface="NikoshBAN" panose="02000000000000000000" pitchFamily="2" charset="0"/>
                <a:cs typeface="NikoshBAN" panose="02000000000000000000" pitchFamily="2" charset="0"/>
              </a:rPr>
              <a:t>সূর্য, চাঁদ এবং পৃথিবী যখন একই সরলরেখায় থাকে তখন সূর্যের আলো পৃথিবীর যে পৃষ্ঠে পড়ে সে পৃষ্ঠ সম্পূর্ণ আলোকিত থাকলেও তার বিপরীত পৃষ্ঠ অন্ধকার থাকে।ফলে, আমরা পৃথিবী থেকে চাঁদকে দেখতে পাই না। চাঁদের এই দশাকে আমরা বলি অমবস্যা।  </a:t>
            </a:r>
          </a:p>
        </p:txBody>
      </p:sp>
      <p:pic>
        <p:nvPicPr>
          <p:cNvPr id="18" name="Picture 17"/>
          <p:cNvPicPr>
            <a:picLocks noChangeAspect="1"/>
          </p:cNvPicPr>
          <p:nvPr/>
        </p:nvPicPr>
        <p:blipFill rotWithShape="1">
          <a:blip r:embed="rId5">
            <a:extLst>
              <a:ext uri="{28A0092B-C50C-407E-A947-70E740481C1C}">
                <a14:useLocalDpi xmlns:a14="http://schemas.microsoft.com/office/drawing/2010/main" xmlns="" val="0"/>
              </a:ext>
            </a:extLst>
          </a:blip>
          <a:srcRect l="7308" t="5822" r="7058" b="7793"/>
          <a:stretch/>
        </p:blipFill>
        <p:spPr>
          <a:xfrm>
            <a:off x="7476465" y="2481668"/>
            <a:ext cx="1490393" cy="1503467"/>
          </a:xfrm>
          <a:prstGeom prst="flowChartConnector">
            <a:avLst/>
          </a:prstGeom>
        </p:spPr>
      </p:pic>
      <p:sp>
        <p:nvSpPr>
          <p:cNvPr id="20" name="Flowchart: Connector 19"/>
          <p:cNvSpPr/>
          <p:nvPr/>
        </p:nvSpPr>
        <p:spPr>
          <a:xfrm>
            <a:off x="9582555" y="1982899"/>
            <a:ext cx="2292440" cy="2395470"/>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33800" y="571500"/>
            <a:ext cx="4487861"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400" dirty="0" smtClean="0">
                <a:latin typeface="NikoshBAN" panose="02000000000000000000" pitchFamily="2" charset="0"/>
                <a:cs typeface="NikoshBAN" panose="02000000000000000000" pitchFamily="2" charset="0"/>
              </a:rPr>
              <a:t>চাঁদের দশা - ১</a:t>
            </a:r>
            <a:endParaRPr lang="en-US" sz="4400" dirty="0">
              <a:latin typeface="NikoshBAN" panose="02000000000000000000" pitchFamily="2" charset="0"/>
              <a:cs typeface="NikoshBAN" panose="02000000000000000000" pitchFamily="2" charset="0"/>
            </a:endParaRPr>
          </a:p>
        </p:txBody>
      </p:sp>
      <p:cxnSp>
        <p:nvCxnSpPr>
          <p:cNvPr id="13" name="Straight Connector 12"/>
          <p:cNvCxnSpPr/>
          <p:nvPr/>
        </p:nvCxnSpPr>
        <p:spPr>
          <a:xfrm>
            <a:off x="5845177" y="3328285"/>
            <a:ext cx="1493949" cy="0"/>
          </a:xfrm>
          <a:prstGeom prst="line">
            <a:avLst/>
          </a:prstGeom>
          <a:ln w="381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908807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9906"/>
            <a:ext cx="12192000" cy="686790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414" y="1552977"/>
            <a:ext cx="2838719" cy="28387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561043" y="2542246"/>
            <a:ext cx="1213568" cy="1213568"/>
          </a:xfrm>
          <a:prstGeom prst="rect">
            <a:avLst/>
          </a:prstGeom>
        </p:spPr>
      </p:pic>
      <p:sp>
        <p:nvSpPr>
          <p:cNvPr id="12" name="TextBox 11"/>
          <p:cNvSpPr txBox="1"/>
          <p:nvPr/>
        </p:nvSpPr>
        <p:spPr>
          <a:xfrm>
            <a:off x="1394945" y="4821064"/>
            <a:ext cx="9511316" cy="1384995"/>
          </a:xfrm>
          <a:prstGeom prst="rect">
            <a:avLst/>
          </a:prstGeom>
          <a:noFill/>
        </p:spPr>
        <p:txBody>
          <a:bodyPr wrap="square" rtlCol="0">
            <a:spAutoFit/>
          </a:bodyPr>
          <a:lstStyle/>
          <a:p>
            <a:r>
              <a:rPr lang="en-US" sz="2800" dirty="0" err="1" smtClean="0">
                <a:solidFill>
                  <a:schemeClr val="bg1"/>
                </a:solidFill>
                <a:latin typeface="NikoshBAN" panose="02000000000000000000" pitchFamily="2" charset="0"/>
                <a:cs typeface="NikoshBAN" panose="02000000000000000000" pitchFamily="2" charset="0"/>
              </a:rPr>
              <a:t>যেহেতু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চাঁদ</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পৃথিবীর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একটি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উপগ্রহ</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তাই</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চাঁদ</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ঘুরতে</a:t>
            </a:r>
            <a:r>
              <a:rPr lang="bn-IN"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ঘুরতে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যখন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পৃথিবীর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সাথে</a:t>
            </a:r>
            <a:r>
              <a:rPr lang="en-US" sz="2800" dirty="0" smtClean="0">
                <a:solidFill>
                  <a:schemeClr val="bg1"/>
                </a:solidFill>
                <a:latin typeface="NikoshBAN" panose="02000000000000000000" pitchFamily="2" charset="0"/>
                <a:cs typeface="NikoshBAN" panose="02000000000000000000" pitchFamily="2" charset="0"/>
              </a:rPr>
              <a:t> ৪৫ </a:t>
            </a:r>
            <a:r>
              <a:rPr lang="en-US" sz="2800" dirty="0" err="1" smtClean="0">
                <a:solidFill>
                  <a:schemeClr val="bg1"/>
                </a:solidFill>
                <a:latin typeface="NikoshBAN" panose="02000000000000000000" pitchFamily="2" charset="0"/>
                <a:cs typeface="NikoshBAN" panose="02000000000000000000" pitchFamily="2" charset="0"/>
              </a:rPr>
              <a:t>ডিগ্রি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কোণে</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অবস্থান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তখন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আমরা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চাঁদের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কিছু</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অংশ</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আলোকিত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দেখতে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পাই</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এটি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হলো</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চাঁদের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দ্বিতীয়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দশা</a:t>
            </a:r>
            <a:r>
              <a:rPr lang="en-US"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p>
        </p:txBody>
      </p:sp>
      <p:pic>
        <p:nvPicPr>
          <p:cNvPr id="18" name="Picture 17"/>
          <p:cNvPicPr>
            <a:picLocks noChangeAspect="1"/>
          </p:cNvPicPr>
          <p:nvPr/>
        </p:nvPicPr>
        <p:blipFill rotWithShape="1">
          <a:blip r:embed="rId5">
            <a:extLst>
              <a:ext uri="{28A0092B-C50C-407E-A947-70E740481C1C}">
                <a14:useLocalDpi xmlns:a14="http://schemas.microsoft.com/office/drawing/2010/main" xmlns="" val="0"/>
              </a:ext>
            </a:extLst>
          </a:blip>
          <a:srcRect l="7308" t="5822" r="7058" b="7793"/>
          <a:stretch/>
        </p:blipFill>
        <p:spPr>
          <a:xfrm>
            <a:off x="6340819" y="2435183"/>
            <a:ext cx="1490393" cy="1503467"/>
          </a:xfrm>
          <a:prstGeom prst="flowChartConnector">
            <a:avLst/>
          </a:prstGeom>
        </p:spPr>
      </p:pic>
      <p:sp>
        <p:nvSpPr>
          <p:cNvPr id="21" name="Rectangle 20"/>
          <p:cNvSpPr/>
          <p:nvPr/>
        </p:nvSpPr>
        <p:spPr>
          <a:xfrm>
            <a:off x="5276850" y="305861"/>
            <a:ext cx="4487861"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400" dirty="0" smtClean="0">
                <a:latin typeface="NikoshBAN" panose="02000000000000000000" pitchFamily="2" charset="0"/>
                <a:cs typeface="NikoshBAN" panose="02000000000000000000" pitchFamily="2" charset="0"/>
              </a:rPr>
              <a:t>চাঁদের দশা - ২</a:t>
            </a:r>
            <a:endParaRPr lang="en-US" sz="4400" dirty="0">
              <a:latin typeface="NikoshBAN" panose="02000000000000000000" pitchFamily="2" charset="0"/>
              <a:cs typeface="NikoshBAN" panose="02000000000000000000" pitchFamily="2" charset="0"/>
            </a:endParaRPr>
          </a:p>
        </p:txBody>
      </p:sp>
      <p:cxnSp>
        <p:nvCxnSpPr>
          <p:cNvPr id="8" name="Straight Connector 7"/>
          <p:cNvCxnSpPr/>
          <p:nvPr/>
        </p:nvCxnSpPr>
        <p:spPr>
          <a:xfrm>
            <a:off x="4774611" y="1686703"/>
            <a:ext cx="1566208" cy="1032959"/>
          </a:xfrm>
          <a:prstGeom prst="line">
            <a:avLst/>
          </a:prstGeom>
          <a:ln w="381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6"/>
          <a:stretch>
            <a:fillRect/>
          </a:stretch>
        </p:blipFill>
        <p:spPr>
          <a:xfrm rot="7408113">
            <a:off x="8641063" y="1823432"/>
            <a:ext cx="2548879" cy="2537551"/>
          </a:xfrm>
          <a:prstGeom prst="rect">
            <a:avLst/>
          </a:prstGeom>
        </p:spPr>
      </p:pic>
      <p:cxnSp>
        <p:nvCxnSpPr>
          <p:cNvPr id="22" name="Straight Connector 21"/>
          <p:cNvCxnSpPr/>
          <p:nvPr/>
        </p:nvCxnSpPr>
        <p:spPr>
          <a:xfrm>
            <a:off x="2585744" y="3179305"/>
            <a:ext cx="3658302" cy="761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3642596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nodeType="clickEffect">
                                  <p:stCondLst>
                                    <p:cond delay="1500"/>
                                  </p:stCondLst>
                                  <p:childTnLst>
                                    <p:animMotion origin="layout" path="M 3.125E-6 2.22222E-6 L -0.05104 -0.07292 C -0.06276 -0.0882 -0.06836 -0.11134 -0.06836 -0.13496 C -0.06836 -0.16227 -0.06276 -0.1838 -0.05104 -0.19908 L 3.125E-6 -0.27107 " pathEditMode="relative" rAng="0" ptsTypes="AAAAA">
                                      <p:cBhvr>
                                        <p:cTn id="6" dur="2000" fill="hold"/>
                                        <p:tgtEl>
                                          <p:spTgt spid="6"/>
                                        </p:tgtEl>
                                        <p:attrNameLst>
                                          <p:attrName>ppt_x</p:attrName>
                                          <p:attrName>ppt_y</p:attrName>
                                        </p:attrNameLst>
                                      </p:cBhvr>
                                      <p:rCtr x="-3424" y="-13565"/>
                                    </p:animMotion>
                                  </p:childTnLst>
                                </p:cTn>
                              </p:par>
                            </p:childTnLst>
                          </p:cTn>
                        </p:par>
                        <p:par>
                          <p:cTn id="7" fill="hold">
                            <p:stCondLst>
                              <p:cond delay="3500"/>
                            </p:stCondLst>
                            <p:childTnLst>
                              <p:par>
                                <p:cTn id="8" presetID="16" presetClass="entr" presetSubtype="21"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364824" y="1599702"/>
            <a:ext cx="1836057" cy="275408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9906"/>
            <a:ext cx="12192000" cy="68679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2024869"/>
            <a:ext cx="2838719" cy="28387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823762" y="996849"/>
            <a:ext cx="1213568" cy="1213568"/>
          </a:xfrm>
          <a:prstGeom prst="rect">
            <a:avLst/>
          </a:prstGeom>
        </p:spPr>
      </p:pic>
      <p:sp>
        <p:nvSpPr>
          <p:cNvPr id="12" name="TextBox 11"/>
          <p:cNvSpPr txBox="1"/>
          <p:nvPr/>
        </p:nvSpPr>
        <p:spPr>
          <a:xfrm>
            <a:off x="1394945" y="4821064"/>
            <a:ext cx="9511316" cy="1569660"/>
          </a:xfrm>
          <a:prstGeom prst="rect">
            <a:avLst/>
          </a:prstGeom>
          <a:noFill/>
        </p:spPr>
        <p:txBody>
          <a:bodyPr wrap="square" rtlCol="0">
            <a:spAutoFit/>
          </a:bodyPr>
          <a:lstStyle/>
          <a:p>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চাঁদ</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ঘুরতে</a:t>
            </a:r>
            <a:r>
              <a:rPr lang="bn-IN"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ঘুরতে</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যখন</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পৃথিবীর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সাথে</a:t>
            </a:r>
            <a:r>
              <a:rPr lang="en-US" sz="3200" dirty="0" smtClean="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৯০</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ডিগ্রি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কোণে</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অবস্থান</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করে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তখন</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আমরা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চাঁদের</a:t>
            </a:r>
            <a:r>
              <a:rPr lang="en-US" sz="3200" dirty="0" smtClean="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অর্ধেক</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অংশ</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আলোকিত</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দেখতে</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পাই</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এটি</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হলো</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চাঁদের</a:t>
            </a:r>
            <a:r>
              <a:rPr lang="en-US" sz="3200" dirty="0" smtClean="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তৃতীয়</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দশা</a:t>
            </a:r>
            <a:r>
              <a:rPr lang="en-US" sz="3200" dirty="0" smtClean="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 </a:t>
            </a:r>
          </a:p>
        </p:txBody>
      </p:sp>
      <p:pic>
        <p:nvPicPr>
          <p:cNvPr id="18" name="Picture 17"/>
          <p:cNvPicPr>
            <a:picLocks noChangeAspect="1"/>
          </p:cNvPicPr>
          <p:nvPr/>
        </p:nvPicPr>
        <p:blipFill rotWithShape="1">
          <a:blip r:embed="rId6">
            <a:extLst>
              <a:ext uri="{28A0092B-C50C-407E-A947-70E740481C1C}">
                <a14:useLocalDpi xmlns:a14="http://schemas.microsoft.com/office/drawing/2010/main" xmlns="" val="0"/>
              </a:ext>
            </a:extLst>
          </a:blip>
          <a:srcRect l="7308" t="5822" r="7058" b="7793"/>
          <a:stretch/>
        </p:blipFill>
        <p:spPr>
          <a:xfrm>
            <a:off x="6367920" y="2888388"/>
            <a:ext cx="1490393" cy="1503467"/>
          </a:xfrm>
          <a:prstGeom prst="flowChartConnector">
            <a:avLst/>
          </a:prstGeom>
        </p:spPr>
      </p:pic>
      <p:sp>
        <p:nvSpPr>
          <p:cNvPr id="21" name="Rectangle 20"/>
          <p:cNvSpPr/>
          <p:nvPr/>
        </p:nvSpPr>
        <p:spPr>
          <a:xfrm>
            <a:off x="720559" y="622300"/>
            <a:ext cx="4487861"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400" dirty="0" smtClean="0">
                <a:latin typeface="NikoshBAN" panose="02000000000000000000" pitchFamily="2" charset="0"/>
                <a:cs typeface="NikoshBAN" panose="02000000000000000000" pitchFamily="2" charset="0"/>
              </a:rPr>
              <a:t>চাঁদের দশা - ৩</a:t>
            </a:r>
            <a:endParaRPr lang="en-US" sz="4400" dirty="0">
              <a:latin typeface="NikoshBAN" panose="02000000000000000000" pitchFamily="2" charset="0"/>
              <a:cs typeface="NikoshBAN" panose="02000000000000000000" pitchFamily="2" charset="0"/>
            </a:endParaRPr>
          </a:p>
        </p:txBody>
      </p:sp>
      <p:cxnSp>
        <p:nvCxnSpPr>
          <p:cNvPr id="8" name="Straight Connector 7"/>
          <p:cNvCxnSpPr/>
          <p:nvPr/>
        </p:nvCxnSpPr>
        <p:spPr>
          <a:xfrm>
            <a:off x="5281127" y="2262776"/>
            <a:ext cx="1183289" cy="859732"/>
          </a:xfrm>
          <a:prstGeom prst="line">
            <a:avLst/>
          </a:prstGeom>
          <a:ln w="381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01395" y="3608514"/>
            <a:ext cx="3658302" cy="761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13116" y="1422400"/>
            <a:ext cx="0" cy="1465988"/>
          </a:xfrm>
          <a:prstGeom prst="line">
            <a:avLst/>
          </a:prstGeom>
          <a:ln w="3810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7"/>
          <a:stretch>
            <a:fillRect/>
          </a:stretch>
        </p:blipFill>
        <p:spPr>
          <a:xfrm>
            <a:off x="8242731" y="1464365"/>
            <a:ext cx="3356699" cy="335669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013420" y="1283565"/>
            <a:ext cx="2201966" cy="3302949"/>
          </a:xfrm>
          <a:prstGeom prst="rect">
            <a:avLst/>
          </a:prstGeom>
        </p:spPr>
      </p:pic>
    </p:spTree>
    <p:extLst>
      <p:ext uri="{BB962C8B-B14F-4D97-AF65-F5344CB8AC3E}">
        <p14:creationId xmlns:p14="http://schemas.microsoft.com/office/powerpoint/2010/main" xmlns="" val="4263046183"/>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45833E-6 -0.11945 L 0.05716 -0.13264 C 0.06914 -0.13588 0.08711 -0.13681 0.10599 -0.13681 C 0.12735 -0.13681 0.14479 -0.13588 0.15677 -0.13264 L 0.21511 -0.11945 " pathEditMode="relative" rAng="0" ptsTypes="AAAAA">
                                      <p:cBhvr>
                                        <p:cTn id="6" dur="2000" fill="hold"/>
                                        <p:tgtEl>
                                          <p:spTgt spid="6"/>
                                        </p:tgtEl>
                                        <p:attrNameLst>
                                          <p:attrName>ppt_x</p:attrName>
                                          <p:attrName>ppt_y</p:attrName>
                                        </p:attrNameLst>
                                      </p:cBhvr>
                                      <p:rCtr x="10755" y="-880"/>
                                    </p:animMotion>
                                  </p:childTnLst>
                                </p:cTn>
                              </p:par>
                              <p:par>
                                <p:cTn id="7" presetID="20" presetClass="exit" presetSubtype="0" fill="hold" nodeType="withEffect">
                                  <p:stCondLst>
                                    <p:cond delay="0"/>
                                  </p:stCondLst>
                                  <p:childTnLst>
                                    <p:animEffect transition="out" filter="wedge">
                                      <p:cBhvr>
                                        <p:cTn id="8" dur="2000"/>
                                        <p:tgtEl>
                                          <p:spTgt spid="8"/>
                                        </p:tgtEl>
                                      </p:cBhvr>
                                    </p:animEffect>
                                    <p:set>
                                      <p:cBhvr>
                                        <p:cTn id="9" dur="1" fill="hold">
                                          <p:stCondLst>
                                            <p:cond delay="1999"/>
                                          </p:stCondLst>
                                        </p:cTn>
                                        <p:tgtEl>
                                          <p:spTgt spid="8"/>
                                        </p:tgtEl>
                                        <p:attrNameLst>
                                          <p:attrName>style.visibility</p:attrName>
                                        </p:attrNameLst>
                                      </p:cBhvr>
                                      <p:to>
                                        <p:strVal val="hidden"/>
                                      </p:to>
                                    </p:set>
                                  </p:childTnLst>
                                </p:cTn>
                              </p:par>
                            </p:childTnLst>
                          </p:cTn>
                        </p:par>
                        <p:par>
                          <p:cTn id="10" fill="hold">
                            <p:stCondLst>
                              <p:cond delay="2000"/>
                            </p:stCondLst>
                            <p:childTnLst>
                              <p:par>
                                <p:cTn id="11" presetID="6"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circle(in)">
                                      <p:cBhvr>
                                        <p:cTn id="13" dur="2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nodeType="clickEffect">
                                  <p:stCondLst>
                                    <p:cond delay="0"/>
                                  </p:stCondLst>
                                  <p:childTnLst>
                                    <p:anim calcmode="lin" valueType="num">
                                      <p:cBhvr>
                                        <p:cTn id="17" dur="500"/>
                                        <p:tgtEl>
                                          <p:spTgt spid="36"/>
                                        </p:tgtEl>
                                        <p:attrNameLst>
                                          <p:attrName>ppt_w</p:attrName>
                                        </p:attrNameLst>
                                      </p:cBhvr>
                                      <p:tavLst>
                                        <p:tav tm="0">
                                          <p:val>
                                            <p:strVal val="ppt_w"/>
                                          </p:val>
                                        </p:tav>
                                        <p:tav tm="100000">
                                          <p:val>
                                            <p:fltVal val="0"/>
                                          </p:val>
                                        </p:tav>
                                      </p:tavLst>
                                    </p:anim>
                                    <p:anim calcmode="lin" valueType="num">
                                      <p:cBhvr>
                                        <p:cTn id="18" dur="500"/>
                                        <p:tgtEl>
                                          <p:spTgt spid="36"/>
                                        </p:tgtEl>
                                        <p:attrNameLst>
                                          <p:attrName>ppt_h</p:attrName>
                                        </p:attrNameLst>
                                      </p:cBhvr>
                                      <p:tavLst>
                                        <p:tav tm="0">
                                          <p:val>
                                            <p:strVal val="ppt_h"/>
                                          </p:val>
                                        </p:tav>
                                        <p:tav tm="100000">
                                          <p:val>
                                            <p:fltVal val="0"/>
                                          </p:val>
                                        </p:tav>
                                      </p:tavLst>
                                    </p:anim>
                                    <p:animEffect transition="out" filter="fade">
                                      <p:cBhvr>
                                        <p:cTn id="19" dur="500"/>
                                        <p:tgtEl>
                                          <p:spTgt spid="36"/>
                                        </p:tgtEl>
                                      </p:cBhvr>
                                    </p:animEffect>
                                    <p:set>
                                      <p:cBhvr>
                                        <p:cTn id="20" dur="1" fill="hold">
                                          <p:stCondLst>
                                            <p:cond delay="499"/>
                                          </p:stCondLst>
                                        </p:cTn>
                                        <p:tgtEl>
                                          <p:spTgt spid="36"/>
                                        </p:tgtEl>
                                        <p:attrNameLst>
                                          <p:attrName>style.visibility</p:attrName>
                                        </p:attrNameLst>
                                      </p:cBhvr>
                                      <p:to>
                                        <p:strVal val="hidden"/>
                                      </p:to>
                                    </p:se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356980" y="0"/>
            <a:ext cx="895738" cy="15193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172478"/>
            <a:ext cx="2754086" cy="2754086"/>
          </a:xfrm>
          <a:prstGeom prst="rect">
            <a:avLst/>
          </a:prstGeom>
        </p:spPr>
      </p:pic>
      <p:pic>
        <p:nvPicPr>
          <p:cNvPr id="4" name="Picture 3"/>
          <p:cNvPicPr>
            <a:picLocks noChangeAspect="1"/>
          </p:cNvPicPr>
          <p:nvPr/>
        </p:nvPicPr>
        <p:blipFill>
          <a:blip r:embed="rId4"/>
          <a:stretch>
            <a:fillRect/>
          </a:stretch>
        </p:blipFill>
        <p:spPr>
          <a:xfrm>
            <a:off x="5128289" y="2799648"/>
            <a:ext cx="1487553" cy="1499746"/>
          </a:xfrm>
          <a:prstGeom prst="rect">
            <a:avLst/>
          </a:prstGeom>
        </p:spPr>
      </p:pic>
      <p:pic>
        <p:nvPicPr>
          <p:cNvPr id="7" name="Picture 6"/>
          <p:cNvPicPr>
            <a:picLocks noChangeAspect="1"/>
          </p:cNvPicPr>
          <p:nvPr/>
        </p:nvPicPr>
        <p:blipFill>
          <a:blip r:embed="rId5"/>
          <a:stretch>
            <a:fillRect/>
          </a:stretch>
        </p:blipFill>
        <p:spPr>
          <a:xfrm>
            <a:off x="5265460" y="306126"/>
            <a:ext cx="1213209" cy="1213209"/>
          </a:xfrm>
          <a:prstGeom prst="rect">
            <a:avLst/>
          </a:prstGeom>
        </p:spPr>
      </p:pic>
      <p:cxnSp>
        <p:nvCxnSpPr>
          <p:cNvPr id="9" name="Straight Connector 8"/>
          <p:cNvCxnSpPr/>
          <p:nvPr/>
        </p:nvCxnSpPr>
        <p:spPr>
          <a:xfrm>
            <a:off x="3023118" y="3549521"/>
            <a:ext cx="1940768" cy="0"/>
          </a:xfrm>
          <a:prstGeom prst="line">
            <a:avLst/>
          </a:prstGeom>
          <a:ln w="571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2"/>
          </p:cNvCxnSpPr>
          <p:nvPr/>
        </p:nvCxnSpPr>
        <p:spPr>
          <a:xfrm flipH="1">
            <a:off x="5872064" y="1519335"/>
            <a:ext cx="1" cy="1280313"/>
          </a:xfrm>
          <a:prstGeom prst="line">
            <a:avLst/>
          </a:prstGeom>
          <a:ln w="571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478669" y="1884785"/>
            <a:ext cx="1603195" cy="1156995"/>
          </a:xfrm>
          <a:prstGeom prst="line">
            <a:avLst/>
          </a:prstGeom>
          <a:ln w="571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591473" y="1884785"/>
            <a:ext cx="2661245" cy="2661245"/>
          </a:xfrm>
          <a:prstGeom prst="flowChartConnector">
            <a:avLst/>
          </a:prstGeom>
          <a:ln>
            <a:solidFill>
              <a:schemeClr val="tx1"/>
            </a:solidFill>
          </a:ln>
        </p:spPr>
      </p:pic>
      <p:sp>
        <p:nvSpPr>
          <p:cNvPr id="19" name="Rectangle 18"/>
          <p:cNvSpPr/>
          <p:nvPr/>
        </p:nvSpPr>
        <p:spPr>
          <a:xfrm>
            <a:off x="9909110" y="1884785"/>
            <a:ext cx="1343608" cy="26612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pic>
        <p:nvPicPr>
          <p:cNvPr id="20" name="Picture 19"/>
          <p:cNvPicPr>
            <a:picLocks noChangeAspect="1"/>
          </p:cNvPicPr>
          <p:nvPr/>
        </p:nvPicPr>
        <p:blipFill rotWithShape="1">
          <a:blip r:embed="rId7">
            <a:extLst>
              <a:ext uri="{28A0092B-C50C-407E-A947-70E740481C1C}">
                <a14:useLocalDpi xmlns:a14="http://schemas.microsoft.com/office/drawing/2010/main" xmlns="" val="0"/>
              </a:ext>
            </a:extLst>
          </a:blip>
          <a:srcRect l="29817" t="11536" r="29623" b="16364"/>
          <a:stretch/>
        </p:blipFill>
        <p:spPr>
          <a:xfrm rot="9240137">
            <a:off x="9138190" y="1969975"/>
            <a:ext cx="2397834" cy="3159093"/>
          </a:xfrm>
          <a:prstGeom prst="flowChartConnector">
            <a:avLst/>
          </a:prstGeom>
        </p:spPr>
      </p:pic>
      <p:sp>
        <p:nvSpPr>
          <p:cNvPr id="21" name="Rectangle 20"/>
          <p:cNvSpPr/>
          <p:nvPr/>
        </p:nvSpPr>
        <p:spPr>
          <a:xfrm>
            <a:off x="1377043" y="5455520"/>
            <a:ext cx="9707724" cy="954107"/>
          </a:xfrm>
          <a:prstGeom prst="rect">
            <a:avLst/>
          </a:prstGeom>
        </p:spPr>
        <p:txBody>
          <a:bodyPr wrap="square">
            <a:spAutoFit/>
          </a:bodyPr>
          <a:lstStyle/>
          <a:p>
            <a:r>
              <a:rPr lang="en-US"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আবার  </a:t>
            </a:r>
            <a:r>
              <a:rPr lang="en-US" sz="2800" dirty="0" err="1" smtClean="0">
                <a:solidFill>
                  <a:schemeClr val="bg1"/>
                </a:solidFill>
                <a:latin typeface="NikoshBAN" panose="02000000000000000000" pitchFamily="2" charset="0"/>
                <a:cs typeface="NikoshBAN" panose="02000000000000000000" pitchFamily="2" charset="0"/>
              </a:rPr>
              <a:t>চাঁদ</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ঘুরতে</a:t>
            </a:r>
            <a:r>
              <a:rPr lang="bn-IN"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ঘুরতে</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যখন</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পৃথিবীর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সাথে</a:t>
            </a:r>
            <a:r>
              <a:rPr lang="en-US"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১৩৫</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ডিগ্রি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কোণে</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অবস্থান</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করে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তখন</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আমরা</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চাঁদের</a:t>
            </a:r>
            <a:r>
              <a:rPr lang="en-US"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অধিকাংশ </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অংশ</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আলোকিত</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দেখতে</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পাই</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এটি</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হলো</a:t>
            </a:r>
            <a:r>
              <a:rPr lang="en-US" sz="2800" dirty="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চাঁদের</a:t>
            </a:r>
            <a:r>
              <a:rPr lang="en-US"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চতুর্থ</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a:solidFill>
                  <a:schemeClr val="bg1"/>
                </a:solidFill>
                <a:latin typeface="NikoshBAN" panose="02000000000000000000" pitchFamily="2" charset="0"/>
                <a:cs typeface="NikoshBAN" panose="02000000000000000000" pitchFamily="2" charset="0"/>
              </a:rPr>
              <a:t>দশা</a:t>
            </a:r>
            <a:r>
              <a:rPr lang="en-US" sz="2800" dirty="0" smtClean="0">
                <a:solidFill>
                  <a:schemeClr val="bg1"/>
                </a:solidFill>
                <a:latin typeface="NikoshBAN" panose="02000000000000000000" pitchFamily="2" charset="0"/>
                <a:cs typeface="NikoshBAN" panose="02000000000000000000" pitchFamily="2" charset="0"/>
              </a:rPr>
              <a:t>।</a:t>
            </a:r>
            <a:r>
              <a:rPr lang="bn-IN" sz="2800" dirty="0" smtClean="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endParaRPr lang="bn-IN" sz="2800" dirty="0">
              <a:solidFill>
                <a:schemeClr val="bg1"/>
              </a:solidFill>
              <a:latin typeface="NikoshBAN" panose="02000000000000000000" pitchFamily="2" charset="0"/>
              <a:cs typeface="NikoshBAN" panose="02000000000000000000" pitchFamily="2" charset="0"/>
            </a:endParaRPr>
          </a:p>
        </p:txBody>
      </p:sp>
      <p:sp>
        <p:nvSpPr>
          <p:cNvPr id="23" name="Rectangle 22"/>
          <p:cNvSpPr/>
          <p:nvPr/>
        </p:nvSpPr>
        <p:spPr>
          <a:xfrm>
            <a:off x="613992" y="375947"/>
            <a:ext cx="4487861"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400" dirty="0" smtClean="0">
                <a:latin typeface="NikoshBAN" panose="02000000000000000000" pitchFamily="2" charset="0"/>
                <a:cs typeface="NikoshBAN" panose="02000000000000000000" pitchFamily="2" charset="0"/>
              </a:rPr>
              <a:t>চাঁদের দশা - </a:t>
            </a:r>
            <a:r>
              <a:rPr lang="bn-IN" sz="4400" dirty="0">
                <a:latin typeface="NikoshBAN" panose="02000000000000000000" pitchFamily="2" charset="0"/>
                <a:cs typeface="NikoshBAN" panose="02000000000000000000" pitchFamily="2" charset="0"/>
              </a:rPr>
              <a:t>৪</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2724660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6.25E-7 0.08843 L 0.05964 -0.01759 C 0.07214 -0.04143 0.09076 -0.05393 0.11042 -0.05393 C 0.13268 -0.05393 0.15065 -0.04143 0.16315 -0.01759 L 0.22305 0.08843 " pathEditMode="relative" rAng="0" ptsTypes="AAAAA">
                                      <p:cBhvr>
                                        <p:cTn id="6" dur="2000" fill="hold"/>
                                        <p:tgtEl>
                                          <p:spTgt spid="7"/>
                                        </p:tgtEl>
                                        <p:attrNameLst>
                                          <p:attrName>ppt_x</p:attrName>
                                          <p:attrName>ppt_y</p:attrName>
                                        </p:attrNameLst>
                                      </p:cBhvr>
                                      <p:rCtr x="11146" y="-7130"/>
                                    </p:animMotion>
                                  </p:childTnLst>
                                </p:cTn>
                              </p:par>
                              <p:par>
                                <p:cTn id="7" presetID="53" presetClass="exit" presetSubtype="32" fill="hold" nodeType="withEffect">
                                  <p:stCondLst>
                                    <p:cond delay="0"/>
                                  </p:stCondLst>
                                  <p:childTnLst>
                                    <p:anim calcmode="lin" valueType="num">
                                      <p:cBhvr>
                                        <p:cTn id="8" dur="500"/>
                                        <p:tgtEl>
                                          <p:spTgt spid="10"/>
                                        </p:tgtEl>
                                        <p:attrNameLst>
                                          <p:attrName>ppt_w</p:attrName>
                                        </p:attrNameLst>
                                      </p:cBhvr>
                                      <p:tavLst>
                                        <p:tav tm="0">
                                          <p:val>
                                            <p:strVal val="ppt_w"/>
                                          </p:val>
                                        </p:tav>
                                        <p:tav tm="100000">
                                          <p:val>
                                            <p:fltVal val="0"/>
                                          </p:val>
                                        </p:tav>
                                      </p:tavLst>
                                    </p:anim>
                                    <p:anim calcmode="lin" valueType="num">
                                      <p:cBhvr>
                                        <p:cTn id="9" dur="500"/>
                                        <p:tgtEl>
                                          <p:spTgt spid="10"/>
                                        </p:tgtEl>
                                        <p:attrNameLst>
                                          <p:attrName>ppt_h</p:attrName>
                                        </p:attrNameLst>
                                      </p:cBhvr>
                                      <p:tavLst>
                                        <p:tav tm="0">
                                          <p:val>
                                            <p:strVal val="ppt_h"/>
                                          </p:val>
                                        </p:tav>
                                        <p:tav tm="100000">
                                          <p:val>
                                            <p:fltVal val="0"/>
                                          </p:val>
                                        </p:tav>
                                      </p:tavLst>
                                    </p:anim>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6" presetClass="entr" presetSubtype="16"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18"/>
                                        </p:tgtEl>
                                      </p:cBhvr>
                                    </p:animEffect>
                                    <p:set>
                                      <p:cBhvr>
                                        <p:cTn id="19" dur="1" fill="hold">
                                          <p:stCondLst>
                                            <p:cond delay="19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356980" y="0"/>
            <a:ext cx="895738" cy="15193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172478"/>
            <a:ext cx="2754086" cy="2754086"/>
          </a:xfrm>
          <a:prstGeom prst="rect">
            <a:avLst/>
          </a:prstGeom>
        </p:spPr>
      </p:pic>
      <p:pic>
        <p:nvPicPr>
          <p:cNvPr id="4" name="Picture 3"/>
          <p:cNvPicPr>
            <a:picLocks noChangeAspect="1"/>
          </p:cNvPicPr>
          <p:nvPr/>
        </p:nvPicPr>
        <p:blipFill>
          <a:blip r:embed="rId4"/>
          <a:stretch>
            <a:fillRect/>
          </a:stretch>
        </p:blipFill>
        <p:spPr>
          <a:xfrm>
            <a:off x="4282871" y="2839914"/>
            <a:ext cx="1487553" cy="1499746"/>
          </a:xfrm>
          <a:prstGeom prst="rect">
            <a:avLst/>
          </a:prstGeom>
        </p:spPr>
      </p:pic>
      <p:pic>
        <p:nvPicPr>
          <p:cNvPr id="7" name="Picture 6"/>
          <p:cNvPicPr>
            <a:picLocks noChangeAspect="1"/>
          </p:cNvPicPr>
          <p:nvPr/>
        </p:nvPicPr>
        <p:blipFill>
          <a:blip r:embed="rId5"/>
          <a:stretch>
            <a:fillRect/>
          </a:stretch>
        </p:blipFill>
        <p:spPr>
          <a:xfrm>
            <a:off x="7222048" y="1177380"/>
            <a:ext cx="1213209" cy="1213209"/>
          </a:xfrm>
          <a:prstGeom prst="rect">
            <a:avLst/>
          </a:prstGeom>
        </p:spPr>
      </p:pic>
      <p:cxnSp>
        <p:nvCxnSpPr>
          <p:cNvPr id="9" name="Straight Connector 8"/>
          <p:cNvCxnSpPr/>
          <p:nvPr/>
        </p:nvCxnSpPr>
        <p:spPr>
          <a:xfrm>
            <a:off x="3023118" y="3549521"/>
            <a:ext cx="1194319" cy="0"/>
          </a:xfrm>
          <a:prstGeom prst="line">
            <a:avLst/>
          </a:prstGeom>
          <a:ln w="571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770424" y="2218944"/>
            <a:ext cx="1320841" cy="798029"/>
          </a:xfrm>
          <a:prstGeom prst="line">
            <a:avLst/>
          </a:prstGeom>
          <a:ln w="571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6">
            <a:extLst>
              <a:ext uri="{28A0092B-C50C-407E-A947-70E740481C1C}">
                <a14:useLocalDpi xmlns:a14="http://schemas.microsoft.com/office/drawing/2010/main" xmlns="" val="0"/>
              </a:ext>
            </a:extLst>
          </a:blip>
          <a:srcRect l="29817" t="11536" r="29623" b="16364"/>
          <a:stretch/>
        </p:blipFill>
        <p:spPr>
          <a:xfrm rot="1458142" flipH="1">
            <a:off x="8948942" y="1615201"/>
            <a:ext cx="2667822" cy="3070757"/>
          </a:xfrm>
          <a:prstGeom prst="ellipse">
            <a:avLst/>
          </a:prstGeom>
        </p:spPr>
      </p:pic>
      <p:sp>
        <p:nvSpPr>
          <p:cNvPr id="23" name="Rectangle 22"/>
          <p:cNvSpPr/>
          <p:nvPr/>
        </p:nvSpPr>
        <p:spPr>
          <a:xfrm>
            <a:off x="613992" y="375947"/>
            <a:ext cx="4487861"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400" dirty="0" smtClean="0">
                <a:latin typeface="NikoshBAN" panose="02000000000000000000" pitchFamily="2" charset="0"/>
                <a:cs typeface="NikoshBAN" panose="02000000000000000000" pitchFamily="2" charset="0"/>
              </a:rPr>
              <a:t>চাঁদের দশা - ৫</a:t>
            </a:r>
            <a:endParaRPr lang="en-US" sz="4400" dirty="0">
              <a:latin typeface="NikoshBAN" panose="02000000000000000000" pitchFamily="2" charset="0"/>
              <a:cs typeface="NikoshBAN" panose="02000000000000000000" pitchFamily="2" charset="0"/>
            </a:endParaRPr>
          </a:p>
        </p:txBody>
      </p:sp>
      <p:cxnSp>
        <p:nvCxnSpPr>
          <p:cNvPr id="14" name="Straight Connector 13"/>
          <p:cNvCxnSpPr>
            <a:stCxn id="4" idx="3"/>
          </p:cNvCxnSpPr>
          <p:nvPr/>
        </p:nvCxnSpPr>
        <p:spPr>
          <a:xfrm>
            <a:off x="5770424" y="3589787"/>
            <a:ext cx="1319789" cy="0"/>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a:stretch>
            <a:fillRect/>
          </a:stretch>
        </p:blipFill>
        <p:spPr>
          <a:xfrm>
            <a:off x="9210408" y="1859411"/>
            <a:ext cx="2582336" cy="2582336"/>
          </a:xfrm>
          <a:prstGeom prst="rect">
            <a:avLst/>
          </a:prstGeom>
        </p:spPr>
      </p:pic>
      <p:sp>
        <p:nvSpPr>
          <p:cNvPr id="25" name="Rectangle 24"/>
          <p:cNvSpPr/>
          <p:nvPr/>
        </p:nvSpPr>
        <p:spPr>
          <a:xfrm>
            <a:off x="1912623" y="5293706"/>
            <a:ext cx="9340095" cy="1569660"/>
          </a:xfrm>
          <a:prstGeom prst="rect">
            <a:avLst/>
          </a:prstGeom>
        </p:spPr>
        <p:txBody>
          <a:bodyPr wrap="square">
            <a:spAutoFit/>
          </a:bodyPr>
          <a:lstStyle/>
          <a:p>
            <a:r>
              <a:rPr lang="en-US" sz="28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চাঁদ</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ঘুরতে</a:t>
            </a:r>
            <a:r>
              <a:rPr lang="bn-IN"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ঘুরতে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যখন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পৃথিবীর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সাথে</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১৮০</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ডিগ্রি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কোণে</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অবস্থান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তখন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আমরা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চাঁদের</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সম্পূর্ণ </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অংশ</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আলোকিত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দেখতে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পাই</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এটি</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হলো</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চাঁদের</a:t>
            </a:r>
            <a:r>
              <a:rPr lang="bn-IN" sz="3200" dirty="0">
                <a:solidFill>
                  <a:schemeClr val="bg1"/>
                </a:solidFill>
                <a:latin typeface="NikoshBAN" panose="02000000000000000000" pitchFamily="2" charset="0"/>
                <a:cs typeface="NikoshBAN" panose="02000000000000000000" pitchFamily="2" charset="0"/>
              </a:rPr>
              <a:t> পঞ্চম</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দশা</a:t>
            </a:r>
            <a:r>
              <a:rPr lang="en-US" sz="3200" dirty="0">
                <a:solidFill>
                  <a:schemeClr val="bg1"/>
                </a:solidFill>
                <a:latin typeface="NikoshBAN" panose="02000000000000000000" pitchFamily="2" charset="0"/>
                <a:cs typeface="NikoshBAN" panose="02000000000000000000" pitchFamily="2" charset="0"/>
              </a:rPr>
              <a:t>।</a:t>
            </a:r>
            <a:r>
              <a:rPr lang="bn-IN" sz="3200" dirty="0">
                <a:solidFill>
                  <a:schemeClr val="bg1"/>
                </a:solidFill>
                <a:latin typeface="NikoshBAN" panose="02000000000000000000" pitchFamily="2" charset="0"/>
                <a:cs typeface="NikoshBAN" panose="02000000000000000000" pitchFamily="2" charset="0"/>
              </a:rPr>
              <a:t> </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 </a:t>
            </a:r>
            <a:endParaRPr lang="bn-IN" sz="2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212368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nodeType="clickEffect">
                                  <p:stCondLst>
                                    <p:cond delay="0"/>
                                  </p:stCondLst>
                                  <p:childTnLst>
                                    <p:animMotion origin="layout" path="M 2.08333E-7 4.81481E-6 L 0.01029 0.06805 C 0.0125 0.08287 0.01406 0.10416 0.01406 0.12685 C 0.01406 0.15231 0.0125 0.17291 0.01029 0.18773 L 2.08333E-7 0.25694 " pathEditMode="relative" rAng="0" ptsTypes="AAAAA">
                                      <p:cBhvr>
                                        <p:cTn id="6" dur="2000" fill="hold"/>
                                        <p:tgtEl>
                                          <p:spTgt spid="7"/>
                                        </p:tgtEl>
                                        <p:attrNameLst>
                                          <p:attrName>ppt_x</p:attrName>
                                          <p:attrName>ppt_y</p:attrName>
                                        </p:attrNameLst>
                                      </p:cBhvr>
                                      <p:rCtr x="703" y="12847"/>
                                    </p:animMotion>
                                  </p:childTnLst>
                                </p:cTn>
                              </p:par>
                              <p:par>
                                <p:cTn id="7" presetID="53" presetClass="exit" presetSubtype="32" fill="hold" nodeType="withEffect">
                                  <p:stCondLst>
                                    <p:cond delay="0"/>
                                  </p:stCondLst>
                                  <p:childTnLst>
                                    <p:anim calcmode="lin" valueType="num">
                                      <p:cBhvr>
                                        <p:cTn id="8" dur="500"/>
                                        <p:tgtEl>
                                          <p:spTgt spid="13"/>
                                        </p:tgtEl>
                                        <p:attrNameLst>
                                          <p:attrName>ppt_w</p:attrName>
                                        </p:attrNameLst>
                                      </p:cBhvr>
                                      <p:tavLst>
                                        <p:tav tm="0">
                                          <p:val>
                                            <p:strVal val="ppt_w"/>
                                          </p:val>
                                        </p:tav>
                                        <p:tav tm="100000">
                                          <p:val>
                                            <p:fltVal val="0"/>
                                          </p:val>
                                        </p:tav>
                                      </p:tavLst>
                                    </p:anim>
                                    <p:anim calcmode="lin" valueType="num">
                                      <p:cBhvr>
                                        <p:cTn id="9" dur="500"/>
                                        <p:tgtEl>
                                          <p:spTgt spid="13"/>
                                        </p:tgtEl>
                                        <p:attrNameLst>
                                          <p:attrName>ppt_h</p:attrName>
                                        </p:attrNameLst>
                                      </p:cBhvr>
                                      <p:tavLst>
                                        <p:tav tm="0">
                                          <p:val>
                                            <p:strVal val="ppt_h"/>
                                          </p:val>
                                        </p:tav>
                                        <p:tav tm="100000">
                                          <p:val>
                                            <p:fltVal val="0"/>
                                          </p:val>
                                        </p:tav>
                                      </p:tavLst>
                                    </p:anim>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6" presetClass="entr" presetSubtype="16"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20"/>
                                        </p:tgtEl>
                                        <p:attrNameLst>
                                          <p:attrName>ppt_w</p:attrName>
                                        </p:attrNameLst>
                                      </p:cBhvr>
                                      <p:tavLst>
                                        <p:tav tm="0">
                                          <p:val>
                                            <p:strVal val="ppt_w"/>
                                          </p:val>
                                        </p:tav>
                                        <p:tav tm="100000">
                                          <p:val>
                                            <p:fltVal val="0"/>
                                          </p:val>
                                        </p:tav>
                                      </p:tavLst>
                                    </p:anim>
                                    <p:anim calcmode="lin" valueType="num">
                                      <p:cBhvr>
                                        <p:cTn id="19" dur="500"/>
                                        <p:tgtEl>
                                          <p:spTgt spid="20"/>
                                        </p:tgtEl>
                                        <p:attrNameLst>
                                          <p:attrName>ppt_h</p:attrName>
                                        </p:attrNameLst>
                                      </p:cBhvr>
                                      <p:tavLst>
                                        <p:tav tm="0">
                                          <p:val>
                                            <p:strVal val="ppt_h"/>
                                          </p:val>
                                        </p:tav>
                                        <p:tav tm="100000">
                                          <p:val>
                                            <p:fltVal val="0"/>
                                          </p:val>
                                        </p:tav>
                                      </p:tavLst>
                                    </p:anim>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356980" y="0"/>
            <a:ext cx="895738" cy="15193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962" y="780960"/>
            <a:ext cx="2754086" cy="2754086"/>
          </a:xfrm>
          <a:prstGeom prst="rect">
            <a:avLst/>
          </a:prstGeom>
        </p:spPr>
      </p:pic>
      <p:pic>
        <p:nvPicPr>
          <p:cNvPr id="4" name="Picture 3"/>
          <p:cNvPicPr>
            <a:picLocks noChangeAspect="1"/>
          </p:cNvPicPr>
          <p:nvPr/>
        </p:nvPicPr>
        <p:blipFill>
          <a:blip r:embed="rId4"/>
          <a:stretch>
            <a:fillRect/>
          </a:stretch>
        </p:blipFill>
        <p:spPr>
          <a:xfrm>
            <a:off x="4239561" y="1591571"/>
            <a:ext cx="1531949" cy="1544506"/>
          </a:xfrm>
          <a:prstGeom prst="rect">
            <a:avLst/>
          </a:prstGeom>
        </p:spPr>
      </p:pic>
      <p:pic>
        <p:nvPicPr>
          <p:cNvPr id="7" name="Picture 6"/>
          <p:cNvPicPr>
            <a:picLocks noChangeAspect="1"/>
          </p:cNvPicPr>
          <p:nvPr/>
        </p:nvPicPr>
        <p:blipFill>
          <a:blip r:embed="rId5"/>
          <a:stretch>
            <a:fillRect/>
          </a:stretch>
        </p:blipFill>
        <p:spPr>
          <a:xfrm>
            <a:off x="7384600" y="1896646"/>
            <a:ext cx="1213209" cy="1213209"/>
          </a:xfrm>
          <a:prstGeom prst="rect">
            <a:avLst/>
          </a:prstGeom>
        </p:spPr>
      </p:pic>
      <p:cxnSp>
        <p:nvCxnSpPr>
          <p:cNvPr id="9" name="Straight Connector 8"/>
          <p:cNvCxnSpPr/>
          <p:nvPr/>
        </p:nvCxnSpPr>
        <p:spPr>
          <a:xfrm>
            <a:off x="2773048" y="2480876"/>
            <a:ext cx="1194319" cy="0"/>
          </a:xfrm>
          <a:prstGeom prst="line">
            <a:avLst/>
          </a:prstGeom>
          <a:ln w="571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07277" y="2886883"/>
            <a:ext cx="1177092" cy="1296325"/>
          </a:xfrm>
          <a:prstGeom prst="line">
            <a:avLst/>
          </a:prstGeom>
          <a:ln w="571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6">
            <a:extLst>
              <a:ext uri="{28A0092B-C50C-407E-A947-70E740481C1C}">
                <a14:useLocalDpi xmlns:a14="http://schemas.microsoft.com/office/drawing/2010/main" xmlns="" val="0"/>
              </a:ext>
            </a:extLst>
          </a:blip>
          <a:srcRect l="29817" t="11536" r="29623" b="16364"/>
          <a:stretch/>
        </p:blipFill>
        <p:spPr>
          <a:xfrm rot="20173569">
            <a:off x="9176793" y="937584"/>
            <a:ext cx="2397834" cy="3159093"/>
          </a:xfrm>
          <a:prstGeom prst="ellipse">
            <a:avLst/>
          </a:prstGeom>
        </p:spPr>
      </p:pic>
      <p:sp>
        <p:nvSpPr>
          <p:cNvPr id="23" name="Rectangle 22"/>
          <p:cNvSpPr/>
          <p:nvPr/>
        </p:nvSpPr>
        <p:spPr>
          <a:xfrm>
            <a:off x="240767" y="57840"/>
            <a:ext cx="4487861"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400" dirty="0" smtClean="0">
                <a:latin typeface="NikoshBAN" panose="02000000000000000000" pitchFamily="2" charset="0"/>
                <a:cs typeface="NikoshBAN" panose="02000000000000000000" pitchFamily="2" charset="0"/>
              </a:rPr>
              <a:t>চাঁদের দশা - </a:t>
            </a:r>
            <a:r>
              <a:rPr lang="bn-IN" sz="4400" dirty="0">
                <a:latin typeface="NikoshBAN" panose="02000000000000000000" pitchFamily="2" charset="0"/>
                <a:cs typeface="NikoshBAN" panose="02000000000000000000" pitchFamily="2" charset="0"/>
              </a:rPr>
              <a:t>৬</a:t>
            </a:r>
            <a:endParaRPr lang="en-US" sz="4400" dirty="0">
              <a:latin typeface="NikoshBAN" panose="02000000000000000000" pitchFamily="2" charset="0"/>
              <a:cs typeface="NikoshBAN" panose="02000000000000000000" pitchFamily="2" charset="0"/>
            </a:endParaRPr>
          </a:p>
        </p:txBody>
      </p:sp>
      <p:cxnSp>
        <p:nvCxnSpPr>
          <p:cNvPr id="14" name="Straight Connector 13"/>
          <p:cNvCxnSpPr/>
          <p:nvPr/>
        </p:nvCxnSpPr>
        <p:spPr>
          <a:xfrm>
            <a:off x="5907007" y="2499502"/>
            <a:ext cx="1331016" cy="17630"/>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5"/>
          <a:stretch>
            <a:fillRect/>
          </a:stretch>
        </p:blipFill>
        <p:spPr>
          <a:xfrm>
            <a:off x="9129123" y="1274233"/>
            <a:ext cx="2582336" cy="2582336"/>
          </a:xfrm>
          <a:prstGeom prst="rect">
            <a:avLst/>
          </a:prstGeom>
        </p:spPr>
      </p:pic>
      <p:sp>
        <p:nvSpPr>
          <p:cNvPr id="8" name="Rectangle 7"/>
          <p:cNvSpPr/>
          <p:nvPr/>
        </p:nvSpPr>
        <p:spPr>
          <a:xfrm>
            <a:off x="1257836" y="5196005"/>
            <a:ext cx="10307392" cy="1569660"/>
          </a:xfrm>
          <a:prstGeom prst="rect">
            <a:avLst/>
          </a:prstGeom>
        </p:spPr>
        <p:txBody>
          <a:bodyPr wrap="square">
            <a:spAutoFit/>
          </a:bodyPr>
          <a:lstStyle/>
          <a:p>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চাঁদ</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ঘুরতে</a:t>
            </a:r>
            <a:r>
              <a:rPr lang="bn-IN"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ঘুরতে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যখন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পৃথিবীর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সাথে</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২২৫</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ডিগ্রি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কোণে</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অবস্থান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তখন</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 আমরা ডানদিক থেকে </a:t>
            </a:r>
            <a:r>
              <a:rPr lang="en-US" sz="3200" dirty="0" err="1">
                <a:solidFill>
                  <a:schemeClr val="bg1"/>
                </a:solidFill>
                <a:latin typeface="NikoshBAN" panose="02000000000000000000" pitchFamily="2" charset="0"/>
                <a:cs typeface="NikoshBAN" panose="02000000000000000000" pitchFamily="2" charset="0"/>
              </a:rPr>
              <a:t>চাঁদের</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অধিকাংশ </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আলোকিত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দেখতে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পাই</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এটি</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হলো</a:t>
            </a:r>
            <a:r>
              <a:rPr lang="en-US" sz="3200" dirty="0">
                <a:solidFill>
                  <a:schemeClr val="bg1"/>
                </a:solidFill>
                <a:latin typeface="NikoshBAN" panose="02000000000000000000" pitchFamily="2" charset="0"/>
                <a:cs typeface="NikoshBAN" panose="02000000000000000000" pitchFamily="2" charset="0"/>
              </a:rPr>
              <a:t> </a:t>
            </a:r>
            <a:endParaRPr lang="en-US" sz="3200" dirty="0" smtClean="0">
              <a:solidFill>
                <a:schemeClr val="bg1"/>
              </a:solidFill>
              <a:latin typeface="NikoshBAN" panose="02000000000000000000" pitchFamily="2" charset="0"/>
              <a:cs typeface="NikoshBAN" panose="02000000000000000000" pitchFamily="2" charset="0"/>
            </a:endParaRPr>
          </a:p>
          <a:p>
            <a:r>
              <a:rPr lang="en-US" sz="3200" dirty="0" err="1" smtClean="0">
                <a:solidFill>
                  <a:schemeClr val="bg1"/>
                </a:solidFill>
                <a:latin typeface="NikoshBAN" panose="02000000000000000000" pitchFamily="2" charset="0"/>
                <a:cs typeface="NikoshBAN" panose="02000000000000000000" pitchFamily="2" charset="0"/>
              </a:rPr>
              <a:t>চাঁদের</a:t>
            </a:r>
            <a:r>
              <a:rPr lang="bn-IN" sz="3200" dirty="0" smtClean="0">
                <a:solidFill>
                  <a:schemeClr val="bg1"/>
                </a:solidFill>
                <a:latin typeface="NikoshBAN" panose="02000000000000000000" pitchFamily="2" charset="0"/>
                <a:cs typeface="NikoshBAN" panose="02000000000000000000" pitchFamily="2" charset="0"/>
              </a:rPr>
              <a:t> ষষ্ঠ</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দশা</a:t>
            </a:r>
            <a:r>
              <a:rPr lang="en-US" sz="3200" dirty="0">
                <a:solidFill>
                  <a:schemeClr val="bg1"/>
                </a:solidFill>
                <a:latin typeface="NikoshBAN" panose="02000000000000000000" pitchFamily="2" charset="0"/>
                <a:cs typeface="NikoshBAN" panose="02000000000000000000" pitchFamily="2" charset="0"/>
              </a:rPr>
              <a:t>।</a:t>
            </a:r>
            <a:r>
              <a:rPr lang="bn-IN" sz="3200" dirty="0">
                <a:solidFill>
                  <a:schemeClr val="bg1"/>
                </a:solidFill>
                <a:latin typeface="NikoshBAN" panose="02000000000000000000" pitchFamily="2" charset="0"/>
                <a:cs typeface="NikoshBAN" panose="02000000000000000000" pitchFamily="2" charset="0"/>
              </a:rPr>
              <a:t> </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xmlns="" val="2551566543"/>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nodeType="clickEffect">
                                  <p:stCondLst>
                                    <p:cond delay="0"/>
                                  </p:stCondLst>
                                  <p:childTnLst>
                                    <p:animMotion origin="layout" path="M -0.04349 3.7037E-6 L -0.01341 0.07384 C -0.00794 0.08981 -0.00378 0.11342 -0.00378 0.13819 C -0.00378 0.16597 -0.00794 0.18889 -0.01341 0.20486 L -0.04349 0.28101 " pathEditMode="relative" rAng="0" ptsTypes="AAAAA">
                                      <p:cBhvr>
                                        <p:cTn id="6" dur="2000" fill="hold"/>
                                        <p:tgtEl>
                                          <p:spTgt spid="7"/>
                                        </p:tgtEl>
                                        <p:attrNameLst>
                                          <p:attrName>ppt_x</p:attrName>
                                          <p:attrName>ppt_y</p:attrName>
                                        </p:attrNameLst>
                                      </p:cBhvr>
                                      <p:rCtr x="1979" y="14051"/>
                                    </p:animMotion>
                                  </p:childTnLst>
                                </p:cTn>
                              </p:par>
                              <p:par>
                                <p:cTn id="7" presetID="53" presetClass="exit" presetSubtype="32" fill="hold" nodeType="withEffect">
                                  <p:stCondLst>
                                    <p:cond delay="0"/>
                                  </p:stCondLst>
                                  <p:childTnLst>
                                    <p:anim calcmode="lin" valueType="num">
                                      <p:cBhvr>
                                        <p:cTn id="8" dur="500"/>
                                        <p:tgtEl>
                                          <p:spTgt spid="14"/>
                                        </p:tgtEl>
                                        <p:attrNameLst>
                                          <p:attrName>ppt_w</p:attrName>
                                        </p:attrNameLst>
                                      </p:cBhvr>
                                      <p:tavLst>
                                        <p:tav tm="0">
                                          <p:val>
                                            <p:strVal val="ppt_w"/>
                                          </p:val>
                                        </p:tav>
                                        <p:tav tm="100000">
                                          <p:val>
                                            <p:fltVal val="0"/>
                                          </p:val>
                                        </p:tav>
                                      </p:tavLst>
                                    </p:anim>
                                    <p:anim calcmode="lin" valueType="num">
                                      <p:cBhvr>
                                        <p:cTn id="9" dur="500"/>
                                        <p:tgtEl>
                                          <p:spTgt spid="14"/>
                                        </p:tgtEl>
                                        <p:attrNameLst>
                                          <p:attrName>ppt_h</p:attrName>
                                        </p:attrNameLst>
                                      </p:cBhvr>
                                      <p:tavLst>
                                        <p:tav tm="0">
                                          <p:val>
                                            <p:strVal val="ppt_h"/>
                                          </p:val>
                                        </p:tav>
                                        <p:tav tm="100000">
                                          <p:val>
                                            <p:fltVal val="0"/>
                                          </p:val>
                                        </p:tav>
                                      </p:tavLst>
                                    </p:anim>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par>
                                <p:cTn id="12" presetID="6" presetClass="entr" presetSubtype="16"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nodeType="clickEffect">
                                  <p:stCondLst>
                                    <p:cond delay="0"/>
                                  </p:stCondLst>
                                  <p:childTnLst>
                                    <p:anim calcmode="lin" valueType="num">
                                      <p:cBhvr>
                                        <p:cTn id="18" dur="500"/>
                                        <p:tgtEl>
                                          <p:spTgt spid="22"/>
                                        </p:tgtEl>
                                        <p:attrNameLst>
                                          <p:attrName>ppt_w</p:attrName>
                                        </p:attrNameLst>
                                      </p:cBhvr>
                                      <p:tavLst>
                                        <p:tav tm="0">
                                          <p:val>
                                            <p:strVal val="ppt_w"/>
                                          </p:val>
                                        </p:tav>
                                        <p:tav tm="100000">
                                          <p:val>
                                            <p:fltVal val="0"/>
                                          </p:val>
                                        </p:tav>
                                      </p:tavLst>
                                    </p:anim>
                                    <p:anim calcmode="lin" valueType="num">
                                      <p:cBhvr>
                                        <p:cTn id="19" dur="500"/>
                                        <p:tgtEl>
                                          <p:spTgt spid="22"/>
                                        </p:tgtEl>
                                        <p:attrNameLst>
                                          <p:attrName>ppt_h</p:attrName>
                                        </p:attrNameLst>
                                      </p:cBhvr>
                                      <p:tavLst>
                                        <p:tav tm="0">
                                          <p:val>
                                            <p:strVal val="ppt_h"/>
                                          </p:val>
                                        </p:tav>
                                        <p:tav tm="100000">
                                          <p:val>
                                            <p:fltVal val="0"/>
                                          </p:val>
                                        </p:tav>
                                      </p:tavLst>
                                    </p:anim>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6"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flipH="1" flipV="1">
            <a:off x="9661448" y="1848108"/>
            <a:ext cx="695532" cy="27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356980" y="0"/>
            <a:ext cx="895738" cy="15193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874" y="328773"/>
            <a:ext cx="2754086" cy="2754086"/>
          </a:xfrm>
          <a:prstGeom prst="rect">
            <a:avLst/>
          </a:prstGeom>
        </p:spPr>
      </p:pic>
      <p:pic>
        <p:nvPicPr>
          <p:cNvPr id="4" name="Picture 3"/>
          <p:cNvPicPr>
            <a:picLocks noChangeAspect="1"/>
          </p:cNvPicPr>
          <p:nvPr/>
        </p:nvPicPr>
        <p:blipFill>
          <a:blip r:embed="rId4"/>
          <a:stretch>
            <a:fillRect/>
          </a:stretch>
        </p:blipFill>
        <p:spPr>
          <a:xfrm>
            <a:off x="4205142" y="1157502"/>
            <a:ext cx="1531949" cy="1544506"/>
          </a:xfrm>
          <a:prstGeom prst="rect">
            <a:avLst/>
          </a:prstGeom>
        </p:spPr>
      </p:pic>
      <p:pic>
        <p:nvPicPr>
          <p:cNvPr id="7" name="Picture 6"/>
          <p:cNvPicPr>
            <a:picLocks noChangeAspect="1"/>
          </p:cNvPicPr>
          <p:nvPr/>
        </p:nvPicPr>
        <p:blipFill>
          <a:blip r:embed="rId5"/>
          <a:stretch>
            <a:fillRect/>
          </a:stretch>
        </p:blipFill>
        <p:spPr>
          <a:xfrm>
            <a:off x="6830250" y="3598381"/>
            <a:ext cx="1213209" cy="1213209"/>
          </a:xfrm>
          <a:prstGeom prst="rect">
            <a:avLst/>
          </a:prstGeom>
        </p:spPr>
      </p:pic>
      <p:cxnSp>
        <p:nvCxnSpPr>
          <p:cNvPr id="9" name="Straight Connector 8"/>
          <p:cNvCxnSpPr/>
          <p:nvPr/>
        </p:nvCxnSpPr>
        <p:spPr>
          <a:xfrm>
            <a:off x="2821960" y="2071867"/>
            <a:ext cx="1194319" cy="0"/>
          </a:xfrm>
          <a:prstGeom prst="line">
            <a:avLst/>
          </a:prstGeom>
          <a:ln w="571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53158" y="2566212"/>
            <a:ext cx="1177092" cy="1296325"/>
          </a:xfrm>
          <a:prstGeom prst="line">
            <a:avLst/>
          </a:prstGeom>
          <a:ln w="571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195823" y="328773"/>
            <a:ext cx="4487861"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400" dirty="0" smtClean="0">
                <a:latin typeface="NikoshBAN" panose="02000000000000000000" pitchFamily="2" charset="0"/>
                <a:cs typeface="NikoshBAN" panose="02000000000000000000" pitchFamily="2" charset="0"/>
              </a:rPr>
              <a:t>চাঁদের দশা - </a:t>
            </a:r>
            <a:r>
              <a:rPr lang="en-US" sz="4400" dirty="0">
                <a:latin typeface="NikoshBAN" panose="02000000000000000000" pitchFamily="2" charset="0"/>
                <a:cs typeface="NikoshBAN" panose="02000000000000000000" pitchFamily="2" charset="0"/>
              </a:rPr>
              <a:t>7</a:t>
            </a:r>
          </a:p>
        </p:txBody>
      </p:sp>
      <p:cxnSp>
        <p:nvCxnSpPr>
          <p:cNvPr id="14" name="Straight Connector 13"/>
          <p:cNvCxnSpPr/>
          <p:nvPr/>
        </p:nvCxnSpPr>
        <p:spPr>
          <a:xfrm>
            <a:off x="4927794" y="2752247"/>
            <a:ext cx="43322" cy="905480"/>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57836" y="5196005"/>
            <a:ext cx="10307392" cy="1569660"/>
          </a:xfrm>
          <a:prstGeom prst="rect">
            <a:avLst/>
          </a:prstGeom>
        </p:spPr>
        <p:txBody>
          <a:bodyPr wrap="square">
            <a:spAutoFit/>
          </a:bodyPr>
          <a:lstStyle/>
          <a:p>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চাঁদ</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ঘুরতে</a:t>
            </a:r>
            <a:r>
              <a:rPr lang="bn-IN"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ঘুরতে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যখন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পৃথিবীর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সাথে</a:t>
            </a:r>
            <a:r>
              <a:rPr lang="en-US" sz="3200" dirty="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২</a:t>
            </a:r>
            <a:r>
              <a:rPr lang="en-US" sz="3200" dirty="0" smtClean="0">
                <a:solidFill>
                  <a:schemeClr val="bg1"/>
                </a:solidFill>
                <a:latin typeface="NikoshBAN" panose="02000000000000000000" pitchFamily="2" charset="0"/>
                <a:cs typeface="NikoshBAN" panose="02000000000000000000" pitchFamily="2" charset="0"/>
              </a:rPr>
              <a:t>70 </a:t>
            </a:r>
            <a:r>
              <a:rPr lang="en-US" sz="3200" dirty="0" err="1">
                <a:solidFill>
                  <a:schemeClr val="bg1"/>
                </a:solidFill>
                <a:latin typeface="NikoshBAN" panose="02000000000000000000" pitchFamily="2" charset="0"/>
                <a:cs typeface="NikoshBAN" panose="02000000000000000000" pitchFamily="2" charset="0"/>
              </a:rPr>
              <a:t>ডিগ্রি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কোণে</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অবস্থান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তখন</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 আমরা </a:t>
            </a:r>
            <a:r>
              <a:rPr lang="bn-IN" sz="3200" dirty="0" smtClean="0">
                <a:solidFill>
                  <a:schemeClr val="bg1"/>
                </a:solidFill>
                <a:latin typeface="NikoshBAN" panose="02000000000000000000" pitchFamily="2" charset="0"/>
                <a:cs typeface="NikoshBAN" panose="02000000000000000000" pitchFamily="2" charset="0"/>
              </a:rPr>
              <a:t> আবার চাঁদের অর্ধাংশ</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আলোকিত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দেখতে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পাই</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এটি</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হলো</a:t>
            </a:r>
            <a:r>
              <a:rPr lang="en-US" sz="3200" dirty="0">
                <a:solidFill>
                  <a:schemeClr val="bg1"/>
                </a:solidFill>
                <a:latin typeface="NikoshBAN" panose="02000000000000000000" pitchFamily="2" charset="0"/>
                <a:cs typeface="NikoshBAN" panose="02000000000000000000" pitchFamily="2" charset="0"/>
              </a:rPr>
              <a:t> </a:t>
            </a:r>
            <a:endParaRPr lang="en-US" sz="3200" dirty="0" smtClean="0">
              <a:solidFill>
                <a:schemeClr val="bg1"/>
              </a:solidFill>
              <a:latin typeface="NikoshBAN" panose="02000000000000000000" pitchFamily="2" charset="0"/>
              <a:cs typeface="NikoshBAN" panose="02000000000000000000" pitchFamily="2" charset="0"/>
            </a:endParaRPr>
          </a:p>
          <a:p>
            <a:r>
              <a:rPr lang="en-US" sz="3200" dirty="0" err="1" smtClean="0">
                <a:solidFill>
                  <a:schemeClr val="bg1"/>
                </a:solidFill>
                <a:latin typeface="NikoshBAN" panose="02000000000000000000" pitchFamily="2" charset="0"/>
                <a:cs typeface="NikoshBAN" panose="02000000000000000000" pitchFamily="2" charset="0"/>
              </a:rPr>
              <a:t>চাঁদের</a:t>
            </a:r>
            <a:r>
              <a:rPr lang="bn-IN" sz="3200" dirty="0" smtClean="0">
                <a:solidFill>
                  <a:schemeClr val="bg1"/>
                </a:solidFill>
                <a:latin typeface="NikoshBAN" panose="02000000000000000000" pitchFamily="2" charset="0"/>
                <a:cs typeface="NikoshBAN" panose="02000000000000000000" pitchFamily="2" charset="0"/>
              </a:rPr>
              <a:t> সপ্তম</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দশা</a:t>
            </a:r>
            <a:r>
              <a:rPr lang="en-US" sz="3200" dirty="0">
                <a:solidFill>
                  <a:schemeClr val="bg1"/>
                </a:solidFill>
                <a:latin typeface="NikoshBAN" panose="02000000000000000000" pitchFamily="2" charset="0"/>
                <a:cs typeface="NikoshBAN" panose="02000000000000000000" pitchFamily="2" charset="0"/>
              </a:rPr>
              <a:t>।</a:t>
            </a:r>
            <a:r>
              <a:rPr lang="bn-IN" sz="3200" dirty="0">
                <a:solidFill>
                  <a:schemeClr val="bg1"/>
                </a:solidFill>
                <a:latin typeface="NikoshBAN" panose="02000000000000000000" pitchFamily="2" charset="0"/>
                <a:cs typeface="NikoshBAN" panose="02000000000000000000" pitchFamily="2" charset="0"/>
              </a:rPr>
              <a:t> </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 </a:t>
            </a:r>
          </a:p>
        </p:txBody>
      </p:sp>
      <p:pic>
        <p:nvPicPr>
          <p:cNvPr id="16" name="Picture 15"/>
          <p:cNvPicPr>
            <a:picLocks noChangeAspect="1"/>
          </p:cNvPicPr>
          <p:nvPr/>
        </p:nvPicPr>
        <p:blipFill>
          <a:blip r:embed="rId6"/>
          <a:stretch>
            <a:fillRect/>
          </a:stretch>
        </p:blipFill>
        <p:spPr>
          <a:xfrm>
            <a:off x="8925431" y="1513288"/>
            <a:ext cx="2639797" cy="300558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flipH="1">
            <a:off x="9435887" y="1246317"/>
            <a:ext cx="1842185" cy="3822441"/>
          </a:xfrm>
          <a:prstGeom prst="rect">
            <a:avLst/>
          </a:prstGeom>
        </p:spPr>
      </p:pic>
    </p:spTree>
    <p:extLst>
      <p:ext uri="{BB962C8B-B14F-4D97-AF65-F5344CB8AC3E}">
        <p14:creationId xmlns:p14="http://schemas.microsoft.com/office/powerpoint/2010/main" xmlns="" val="171634557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nodeType="clickEffect">
                                  <p:stCondLst>
                                    <p:cond delay="0"/>
                                  </p:stCondLst>
                                  <p:childTnLst>
                                    <p:animMotion origin="layout" path="M -0.01016 0.00116 L -0.05951 0.0551 C -0.07006 0.06713 -0.0862 0.07639 -0.10313 0.07848 C -0.12344 0.08102 -0.13855 0.07547 -0.15039 0.06667 L -0.20586 0.02547 " pathEditMode="relative" rAng="5160000" ptsTypes="AAAAA">
                                      <p:cBhvr>
                                        <p:cTn id="6" dur="2000" fill="hold"/>
                                        <p:tgtEl>
                                          <p:spTgt spid="7"/>
                                        </p:tgtEl>
                                        <p:attrNameLst>
                                          <p:attrName>ppt_x</p:attrName>
                                          <p:attrName>ppt_y</p:attrName>
                                        </p:attrNameLst>
                                      </p:cBhvr>
                                      <p:rCtr x="-9648" y="4491"/>
                                    </p:animMotion>
                                  </p:childTnLst>
                                </p:cTn>
                              </p:par>
                              <p:par>
                                <p:cTn id="7" presetID="16" presetClass="exit" presetSubtype="21" fill="hold" nodeType="withEffect">
                                  <p:stCondLst>
                                    <p:cond delay="0"/>
                                  </p:stCondLst>
                                  <p:childTnLst>
                                    <p:animEffect transition="out" filter="barn(inVertical)">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6"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nodeType="clickEffect">
                                  <p:stCondLst>
                                    <p:cond delay="0"/>
                                  </p:stCondLst>
                                  <p:childTnLst>
                                    <p:anim calcmode="lin" valueType="num">
                                      <p:cBhvr>
                                        <p:cTn id="16" dur="500"/>
                                        <p:tgtEl>
                                          <p:spTgt spid="16"/>
                                        </p:tgtEl>
                                        <p:attrNameLst>
                                          <p:attrName>ppt_w</p:attrName>
                                        </p:attrNameLst>
                                      </p:cBhvr>
                                      <p:tavLst>
                                        <p:tav tm="0">
                                          <p:val>
                                            <p:strVal val="ppt_w"/>
                                          </p:val>
                                        </p:tav>
                                        <p:tav tm="100000">
                                          <p:val>
                                            <p:fltVal val="0"/>
                                          </p:val>
                                        </p:tav>
                                      </p:tavLst>
                                    </p:anim>
                                    <p:anim calcmode="lin" valueType="num">
                                      <p:cBhvr>
                                        <p:cTn id="17" dur="500"/>
                                        <p:tgtEl>
                                          <p:spTgt spid="16"/>
                                        </p:tgtEl>
                                        <p:attrNameLst>
                                          <p:attrName>ppt_h</p:attrName>
                                        </p:attrNameLst>
                                      </p:cBhvr>
                                      <p:tavLst>
                                        <p:tav tm="0">
                                          <p:val>
                                            <p:strVal val="ppt_h"/>
                                          </p:val>
                                        </p:tav>
                                        <p:tav tm="100000">
                                          <p:val>
                                            <p:fltVal val="0"/>
                                          </p:val>
                                        </p:tav>
                                      </p:tavLst>
                                    </p:anim>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flipH="1" flipV="1">
            <a:off x="9661448" y="1848108"/>
            <a:ext cx="695532" cy="27953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356980" y="0"/>
            <a:ext cx="895738" cy="15193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874" y="328773"/>
            <a:ext cx="2754086" cy="2754086"/>
          </a:xfrm>
          <a:prstGeom prst="rect">
            <a:avLst/>
          </a:prstGeom>
        </p:spPr>
      </p:pic>
      <p:pic>
        <p:nvPicPr>
          <p:cNvPr id="4" name="Picture 3"/>
          <p:cNvPicPr>
            <a:picLocks noChangeAspect="1"/>
          </p:cNvPicPr>
          <p:nvPr/>
        </p:nvPicPr>
        <p:blipFill>
          <a:blip r:embed="rId4"/>
          <a:stretch>
            <a:fillRect/>
          </a:stretch>
        </p:blipFill>
        <p:spPr>
          <a:xfrm>
            <a:off x="4205142" y="1157502"/>
            <a:ext cx="1531949" cy="1544506"/>
          </a:xfrm>
          <a:prstGeom prst="rect">
            <a:avLst/>
          </a:prstGeom>
        </p:spPr>
      </p:pic>
      <p:pic>
        <p:nvPicPr>
          <p:cNvPr id="7" name="Picture 6"/>
          <p:cNvPicPr>
            <a:picLocks noChangeAspect="1"/>
          </p:cNvPicPr>
          <p:nvPr/>
        </p:nvPicPr>
        <p:blipFill>
          <a:blip r:embed="rId5"/>
          <a:stretch>
            <a:fillRect/>
          </a:stretch>
        </p:blipFill>
        <p:spPr>
          <a:xfrm>
            <a:off x="4448983" y="3919172"/>
            <a:ext cx="1213209" cy="1213209"/>
          </a:xfrm>
          <a:prstGeom prst="rect">
            <a:avLst/>
          </a:prstGeom>
        </p:spPr>
      </p:pic>
      <p:cxnSp>
        <p:nvCxnSpPr>
          <p:cNvPr id="9" name="Straight Connector 8"/>
          <p:cNvCxnSpPr/>
          <p:nvPr/>
        </p:nvCxnSpPr>
        <p:spPr>
          <a:xfrm>
            <a:off x="2821960" y="2071867"/>
            <a:ext cx="1194319" cy="0"/>
          </a:xfrm>
          <a:prstGeom prst="line">
            <a:avLst/>
          </a:prstGeom>
          <a:ln w="57150">
            <a:solidFill>
              <a:schemeClr val="accent4">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503816" y="2509374"/>
            <a:ext cx="945167" cy="1148353"/>
          </a:xfrm>
          <a:prstGeom prst="line">
            <a:avLst/>
          </a:prstGeom>
          <a:ln w="571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195823" y="328773"/>
            <a:ext cx="4487861" cy="800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IN" sz="4400" dirty="0" smtClean="0">
                <a:latin typeface="NikoshBAN" panose="02000000000000000000" pitchFamily="2" charset="0"/>
                <a:cs typeface="NikoshBAN" panose="02000000000000000000" pitchFamily="2" charset="0"/>
              </a:rPr>
              <a:t>চাঁদের দশা - </a:t>
            </a:r>
            <a:r>
              <a:rPr lang="bn-IN" sz="4400" dirty="0">
                <a:latin typeface="NikoshBAN" panose="02000000000000000000" pitchFamily="2" charset="0"/>
                <a:cs typeface="NikoshBAN" panose="02000000000000000000" pitchFamily="2" charset="0"/>
              </a:rPr>
              <a:t>৮</a:t>
            </a:r>
            <a:endParaRPr lang="en-US" sz="4400" dirty="0">
              <a:latin typeface="NikoshBAN" panose="02000000000000000000" pitchFamily="2" charset="0"/>
              <a:cs typeface="NikoshBAN" panose="02000000000000000000" pitchFamily="2" charset="0"/>
            </a:endParaRPr>
          </a:p>
        </p:txBody>
      </p:sp>
      <p:cxnSp>
        <p:nvCxnSpPr>
          <p:cNvPr id="14" name="Straight Connector 13"/>
          <p:cNvCxnSpPr/>
          <p:nvPr/>
        </p:nvCxnSpPr>
        <p:spPr>
          <a:xfrm>
            <a:off x="4927794" y="2752247"/>
            <a:ext cx="31645" cy="1166925"/>
          </a:xfrm>
          <a:prstGeom prst="line">
            <a:avLst/>
          </a:prstGeom>
          <a:ln w="57150">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57836" y="5196005"/>
            <a:ext cx="10307392" cy="1077218"/>
          </a:xfrm>
          <a:prstGeom prst="rect">
            <a:avLst/>
          </a:prstGeom>
        </p:spPr>
        <p:txBody>
          <a:bodyPr wrap="square">
            <a:spAutoFit/>
          </a:bodyPr>
          <a:lstStyle/>
          <a:p>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চাঁদ</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ঘুরতে</a:t>
            </a:r>
            <a:r>
              <a:rPr lang="bn-IN"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ঘুরতে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যখন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পৃথিবীর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সাথে</a:t>
            </a:r>
            <a:r>
              <a:rPr lang="en-US" sz="3200" dirty="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৩১৫</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ডিগ্রি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কোণে</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অবস্থান</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করে</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তখন</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আমরা চাঁদের বাঁকা অংশ</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দেখতে</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পাই</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এটি</a:t>
            </a:r>
            <a:r>
              <a:rPr lang="en-US" sz="3200" dirty="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হলো</a:t>
            </a:r>
            <a:r>
              <a:rPr lang="en-US" sz="3200" dirty="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চাঁদের</a:t>
            </a:r>
            <a:r>
              <a:rPr lang="bn-IN" sz="3200" dirty="0" smtClean="0">
                <a:solidFill>
                  <a:schemeClr val="bg1"/>
                </a:solidFill>
                <a:latin typeface="NikoshBAN" panose="02000000000000000000" pitchFamily="2" charset="0"/>
                <a:cs typeface="NikoshBAN" panose="02000000000000000000" pitchFamily="2" charset="0"/>
              </a:rPr>
              <a:t> অষ্টম</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a:solidFill>
                  <a:schemeClr val="bg1"/>
                </a:solidFill>
                <a:latin typeface="NikoshBAN" panose="02000000000000000000" pitchFamily="2" charset="0"/>
                <a:cs typeface="NikoshBAN" panose="02000000000000000000" pitchFamily="2" charset="0"/>
              </a:rPr>
              <a:t>দশা</a:t>
            </a:r>
            <a:r>
              <a:rPr lang="en-US"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r>
              <a:rPr lang="en-US" sz="3200" dirty="0" smtClean="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 </a:t>
            </a:r>
            <a:endParaRPr lang="bn-IN" sz="3200" dirty="0">
              <a:solidFill>
                <a:schemeClr val="bg1"/>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9004927" y="1400528"/>
            <a:ext cx="1842185" cy="3822441"/>
          </a:xfrm>
          <a:prstGeom prst="rect">
            <a:avLst/>
          </a:prstGeom>
        </p:spPr>
      </p:pic>
      <p:pic>
        <p:nvPicPr>
          <p:cNvPr id="12" name="Picture 11"/>
          <p:cNvPicPr>
            <a:picLocks noChangeAspect="1"/>
          </p:cNvPicPr>
          <p:nvPr/>
        </p:nvPicPr>
        <p:blipFill rotWithShape="1">
          <a:blip r:embed="rId7"/>
          <a:srcRect l="32166" t="15180" r="33738" b="21683"/>
          <a:stretch/>
        </p:blipFill>
        <p:spPr>
          <a:xfrm flipH="1">
            <a:off x="8978547" y="1457645"/>
            <a:ext cx="2024591" cy="3674735"/>
          </a:xfrm>
          <a:prstGeom prst="rect">
            <a:avLst/>
          </a:prstGeom>
        </p:spPr>
      </p:pic>
    </p:spTree>
    <p:extLst>
      <p:ext uri="{BB962C8B-B14F-4D97-AF65-F5344CB8AC3E}">
        <p14:creationId xmlns:p14="http://schemas.microsoft.com/office/powerpoint/2010/main" xmlns="" val="4124570548"/>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nodeType="clickEffect">
                                  <p:stCondLst>
                                    <p:cond delay="0"/>
                                  </p:stCondLst>
                                  <p:childTnLst>
                                    <p:animMotion origin="layout" path="M -0.0052 0.02153 L -0.05169 0.04445 C -0.06185 0.04954 -0.07565 0.04931 -0.08854 0.04236 C -0.10403 0.03473 -0.11445 0.02107 -0.12135 0.00556 L -0.15533 -0.05995 " pathEditMode="relative" rAng="6420000" ptsTypes="AAAAA">
                                      <p:cBhvr>
                                        <p:cTn id="6" dur="2000" fill="hold"/>
                                        <p:tgtEl>
                                          <p:spTgt spid="7"/>
                                        </p:tgtEl>
                                        <p:attrNameLst>
                                          <p:attrName>ppt_x</p:attrName>
                                          <p:attrName>ppt_y</p:attrName>
                                        </p:attrNameLst>
                                      </p:cBhvr>
                                      <p:rCtr x="-8021" y="-1065"/>
                                    </p:animMotion>
                                  </p:childTnLst>
                                </p:cTn>
                              </p:par>
                            </p:childTnLst>
                          </p:cTn>
                        </p:par>
                        <p:par>
                          <p:cTn id="7" fill="hold">
                            <p:stCondLst>
                              <p:cond delay="2000"/>
                            </p:stCondLst>
                            <p:childTnLst>
                              <p:par>
                                <p:cTn id="8" presetID="53" presetClass="exit" presetSubtype="32" fill="hold" nodeType="afterEffect">
                                  <p:stCondLst>
                                    <p:cond delay="0"/>
                                  </p:stCondLst>
                                  <p:childTnLst>
                                    <p:anim calcmode="lin" valueType="num">
                                      <p:cBhvr>
                                        <p:cTn id="9" dur="500"/>
                                        <p:tgtEl>
                                          <p:spTgt spid="14"/>
                                        </p:tgtEl>
                                        <p:attrNameLst>
                                          <p:attrName>ppt_w</p:attrName>
                                        </p:attrNameLst>
                                      </p:cBhvr>
                                      <p:tavLst>
                                        <p:tav tm="0">
                                          <p:val>
                                            <p:strVal val="ppt_w"/>
                                          </p:val>
                                        </p:tav>
                                        <p:tav tm="100000">
                                          <p:val>
                                            <p:fltVal val="0"/>
                                          </p:val>
                                        </p:tav>
                                      </p:tavLst>
                                    </p:anim>
                                    <p:anim calcmode="lin" valueType="num">
                                      <p:cBhvr>
                                        <p:cTn id="10" dur="500"/>
                                        <p:tgtEl>
                                          <p:spTgt spid="14"/>
                                        </p:tgtEl>
                                        <p:attrNameLst>
                                          <p:attrName>ppt_h</p:attrName>
                                        </p:attrNameLst>
                                      </p:cBhvr>
                                      <p:tavLst>
                                        <p:tav tm="0">
                                          <p:val>
                                            <p:strVal val="ppt_h"/>
                                          </p:val>
                                        </p:tav>
                                        <p:tav tm="100000">
                                          <p:val>
                                            <p:fltVal val="0"/>
                                          </p:val>
                                        </p:tav>
                                      </p:tavLst>
                                    </p:anim>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6"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17"/>
                                        </p:tgtEl>
                                        <p:attrNameLst>
                                          <p:attrName>ppt_w</p:attrName>
                                        </p:attrNameLst>
                                      </p:cBhvr>
                                      <p:tavLst>
                                        <p:tav tm="0">
                                          <p:val>
                                            <p:strVal val="ppt_w"/>
                                          </p:val>
                                        </p:tav>
                                        <p:tav tm="100000">
                                          <p:val>
                                            <p:fltVal val="0"/>
                                          </p:val>
                                        </p:tav>
                                      </p:tavLst>
                                    </p:anim>
                                    <p:anim calcmode="lin" valueType="num">
                                      <p:cBhvr>
                                        <p:cTn id="20" dur="500"/>
                                        <p:tgtEl>
                                          <p:spTgt spid="17"/>
                                        </p:tgtEl>
                                        <p:attrNameLst>
                                          <p:attrName>ppt_h</p:attrName>
                                        </p:attrNameLst>
                                      </p:cBhvr>
                                      <p:tavLst>
                                        <p:tav tm="0">
                                          <p:val>
                                            <p:strVal val="ppt_h"/>
                                          </p:val>
                                        </p:tav>
                                        <p:tav tm="100000">
                                          <p:val>
                                            <p:fltVal val="0"/>
                                          </p:val>
                                        </p:tav>
                                      </p:tavLst>
                                    </p:anim>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par>
                          <p:cTn id="23" fill="hold">
                            <p:stCondLst>
                              <p:cond delay="500"/>
                            </p:stCondLst>
                            <p:childTnLst>
                              <p:par>
                                <p:cTn id="24" presetID="6"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7000">
              <a:schemeClr val="accent1">
                <a:lumMod val="75000"/>
              </a:schemeClr>
            </a:gs>
            <a:gs pos="100000">
              <a:schemeClr val="accent4">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3" name="TextBox 2"/>
          <p:cNvSpPr txBox="1"/>
          <p:nvPr/>
        </p:nvSpPr>
        <p:spPr>
          <a:xfrm>
            <a:off x="829992" y="2732019"/>
            <a:ext cx="6935373" cy="2554545"/>
          </a:xfrm>
          <a:prstGeom prst="rect">
            <a:avLst/>
          </a:prstGeom>
          <a:ln w="57150">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000" dirty="0" smtClean="0">
                <a:latin typeface="NikoshBAN" panose="02000000000000000000" pitchFamily="2" charset="0"/>
                <a:cs typeface="NikoshBAN" panose="02000000000000000000" pitchFamily="2" charset="0"/>
              </a:rPr>
              <a:t>নুরুন্নাহার ববি</a:t>
            </a:r>
          </a:p>
          <a:p>
            <a:pPr algn="ctr"/>
            <a:r>
              <a:rPr lang="bn-IN" sz="4000" dirty="0" smtClean="0">
                <a:latin typeface="NikoshBAN" panose="02000000000000000000" pitchFamily="2" charset="0"/>
                <a:cs typeface="NikoshBAN" panose="02000000000000000000" pitchFamily="2" charset="0"/>
              </a:rPr>
              <a:t>সহকারী শিক্ষক</a:t>
            </a:r>
          </a:p>
          <a:p>
            <a:pPr algn="ctr"/>
            <a:r>
              <a:rPr lang="bn-IN" sz="4000" dirty="0" smtClean="0">
                <a:latin typeface="NikoshBAN" panose="02000000000000000000" pitchFamily="2" charset="0"/>
                <a:cs typeface="NikoshBAN" panose="02000000000000000000" pitchFamily="2" charset="0"/>
              </a:rPr>
              <a:t>নওমহল মডেল সরকারি প্রাথমিক বিদ্যালয়</a:t>
            </a:r>
          </a:p>
          <a:p>
            <a:pPr algn="ctr"/>
            <a:r>
              <a:rPr lang="bn-IN" sz="4000" dirty="0" smtClean="0">
                <a:latin typeface="NikoshBAN" panose="02000000000000000000" pitchFamily="2" charset="0"/>
                <a:cs typeface="NikoshBAN" panose="02000000000000000000" pitchFamily="2" charset="0"/>
              </a:rPr>
              <a:t>ময়মনসিংহ সদর, ময়মনসিংহ।</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07472" y="1167618"/>
            <a:ext cx="2962883" cy="28416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xmlns="" val="228136803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6695"/>
            <a:ext cx="12191999" cy="6874695"/>
          </a:xfrm>
          <a:prstGeom prst="rect">
            <a:avLst/>
          </a:prstGeom>
        </p:spPr>
      </p:pic>
    </p:spTree>
    <p:extLst>
      <p:ext uri="{BB962C8B-B14F-4D97-AF65-F5344CB8AC3E}">
        <p14:creationId xmlns:p14="http://schemas.microsoft.com/office/powerpoint/2010/main" xmlns="" val="16006545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37829" y="522296"/>
            <a:ext cx="4409216" cy="581340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928913" y="522295"/>
            <a:ext cx="4818743" cy="58134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35554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513489" y="2017986"/>
            <a:ext cx="9144000"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bn-IN" sz="4400" dirty="0" smtClean="0"/>
              <a:t>ভিডিও লিংক </a:t>
            </a:r>
          </a:p>
          <a:p>
            <a:endParaRPr lang="bn-IN" sz="4400" dirty="0" smtClean="0"/>
          </a:p>
          <a:p>
            <a:r>
              <a:rPr lang="en-US" sz="4400" dirty="0" smtClean="0"/>
              <a:t>https</a:t>
            </a:r>
            <a:r>
              <a:rPr lang="en-US" sz="4400" dirty="0" smtClean="0"/>
              <a:t>://youtu.be/mo_TA1rdNFk</a:t>
            </a:r>
            <a:endParaRPr lang="en-US" sz="4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1"/>
            <a:ext cx="9845040" cy="64008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600" b="1" dirty="0" smtClean="0">
                <a:latin typeface="NikoshBAN" panose="02000000000000000000" pitchFamily="2" charset="0"/>
                <a:cs typeface="NikoshBAN" panose="02000000000000000000" pitchFamily="2" charset="0"/>
              </a:rPr>
              <a:t>নিচের টেবিল থেকে উপযুক্ত শব্দ দিয়ে বাক্যগুলোর শূন্যস্থান পূরণ কর </a:t>
            </a:r>
            <a:endParaRPr lang="en-US" sz="3600" b="1" dirty="0">
              <a:latin typeface="NikoshBAN" panose="02000000000000000000" pitchFamily="2" charset="0"/>
              <a:cs typeface="NikoshBAN" panose="02000000000000000000" pitchFamily="2" charset="0"/>
            </a:endParaRPr>
          </a:p>
        </p:txBody>
      </p:sp>
      <p:sp>
        <p:nvSpPr>
          <p:cNvPr id="4" name="Rectangle 3"/>
          <p:cNvSpPr/>
          <p:nvPr/>
        </p:nvSpPr>
        <p:spPr>
          <a:xfrm>
            <a:off x="0" y="1044341"/>
            <a:ext cx="1859280" cy="6705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আলোয় </a:t>
            </a:r>
            <a:endParaRPr lang="en-US" sz="4800" dirty="0">
              <a:latin typeface="NikoshBAN" panose="02000000000000000000" pitchFamily="2" charset="0"/>
              <a:cs typeface="NikoshBAN" panose="02000000000000000000" pitchFamily="2" charset="0"/>
            </a:endParaRPr>
          </a:p>
        </p:txBody>
      </p:sp>
      <p:sp>
        <p:nvSpPr>
          <p:cNvPr id="5" name="Rectangle 4"/>
          <p:cNvSpPr/>
          <p:nvPr/>
        </p:nvSpPr>
        <p:spPr>
          <a:xfrm>
            <a:off x="1923143" y="1036320"/>
            <a:ext cx="1859280" cy="67056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পৃথিবীর</a:t>
            </a:r>
            <a:r>
              <a:rPr lang="bn-IN" sz="4400" dirty="0" smtClean="0"/>
              <a:t> </a:t>
            </a:r>
            <a:endParaRPr lang="en-US" sz="4400" dirty="0"/>
          </a:p>
        </p:txBody>
      </p:sp>
      <p:sp>
        <p:nvSpPr>
          <p:cNvPr id="6" name="Rectangle 5"/>
          <p:cNvSpPr/>
          <p:nvPr/>
        </p:nvSpPr>
        <p:spPr>
          <a:xfrm>
            <a:off x="3828143" y="1044341"/>
            <a:ext cx="1859280" cy="67056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উপগ্রহ</a:t>
            </a:r>
            <a:endParaRPr lang="en-US" sz="4800" dirty="0">
              <a:latin typeface="NikoshBAN" panose="02000000000000000000" pitchFamily="2" charset="0"/>
              <a:cs typeface="NikoshBAN" panose="02000000000000000000" pitchFamily="2" charset="0"/>
            </a:endParaRPr>
          </a:p>
        </p:txBody>
      </p:sp>
      <p:sp>
        <p:nvSpPr>
          <p:cNvPr id="7" name="Rectangle 6"/>
          <p:cNvSpPr/>
          <p:nvPr/>
        </p:nvSpPr>
        <p:spPr>
          <a:xfrm>
            <a:off x="5751286" y="1047550"/>
            <a:ext cx="1859280" cy="67056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অর্ধাংশ</a:t>
            </a:r>
            <a:r>
              <a:rPr lang="bn-IN" sz="3200" dirty="0" smtClean="0"/>
              <a:t>  </a:t>
            </a:r>
            <a:endParaRPr lang="en-US" sz="3200" dirty="0"/>
          </a:p>
        </p:txBody>
      </p:sp>
      <p:sp>
        <p:nvSpPr>
          <p:cNvPr id="8" name="Rectangle 7"/>
          <p:cNvSpPr/>
          <p:nvPr/>
        </p:nvSpPr>
        <p:spPr>
          <a:xfrm>
            <a:off x="7651568" y="1044341"/>
            <a:ext cx="2194560" cy="6705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প্রতিফলিত </a:t>
            </a:r>
            <a:endParaRPr lang="en-US" sz="4400" dirty="0">
              <a:latin typeface="NikoshBAN" panose="02000000000000000000" pitchFamily="2" charset="0"/>
              <a:cs typeface="NikoshBAN" panose="02000000000000000000" pitchFamily="2" charset="0"/>
            </a:endParaRPr>
          </a:p>
        </p:txBody>
      </p:sp>
      <p:sp>
        <p:nvSpPr>
          <p:cNvPr id="9" name="Rectangle 8"/>
          <p:cNvSpPr/>
          <p:nvPr/>
        </p:nvSpPr>
        <p:spPr>
          <a:xfrm>
            <a:off x="9887131" y="1012257"/>
            <a:ext cx="2255520" cy="6705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আলোকিত  </a:t>
            </a:r>
            <a:endParaRPr lang="en-US" sz="4400" dirty="0">
              <a:latin typeface="NikoshBAN" panose="02000000000000000000" pitchFamily="2" charset="0"/>
              <a:cs typeface="NikoshBAN" panose="02000000000000000000" pitchFamily="2" charset="0"/>
            </a:endParaRPr>
          </a:p>
        </p:txBody>
      </p:sp>
      <p:sp>
        <p:nvSpPr>
          <p:cNvPr id="10" name="TextBox 9"/>
          <p:cNvSpPr txBox="1"/>
          <p:nvPr/>
        </p:nvSpPr>
        <p:spPr>
          <a:xfrm>
            <a:off x="0" y="2042160"/>
            <a:ext cx="12142651" cy="4278094"/>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ক) ----------- চারদিকে একবার ঘুরে আসতে চাঁদের প্রায় ২৮ দিন সময় লাগে। </a:t>
            </a:r>
          </a:p>
          <a:p>
            <a:endParaRPr lang="bn-IN" dirty="0" smtClean="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খ) চাঁদ সূর্যের আলো ---------------- করে।   </a:t>
            </a:r>
          </a:p>
          <a:p>
            <a:endParaRPr lang="bn-IN" dirty="0" smtClean="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গ) আমরা শুধু চাঁদের ---------------অংশ দেখতে পাই।</a:t>
            </a:r>
          </a:p>
          <a:p>
            <a:endParaRPr lang="bn-IN" dirty="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ঘ) চাঁদের অর্ধাংশ সূর্যের --------------- সবসময় আলোকিত করে।</a:t>
            </a:r>
          </a:p>
          <a:p>
            <a:endParaRPr lang="bn-IN" dirty="0">
              <a:latin typeface="NikoshBAN" panose="02000000000000000000" pitchFamily="2" charset="0"/>
              <a:cs typeface="NikoshBAN" panose="02000000000000000000" pitchFamily="2" charset="0"/>
            </a:endParaRPr>
          </a:p>
          <a:p>
            <a:r>
              <a:rPr lang="bn-IN" sz="4000" dirty="0" smtClean="0">
                <a:latin typeface="NikoshBAN" panose="02000000000000000000" pitchFamily="2" charset="0"/>
                <a:cs typeface="NikoshBAN" panose="02000000000000000000" pitchFamily="2" charset="0"/>
              </a:rPr>
              <a:t>ঙ)--------------- হলো সেই বস্তু যা কোন গ্রহকে কেন্দ্র করে আবর্তিত হয়।   </a:t>
            </a:r>
            <a:endParaRPr lang="en-US" sz="4000" dirty="0">
              <a:latin typeface="NikoshBAN" panose="02000000000000000000" pitchFamily="2" charset="0"/>
              <a:cs typeface="NikoshBAN" panose="02000000000000000000" pitchFamily="2" charset="0"/>
            </a:endParaRPr>
          </a:p>
        </p:txBody>
      </p:sp>
      <p:sp>
        <p:nvSpPr>
          <p:cNvPr id="12" name="Rectangle 11"/>
          <p:cNvSpPr/>
          <p:nvPr/>
        </p:nvSpPr>
        <p:spPr>
          <a:xfrm>
            <a:off x="535501" y="2005263"/>
            <a:ext cx="1859280" cy="67056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পৃথিবীর</a:t>
            </a:r>
            <a:r>
              <a:rPr lang="bn-IN" sz="4400" dirty="0" smtClean="0"/>
              <a:t> </a:t>
            </a:r>
            <a:endParaRPr lang="en-US" sz="4400" dirty="0"/>
          </a:p>
        </p:txBody>
      </p:sp>
      <p:sp>
        <p:nvSpPr>
          <p:cNvPr id="13" name="Rectangle 12"/>
          <p:cNvSpPr/>
          <p:nvPr/>
        </p:nvSpPr>
        <p:spPr>
          <a:xfrm>
            <a:off x="3376347" y="2845869"/>
            <a:ext cx="2194560" cy="6705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প্রতিফলিত </a:t>
            </a:r>
            <a:endParaRPr lang="en-US" sz="4400" dirty="0">
              <a:latin typeface="NikoshBAN" panose="02000000000000000000" pitchFamily="2" charset="0"/>
              <a:cs typeface="NikoshBAN" panose="02000000000000000000" pitchFamily="2" charset="0"/>
            </a:endParaRPr>
          </a:p>
        </p:txBody>
      </p:sp>
      <p:sp>
        <p:nvSpPr>
          <p:cNvPr id="14" name="Rectangle 13"/>
          <p:cNvSpPr/>
          <p:nvPr/>
        </p:nvSpPr>
        <p:spPr>
          <a:xfrm>
            <a:off x="3315387" y="3840479"/>
            <a:ext cx="2255520" cy="6705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আলোকিত  </a:t>
            </a:r>
            <a:endParaRPr lang="en-US" sz="4400" dirty="0">
              <a:latin typeface="NikoshBAN" panose="02000000000000000000" pitchFamily="2" charset="0"/>
              <a:cs typeface="NikoshBAN" panose="02000000000000000000" pitchFamily="2" charset="0"/>
            </a:endParaRPr>
          </a:p>
        </p:txBody>
      </p:sp>
      <p:sp>
        <p:nvSpPr>
          <p:cNvPr id="15" name="Rectangle 14"/>
          <p:cNvSpPr/>
          <p:nvPr/>
        </p:nvSpPr>
        <p:spPr>
          <a:xfrm>
            <a:off x="4007708" y="4613708"/>
            <a:ext cx="1859280" cy="6705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আলোয় </a:t>
            </a:r>
            <a:endParaRPr lang="en-US" sz="4800" dirty="0">
              <a:latin typeface="NikoshBAN" panose="02000000000000000000" pitchFamily="2" charset="0"/>
              <a:cs typeface="NikoshBAN" panose="02000000000000000000" pitchFamily="2" charset="0"/>
            </a:endParaRPr>
          </a:p>
        </p:txBody>
      </p:sp>
      <p:sp>
        <p:nvSpPr>
          <p:cNvPr id="16" name="Rectangle 15"/>
          <p:cNvSpPr/>
          <p:nvPr/>
        </p:nvSpPr>
        <p:spPr>
          <a:xfrm>
            <a:off x="770416" y="5457456"/>
            <a:ext cx="1859280" cy="67056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উপগ্রহ</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45174540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grpId="0" nodeType="clickEffect">
                                  <p:stCondLst>
                                    <p:cond delay="0"/>
                                  </p:stCondLst>
                                  <p:childTnLst>
                                    <p:animEffect transition="out" filter="circle(out)">
                                      <p:cBhvr>
                                        <p:cTn id="19" dur="2000"/>
                                        <p:tgtEl>
                                          <p:spTgt spid="8"/>
                                        </p:tgtEl>
                                      </p:cBhvr>
                                    </p:animEffect>
                                    <p:set>
                                      <p:cBhvr>
                                        <p:cTn id="20" dur="1" fill="hold">
                                          <p:stCondLst>
                                            <p:cond delay="1999"/>
                                          </p:stCondLst>
                                        </p:cTn>
                                        <p:tgtEl>
                                          <p:spTgt spid="8"/>
                                        </p:tgtEl>
                                        <p:attrNameLst>
                                          <p:attrName>style.visibility</p:attrName>
                                        </p:attrNameLst>
                                      </p:cBhvr>
                                      <p:to>
                                        <p:strVal val="hidden"/>
                                      </p:to>
                                    </p:se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grpId="0" nodeType="clickEffect">
                                  <p:stCondLst>
                                    <p:cond delay="0"/>
                                  </p:stCondLst>
                                  <p:childTnLst>
                                    <p:animEffect transition="out" filter="barn(inVertical)">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grpId="0" nodeType="clickEffect">
                                  <p:stCondLst>
                                    <p:cond delay="0"/>
                                  </p:stCondLst>
                                  <p:childTnLst>
                                    <p:anim calcmode="lin" valueType="num">
                                      <p:cBhvr>
                                        <p:cTn id="37" dur="500"/>
                                        <p:tgtEl>
                                          <p:spTgt spid="4"/>
                                        </p:tgtEl>
                                        <p:attrNameLst>
                                          <p:attrName>ppt_w</p:attrName>
                                        </p:attrNameLst>
                                      </p:cBhvr>
                                      <p:tavLst>
                                        <p:tav tm="0">
                                          <p:val>
                                            <p:strVal val="ppt_w"/>
                                          </p:val>
                                        </p:tav>
                                        <p:tav tm="100000">
                                          <p:val>
                                            <p:fltVal val="0"/>
                                          </p:val>
                                        </p:tav>
                                      </p:tavLst>
                                    </p:anim>
                                    <p:anim calcmode="lin" valueType="num">
                                      <p:cBhvr>
                                        <p:cTn id="38" dur="500"/>
                                        <p:tgtEl>
                                          <p:spTgt spid="4"/>
                                        </p:tgtEl>
                                        <p:attrNameLst>
                                          <p:attrName>ppt_h</p:attrName>
                                        </p:attrNameLst>
                                      </p:cBhvr>
                                      <p:tavLst>
                                        <p:tav tm="0">
                                          <p:val>
                                            <p:strVal val="ppt_h"/>
                                          </p:val>
                                        </p:tav>
                                        <p:tav tm="100000">
                                          <p:val>
                                            <p:fltVal val="0"/>
                                          </p:val>
                                        </p:tav>
                                      </p:tavLst>
                                    </p:anim>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0" nodeType="clickEffect">
                                  <p:stCondLst>
                                    <p:cond delay="0"/>
                                  </p:stCondLst>
                                  <p:childTnLst>
                                    <p:animEffect transition="out" filter="randombar(horizontal)">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childTnLst>
                          </p:cTn>
                        </p:par>
                        <p:par>
                          <p:cTn id="52" fill="hold">
                            <p:stCondLst>
                              <p:cond delay="500"/>
                            </p:stCondLst>
                            <p:childTnLst>
                              <p:par>
                                <p:cTn id="53" presetID="14"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randombar(horizontal)">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2" grpId="0" animBg="1"/>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b="1" u="sng" dirty="0" smtClean="0">
                <a:solidFill>
                  <a:schemeClr val="tx1"/>
                </a:solidFill>
                <a:latin typeface="NikoshBAN" panose="02000000000000000000" pitchFamily="2" charset="0"/>
                <a:cs typeface="NikoshBAN" panose="02000000000000000000" pitchFamily="2" charset="0"/>
              </a:rPr>
              <a:t>বাড়ীর কাজ </a:t>
            </a:r>
          </a:p>
          <a:p>
            <a:endParaRPr lang="bn-IN" sz="4400" dirty="0">
              <a:solidFill>
                <a:schemeClr val="tx1"/>
              </a:solidFill>
              <a:latin typeface="NikoshBAN" panose="02000000000000000000" pitchFamily="2" charset="0"/>
              <a:cs typeface="NikoshBAN" panose="02000000000000000000" pitchFamily="2" charset="0"/>
            </a:endParaRPr>
          </a:p>
          <a:p>
            <a:r>
              <a:rPr lang="bn-IN" sz="4400" dirty="0" smtClean="0">
                <a:solidFill>
                  <a:schemeClr val="tx1"/>
                </a:solidFill>
                <a:latin typeface="NikoshBAN" panose="02000000000000000000" pitchFamily="2" charset="0"/>
                <a:cs typeface="NikoshBAN" panose="02000000000000000000" pitchFamily="2" charset="0"/>
              </a:rPr>
              <a:t> ১)চাঁদের বিভিন্ন দশার কারণ কি?</a:t>
            </a:r>
          </a:p>
          <a:p>
            <a:r>
              <a:rPr lang="bn-IN" sz="4400" dirty="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২)অমবশ্যা ও পূর্ণিমার চাঁদ আমরা কখন দেখতে পাই এবং কারণ কি? </a:t>
            </a:r>
          </a:p>
          <a:p>
            <a:pPr algn="ctr"/>
            <a:endParaRPr lang="en-US" dirty="0">
              <a:solidFill>
                <a:schemeClr val="tx1"/>
              </a:solidFill>
            </a:endParaRPr>
          </a:p>
        </p:txBody>
      </p:sp>
    </p:spTree>
    <p:extLst>
      <p:ext uri="{BB962C8B-B14F-4D97-AF65-F5344CB8AC3E}">
        <p14:creationId xmlns:p14="http://schemas.microsoft.com/office/powerpoint/2010/main" xmlns="" val="215090606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17076" y="1734207"/>
            <a:ext cx="7630510" cy="3436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6600" dirty="0" smtClean="0">
                <a:latin typeface="NikoshBAN" panose="02000000000000000000" pitchFamily="2" charset="0"/>
                <a:cs typeface="NikoshBAN" panose="02000000000000000000" pitchFamily="2" charset="0"/>
              </a:rPr>
              <a:t>ধন্যবাদ</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94593"/>
            <a:ext cx="6243145" cy="3974132"/>
          </a:xfrm>
          <a:prstGeom prst="rect">
            <a:avLst/>
          </a:prstGeom>
        </p:spPr>
      </p:pic>
    </p:spTree>
    <p:extLst>
      <p:ext uri="{BB962C8B-B14F-4D97-AF65-F5344CB8AC3E}">
        <p14:creationId xmlns:p14="http://schemas.microsoft.com/office/powerpoint/2010/main" xmlns="" val="104706599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chemeClr val="accent1">
                <a:lumMod val="75000"/>
              </a:schemeClr>
            </a:gs>
            <a:gs pos="81000">
              <a:schemeClr val="dk1">
                <a:tint val="92000"/>
                <a:lumMod val="0"/>
              </a:schemeClr>
            </a:gs>
          </a:gsLst>
          <a:lin ang="27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4977" y="597877"/>
            <a:ext cx="4546930" cy="58239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Oval 2"/>
          <p:cNvSpPr/>
          <p:nvPr/>
        </p:nvSpPr>
        <p:spPr>
          <a:xfrm>
            <a:off x="5926016" y="1617785"/>
            <a:ext cx="5609492" cy="344658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6600" dirty="0" smtClean="0">
                <a:latin typeface="NikoshBAN" panose="02000000000000000000" pitchFamily="2" charset="0"/>
                <a:cs typeface="NikoshBAN" panose="02000000000000000000" pitchFamily="2" charset="0"/>
              </a:rPr>
              <a:t>আধ্যায় -৮ </a:t>
            </a:r>
          </a:p>
          <a:p>
            <a:pPr algn="ctr"/>
            <a:r>
              <a:rPr lang="bn-IN" sz="6600" dirty="0" smtClean="0">
                <a:latin typeface="NikoshBAN" panose="02000000000000000000" pitchFamily="2" charset="0"/>
                <a:cs typeface="NikoshBAN" panose="02000000000000000000" pitchFamily="2" charset="0"/>
              </a:rPr>
              <a:t>মহাবিশ্ব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33927260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solidFill>
          <a:schemeClr val="accent2">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844062" y="1813782"/>
            <a:ext cx="10743028" cy="3108543"/>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bn-IN" sz="8800" b="1" u="sng"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শিখনফল</a:t>
            </a:r>
          </a:p>
          <a:p>
            <a:pPr algn="ctr"/>
            <a:endParaRPr lang="bn-IN"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a:p>
            <a:pPr algn="ctr"/>
            <a:r>
              <a:rPr lang="bn-IN"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চাঁদের বিভিন্ন দশার কারণ বলতে ও লিখতে</a:t>
            </a:r>
            <a:r>
              <a:rPr lang="bn-IN" sz="54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পারবে।</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73194638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5508" y="611305"/>
            <a:ext cx="3227720" cy="26575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72378" y="2193297"/>
            <a:ext cx="7328682" cy="4125001"/>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p:cNvSpPr/>
          <p:nvPr/>
        </p:nvSpPr>
        <p:spPr>
          <a:xfrm>
            <a:off x="2806980" y="310736"/>
            <a:ext cx="7731604" cy="923330"/>
          </a:xfrm>
          <a:prstGeom prst="rect">
            <a:avLst/>
          </a:prstGeom>
          <a:noFill/>
        </p:spPr>
        <p:txBody>
          <a:bodyPr wrap="none" lIns="91440" tIns="45720" rIns="91440" bIns="45720">
            <a:spAutoFit/>
          </a:bodyPr>
          <a:lstStyle/>
          <a:p>
            <a:pPr algn="ctr"/>
            <a:r>
              <a:rPr lang="bn-IN" sz="54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চাঁদের দশাসমূহ বা অবস্থার পরিবর্তন</a:t>
            </a:r>
            <a:endPar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94700702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61984" cy="6857999"/>
          </a:xfrm>
          <a:prstGeom prst="rect">
            <a:avLst/>
          </a:prstGeom>
        </p:spPr>
      </p:pic>
    </p:spTree>
    <p:extLst>
      <p:ext uri="{BB962C8B-B14F-4D97-AF65-F5344CB8AC3E}">
        <p14:creationId xmlns:p14="http://schemas.microsoft.com/office/powerpoint/2010/main" xmlns="" val="211320262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4027252"/>
          </a:xfrm>
          <a:prstGeom prst="rect">
            <a:avLst/>
          </a:prstGeom>
        </p:spPr>
      </p:pic>
      <p:sp>
        <p:nvSpPr>
          <p:cNvPr id="3" name="Rectangle 2"/>
          <p:cNvSpPr/>
          <p:nvPr/>
        </p:nvSpPr>
        <p:spPr>
          <a:xfrm>
            <a:off x="0" y="4523760"/>
            <a:ext cx="12191999" cy="2954655"/>
          </a:xfrm>
          <a:prstGeom prst="rect">
            <a:avLst/>
          </a:prstGeom>
          <a:noFill/>
        </p:spPr>
        <p:txBody>
          <a:bodyPr wrap="square" lIns="91440" tIns="45720" rIns="91440" bIns="45720">
            <a:spAutoFit/>
          </a:bodyPr>
          <a:lstStyle/>
          <a:p>
            <a:pPr algn="ctr"/>
            <a:r>
              <a:rPr lang="bn-IN" sz="44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চাঁদ কখনো বড় আবার </a:t>
            </a:r>
            <a:r>
              <a:rPr lang="bn-IN"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কখনো ছোট এবং কখনো গোলাকার বা অর্ধ-গোলাকার মনে হয়।চাঁদের উজ্জল অংশের আকৃতির এরূপ পরিবর্তনশীল অবস্থাকে চাঁদের দশা বলে।</a:t>
            </a:r>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r>
            <a:b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br>
            <a:r>
              <a:rPr lang="bn-IN" sz="54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19387653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Rectangle 2"/>
          <p:cNvSpPr/>
          <p:nvPr/>
        </p:nvSpPr>
        <p:spPr>
          <a:xfrm>
            <a:off x="3590369" y="5768901"/>
            <a:ext cx="5867312" cy="923330"/>
          </a:xfrm>
          <a:prstGeom prst="rect">
            <a:avLst/>
          </a:prstGeom>
          <a:noFill/>
        </p:spPr>
        <p:txBody>
          <a:bodyPr wrap="none" lIns="91440" tIns="45720" rIns="91440" bIns="45720">
            <a:spAutoFit/>
          </a:bodyPr>
          <a:lstStyle/>
          <a:p>
            <a:pPr algn="ctr"/>
            <a:r>
              <a:rPr lang="bn-IN" sz="54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চাঁদ পৃথিবীর চারদিকে ঘুরে </a:t>
            </a:r>
            <a:endParaRPr lang="en-US" sz="54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cxnSp>
        <p:nvCxnSpPr>
          <p:cNvPr id="5" name="Straight Arrow Connector 4"/>
          <p:cNvCxnSpPr/>
          <p:nvPr/>
        </p:nvCxnSpPr>
        <p:spPr>
          <a:xfrm flipV="1">
            <a:off x="6848272" y="661481"/>
            <a:ext cx="758758" cy="1089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730247" y="199816"/>
            <a:ext cx="848309" cy="923330"/>
          </a:xfrm>
          <a:prstGeom prst="rect">
            <a:avLst/>
          </a:prstGeom>
          <a:noFill/>
        </p:spPr>
        <p:txBody>
          <a:bodyPr wrap="none" lIns="91440" tIns="45720" rIns="91440" bIns="45720">
            <a:spAutoFit/>
          </a:bodyPr>
          <a:lstStyle/>
          <a:p>
            <a:pPr algn="ctr"/>
            <a:r>
              <a:rPr lang="bn-IN" sz="540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সূর্য</a:t>
            </a:r>
            <a:endParaRPr lang="en-US" sz="54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cxnSp>
        <p:nvCxnSpPr>
          <p:cNvPr id="8" name="Straight Arrow Connector 7"/>
          <p:cNvCxnSpPr/>
          <p:nvPr/>
        </p:nvCxnSpPr>
        <p:spPr>
          <a:xfrm flipV="1">
            <a:off x="2217906" y="1123146"/>
            <a:ext cx="0" cy="2184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473952" y="310050"/>
            <a:ext cx="1487907" cy="923330"/>
          </a:xfrm>
          <a:prstGeom prst="rect">
            <a:avLst/>
          </a:prstGeom>
          <a:noFill/>
        </p:spPr>
        <p:txBody>
          <a:bodyPr wrap="none" lIns="91440" tIns="45720" rIns="91440" bIns="45720">
            <a:spAutoFit/>
          </a:bodyPr>
          <a:lstStyle/>
          <a:p>
            <a:pPr algn="ctr"/>
            <a:r>
              <a:rPr lang="bn-IN" sz="54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পৃথিবী</a:t>
            </a:r>
            <a:endParaRPr lang="en-US" sz="54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cxnSp>
        <p:nvCxnSpPr>
          <p:cNvPr id="11" name="Straight Arrow Connector 10"/>
          <p:cNvCxnSpPr/>
          <p:nvPr/>
        </p:nvCxnSpPr>
        <p:spPr>
          <a:xfrm flipH="1" flipV="1">
            <a:off x="953311" y="1750979"/>
            <a:ext cx="155642" cy="2509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0302" y="1123146"/>
            <a:ext cx="906017" cy="923330"/>
          </a:xfrm>
          <a:prstGeom prst="rect">
            <a:avLst/>
          </a:prstGeom>
          <a:noFill/>
        </p:spPr>
        <p:txBody>
          <a:bodyPr wrap="none" lIns="91440" tIns="45720" rIns="91440" bIns="45720">
            <a:spAutoFit/>
          </a:bodyPr>
          <a:lstStyle/>
          <a:p>
            <a:pPr algn="ctr"/>
            <a:r>
              <a:rPr lang="bn-IN" sz="54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চাঁদ</a:t>
            </a:r>
            <a:endParaRPr lang="en-US" sz="54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3467187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21637" t="12138" r="21917" b="4445"/>
          <a:stretch/>
        </p:blipFill>
        <p:spPr>
          <a:xfrm>
            <a:off x="6187576" y="-2872"/>
            <a:ext cx="5914417" cy="4799804"/>
          </a:xfrm>
          <a:prstGeom prst="rect">
            <a:avLst/>
          </a:prstGeom>
        </p:spPr>
      </p:pic>
      <p:sp>
        <p:nvSpPr>
          <p:cNvPr id="3" name="Rectangle 2"/>
          <p:cNvSpPr/>
          <p:nvPr/>
        </p:nvSpPr>
        <p:spPr>
          <a:xfrm>
            <a:off x="3769062" y="3618689"/>
            <a:ext cx="1756249" cy="5927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1949" y="165769"/>
            <a:ext cx="4118435" cy="1200329"/>
          </a:xfrm>
          <a:prstGeom prst="rect">
            <a:avLst/>
          </a:prstGeom>
          <a:noFill/>
        </p:spPr>
        <p:txBody>
          <a:bodyPr wrap="none" lIns="91440" tIns="45720" rIns="91440" bIns="45720">
            <a:spAutoFit/>
          </a:bodyPr>
          <a:lstStyle/>
          <a:p>
            <a:pPr algn="ctr"/>
            <a:r>
              <a:rPr lang="bn-IN" sz="72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চাঁদের আবর্তন</a:t>
            </a:r>
          </a:p>
        </p:txBody>
      </p:sp>
      <p:sp>
        <p:nvSpPr>
          <p:cNvPr id="5" name="Rectangle 4"/>
          <p:cNvSpPr/>
          <p:nvPr/>
        </p:nvSpPr>
        <p:spPr>
          <a:xfrm>
            <a:off x="149588" y="3365771"/>
            <a:ext cx="7238948" cy="2862322"/>
          </a:xfrm>
          <a:prstGeom prst="rect">
            <a:avLst/>
          </a:prstGeom>
          <a:noFill/>
        </p:spPr>
        <p:txBody>
          <a:bodyPr wrap="square" lIns="91440" tIns="45720" rIns="91440" bIns="45720">
            <a:spAutoFit/>
          </a:bodyPr>
          <a:lstStyle/>
          <a:p>
            <a:pPr algn="ctr"/>
            <a:r>
              <a:rPr lang="bn-IN" sz="36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চাঁদ পৃথিবীর একমাত্র উপগ্রহ। </a:t>
            </a:r>
            <a:r>
              <a:rPr lang="bn-IN" sz="3600" b="0" cap="none" spc="0"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উপগ্রহ </a:t>
            </a:r>
            <a:r>
              <a:rPr lang="bn-IN" sz="36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হলো </a:t>
            </a:r>
          </a:p>
          <a:p>
            <a:pPr algn="ctr"/>
            <a:r>
              <a:rPr lang="bn-IN" sz="3600" b="0" cap="none" spc="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সেই বস্তু যা কোন গ্রহকে </a:t>
            </a:r>
            <a:r>
              <a:rPr lang="bn-IN" sz="360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কেন্দ্র করে আবর্তিত হয়। চাঁদ তার নিজের অক্ষ বরাবর প্রায় ২৮ দিনে একবার</a:t>
            </a:r>
          </a:p>
          <a:p>
            <a:pPr algn="ctr"/>
            <a:r>
              <a:rPr lang="bn-IN" sz="3600"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ঘুরে এবং একই সাথে পৃথিবীর চারদিকেও একবার ঘুরে আসতে চাঁদের প্রায় ২৮ দিন সময়  সময় লাগে।</a:t>
            </a:r>
            <a:endParaRPr lang="en-US" sz="3600" b="0" cap="none" spc="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55966095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648</TotalTime>
  <Words>568</Words>
  <Application>Microsoft Office PowerPoint</Application>
  <PresentationFormat>Custom</PresentationFormat>
  <Paragraphs>72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Ion Boardroom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80</cp:revision>
  <dcterms:created xsi:type="dcterms:W3CDTF">2020-09-18T13:30:12Z</dcterms:created>
  <dcterms:modified xsi:type="dcterms:W3CDTF">2020-09-21T19:28:53Z</dcterms:modified>
</cp:coreProperties>
</file>