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265" r:id="rId3"/>
    <p:sldId id="267" r:id="rId4"/>
    <p:sldId id="266" r:id="rId5"/>
    <p:sldId id="263" r:id="rId6"/>
    <p:sldId id="257" r:id="rId7"/>
    <p:sldId id="258" r:id="rId8"/>
    <p:sldId id="259" r:id="rId9"/>
    <p:sldId id="261" r:id="rId10"/>
    <p:sldId id="262" r:id="rId11"/>
    <p:sldId id="276" r:id="rId12"/>
    <p:sldId id="275" r:id="rId13"/>
    <p:sldId id="277" r:id="rId14"/>
    <p:sldId id="278" r:id="rId15"/>
    <p:sldId id="281" r:id="rId16"/>
    <p:sldId id="279" r:id="rId17"/>
    <p:sldId id="280" r:id="rId18"/>
    <p:sldId id="268" r:id="rId19"/>
    <p:sldId id="269" r:id="rId20"/>
    <p:sldId id="270" r:id="rId21"/>
    <p:sldId id="274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42996-A6D9-4C4C-8340-39D37446EA7F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29D64-EF82-48B7-93E8-ABC89D78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29D64-EF82-48B7-93E8-ABC89D78D9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6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29D64-EF82-48B7-93E8-ABC89D78D9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5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4C18-6763-4BA8-9916-E486E4A6962A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AF7C-D606-4D6C-B334-048F6681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1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4C18-6763-4BA8-9916-E486E4A6962A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AF7C-D606-4D6C-B334-048F6681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4C18-6763-4BA8-9916-E486E4A6962A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AF7C-D606-4D6C-B334-048F6681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4C18-6763-4BA8-9916-E486E4A6962A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AF7C-D606-4D6C-B334-048F6681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4C18-6763-4BA8-9916-E486E4A6962A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AF7C-D606-4D6C-B334-048F6681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7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4C18-6763-4BA8-9916-E486E4A6962A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AF7C-D606-4D6C-B334-048F6681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0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4C18-6763-4BA8-9916-E486E4A6962A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AF7C-D606-4D6C-B334-048F6681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2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4C18-6763-4BA8-9916-E486E4A6962A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AF7C-D606-4D6C-B334-048F6681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4C18-6763-4BA8-9916-E486E4A6962A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AF7C-D606-4D6C-B334-048F6681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8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4C18-6763-4BA8-9916-E486E4A6962A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AF7C-D606-4D6C-B334-048F6681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6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4C18-6763-4BA8-9916-E486E4A6962A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AF7C-D606-4D6C-B334-048F6681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3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04C18-6763-4BA8-9916-E486E4A6962A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3AF7C-D606-4D6C-B334-048F6681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5257800"/>
            <a:ext cx="518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ফুলেল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শুভেচ্ছা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3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১। </a:t>
            </a:r>
            <a:r>
              <a:rPr lang="en-US" dirty="0" err="1" smtClean="0">
                <a:solidFill>
                  <a:srgbClr val="C00000"/>
                </a:solidFill>
              </a:rPr>
              <a:t>বাংলা</a:t>
            </a:r>
            <a:r>
              <a:rPr lang="bn-IN" dirty="0" smtClean="0">
                <a:solidFill>
                  <a:srgbClr val="C00000"/>
                </a:solidFill>
              </a:rPr>
              <a:t>                      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২। </a:t>
            </a:r>
            <a:r>
              <a:rPr lang="en-US" dirty="0" err="1" smtClean="0">
                <a:solidFill>
                  <a:srgbClr val="C00000"/>
                </a:solidFill>
              </a:rPr>
              <a:t>ইংরেজি</a:t>
            </a:r>
            <a:r>
              <a:rPr lang="en-US" dirty="0" smtClean="0">
                <a:solidFill>
                  <a:srgbClr val="C00000"/>
                </a:solidFill>
              </a:rPr>
              <a:t>                  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৩।গনিত                       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৪। </a:t>
            </a:r>
            <a:r>
              <a:rPr lang="en-US" dirty="0" err="1" smtClean="0">
                <a:solidFill>
                  <a:srgbClr val="C00000"/>
                </a:solidFill>
              </a:rPr>
              <a:t>পদার্থ</a:t>
            </a:r>
            <a:r>
              <a:rPr lang="en-US" dirty="0" smtClean="0">
                <a:solidFill>
                  <a:srgbClr val="C00000"/>
                </a:solidFill>
              </a:rPr>
              <a:t>                       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৫।রসায়ন   </a:t>
            </a:r>
            <a:r>
              <a:rPr lang="bn-IN" dirty="0" smtClean="0">
                <a:solidFill>
                  <a:srgbClr val="C00000"/>
                </a:solidFill>
              </a:rPr>
              <a:t>              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৬। </a:t>
            </a:r>
            <a:r>
              <a:rPr lang="en-US" dirty="0" err="1" smtClean="0">
                <a:solidFill>
                  <a:srgbClr val="C00000"/>
                </a:solidFill>
              </a:rPr>
              <a:t>জীব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bn-IN" dirty="0" smtClean="0">
                <a:solidFill>
                  <a:srgbClr val="C00000"/>
                </a:solidFill>
              </a:rPr>
              <a:t>                   </a:t>
            </a:r>
            <a:r>
              <a:rPr lang="bn-IN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n-IN" dirty="0">
                <a:solidFill>
                  <a:srgbClr val="C00000"/>
                </a:solidFill>
              </a:rPr>
              <a:t> </a:t>
            </a:r>
            <a:r>
              <a:rPr lang="bn-IN" dirty="0" smtClean="0">
                <a:solidFill>
                  <a:srgbClr val="C00000"/>
                </a:solidFill>
              </a:rPr>
              <a:t>   </a:t>
            </a:r>
            <a:r>
              <a:rPr lang="en-US" dirty="0" smtClean="0">
                <a:solidFill>
                  <a:srgbClr val="C00000"/>
                </a:solidFill>
              </a:rPr>
              <a:t>৭। </a:t>
            </a:r>
            <a:r>
              <a:rPr lang="en-US" dirty="0" err="1" smtClean="0">
                <a:solidFill>
                  <a:srgbClr val="C00000"/>
                </a:solidFill>
              </a:rPr>
              <a:t>তথ্য</a:t>
            </a:r>
            <a:r>
              <a:rPr lang="bn-IN" dirty="0" smtClean="0">
                <a:solidFill>
                  <a:srgbClr val="C00000"/>
                </a:solidFill>
              </a:rPr>
              <a:t>     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৮। </a:t>
            </a:r>
            <a:r>
              <a:rPr lang="en-US" dirty="0" err="1" smtClean="0">
                <a:solidFill>
                  <a:srgbClr val="C00000"/>
                </a:solidFill>
              </a:rPr>
              <a:t>ইতিহাস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88743" y="533400"/>
            <a:ext cx="3706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পাঠ্যপুস্তক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1676400"/>
            <a:ext cx="3048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৯। ভূগোল</a:t>
            </a:r>
          </a:p>
          <a:p>
            <a:pPr algn="ctr"/>
            <a:r>
              <a:rPr lang="bn-IN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১০।বিজ্ঞান</a:t>
            </a:r>
          </a:p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১১।পৌরনীতি</a:t>
            </a:r>
          </a:p>
          <a:p>
            <a:pPr algn="ctr"/>
            <a:r>
              <a:rPr lang="bn-IN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১২।ধর্ম</a:t>
            </a:r>
          </a:p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১৩।বাবিপ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7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bg2">
              <a:lumMod val="10000"/>
            </a:schemeClr>
          </a:solidFill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chemeClr val="accent5">
                    <a:lumMod val="75000"/>
                  </a:schemeClr>
                </a:solidFill>
              </a:rPr>
              <a:t>শ্রেণী</a:t>
            </a:r>
            <a:r>
              <a:rPr lang="bn-IN" sz="6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5">
                    <a:lumMod val="75000"/>
                  </a:schemeClr>
                </a:solidFill>
              </a:rPr>
              <a:t>কক্ষ</a:t>
            </a:r>
            <a:r>
              <a:rPr lang="bn-IN" sz="6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114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27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6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219200"/>
            <a:ext cx="5562600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পরিবেশ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73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9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914400"/>
            <a:ext cx="4387741" cy="120032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মনোযোগ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86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96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09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81000"/>
            <a:ext cx="3743332" cy="132343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প্রানবন্ত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43188"/>
            <a:ext cx="70866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3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ড্রেসাপ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733800" cy="147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3"/>
          <a:stretch/>
        </p:blipFill>
        <p:spPr bwMode="auto">
          <a:xfrm>
            <a:off x="5105400" y="2209800"/>
            <a:ext cx="2819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r="31129"/>
          <a:stretch/>
        </p:blipFill>
        <p:spPr bwMode="auto">
          <a:xfrm>
            <a:off x="5257800" y="44958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5" r="25646" b="10925"/>
          <a:stretch/>
        </p:blipFill>
        <p:spPr bwMode="auto">
          <a:xfrm>
            <a:off x="1143000" y="4191000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7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143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বিশ্লেষন-বুঝানো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7086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4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143000"/>
          </a:xfrm>
          <a:solidFill>
            <a:srgbClr val="0070C0"/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সমাপ্ত করণ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1615" y="4572000"/>
            <a:ext cx="5553123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আগামি ক্লাসে আবার কথা হবে</a:t>
            </a:r>
          </a:p>
          <a:p>
            <a:pPr algn="ctr"/>
            <a:r>
              <a:rPr lang="bn-IN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সবাইকে অনেক অনেক ধন্যবাদ-</a:t>
            </a:r>
          </a:p>
          <a:p>
            <a:pPr algn="ctr"/>
            <a:r>
              <a:rPr lang="bn-IN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আল্লাহ</a:t>
            </a:r>
            <a:r>
              <a:rPr lang="bn-IN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হাফেজ।</a:t>
            </a:r>
            <a:endParaRPr lang="en-US" sz="4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2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3190" r="9262" b="9970"/>
          <a:stretch/>
        </p:blipFill>
        <p:spPr bwMode="auto">
          <a:xfrm>
            <a:off x="228600" y="228600"/>
            <a:ext cx="3429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3724" r="8784" b="21254"/>
          <a:stretch/>
        </p:blipFill>
        <p:spPr bwMode="auto">
          <a:xfrm>
            <a:off x="3733800" y="152400"/>
            <a:ext cx="5410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1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3334" y="228600"/>
            <a:ext cx="4144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অধ্যায়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সমূহ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066364"/>
              </p:ext>
            </p:extLst>
          </p:nvPr>
        </p:nvGraphicFramePr>
        <p:xfrm>
          <a:off x="1981200" y="1600198"/>
          <a:ext cx="57912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024"/>
                <a:gridCol w="3320288"/>
                <a:gridCol w="1389888"/>
              </a:tblGrid>
              <a:tr h="833356">
                <a:tc>
                  <a:txBody>
                    <a:bodyPr/>
                    <a:lstStyle/>
                    <a:p>
                      <a:r>
                        <a:rPr lang="bn-IN" dirty="0" smtClean="0"/>
                        <a:t>অধ্যায়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</a:t>
                      </a:r>
                      <a:r>
                        <a:rPr lang="bn-IN" dirty="0" smtClean="0"/>
                        <a:t>শিরোনাম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  <a:r>
                        <a:rPr lang="bn-IN" dirty="0" smtClean="0"/>
                        <a:t>পৃষ্ঠা</a:t>
                      </a:r>
                      <a:endParaRPr lang="en-US" dirty="0"/>
                    </a:p>
                  </a:txBody>
                  <a:tcPr/>
                </a:tc>
              </a:tr>
              <a:tr h="505063">
                <a:tc>
                  <a:txBody>
                    <a:bodyPr/>
                    <a:lstStyle/>
                    <a:p>
                      <a:r>
                        <a:rPr lang="bn-IN" dirty="0" smtClean="0"/>
                        <a:t>প্রথম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প্রাণীজগতের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শ্রেণীবিন্যাস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১-১২</a:t>
                      </a:r>
                      <a:endParaRPr lang="en-US" dirty="0"/>
                    </a:p>
                  </a:txBody>
                  <a:tcPr/>
                </a:tc>
              </a:tr>
              <a:tr h="505063">
                <a:tc>
                  <a:txBody>
                    <a:bodyPr/>
                    <a:lstStyle/>
                    <a:p>
                      <a:r>
                        <a:rPr lang="bn-IN" dirty="0" smtClean="0"/>
                        <a:t>দ্বিতীয়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জীবের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বৃদ্দি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বংশগতি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১৩-২৩</a:t>
                      </a:r>
                      <a:endParaRPr lang="en-US" dirty="0"/>
                    </a:p>
                  </a:txBody>
                  <a:tcPr/>
                </a:tc>
              </a:tr>
              <a:tr h="505063">
                <a:tc>
                  <a:txBody>
                    <a:bodyPr/>
                    <a:lstStyle/>
                    <a:p>
                      <a:r>
                        <a:rPr lang="bn-IN" dirty="0" smtClean="0"/>
                        <a:t>তৃতীয়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ব্যাপন</a:t>
                      </a:r>
                      <a:r>
                        <a:rPr lang="en-US" baseline="0" dirty="0" err="1" smtClean="0"/>
                        <a:t>,অভিস্রবণ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প্রস্বেদন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২৪-৩৩</a:t>
                      </a:r>
                      <a:endParaRPr lang="en-US"/>
                    </a:p>
                  </a:txBody>
                  <a:tcPr/>
                </a:tc>
              </a:tr>
              <a:tr h="505063">
                <a:tc>
                  <a:txBody>
                    <a:bodyPr/>
                    <a:lstStyle/>
                    <a:p>
                      <a:r>
                        <a:rPr lang="bn-IN" dirty="0" smtClean="0"/>
                        <a:t>চতুর্থ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উদ্ভিদের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বংশ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বৃদ্দি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৩৪-৪৪</a:t>
                      </a:r>
                    </a:p>
                  </a:txBody>
                  <a:tcPr/>
                </a:tc>
              </a:tr>
              <a:tr h="505063">
                <a:tc>
                  <a:txBody>
                    <a:bodyPr/>
                    <a:lstStyle/>
                    <a:p>
                      <a:r>
                        <a:rPr lang="bn-IN" dirty="0" smtClean="0"/>
                        <a:t>পঞ্চম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সমন্বয়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নিঃসরণ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৪৫-৫৪</a:t>
                      </a:r>
                      <a:endParaRPr lang="en-US" dirty="0"/>
                    </a:p>
                  </a:txBody>
                  <a:tcPr/>
                </a:tc>
              </a:tr>
              <a:tr h="505063">
                <a:tc>
                  <a:txBody>
                    <a:bodyPr/>
                    <a:lstStyle/>
                    <a:p>
                      <a:r>
                        <a:rPr lang="bn-IN" dirty="0" smtClean="0"/>
                        <a:t>ষষ্ঠ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পরমানুর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গঠন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৫৫-৬৪</a:t>
                      </a:r>
                      <a:endParaRPr lang="en-US" dirty="0"/>
                    </a:p>
                  </a:txBody>
                  <a:tcPr/>
                </a:tc>
              </a:tr>
              <a:tr h="708267">
                <a:tc>
                  <a:txBody>
                    <a:bodyPr/>
                    <a:lstStyle/>
                    <a:p>
                      <a:r>
                        <a:rPr lang="bn-IN" dirty="0" smtClean="0"/>
                        <a:t>সপ্তম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পৃথিবী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মহাকর্ষ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৬৫-৭৪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4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096000" cy="6096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উপস্থাপনায়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057400"/>
            <a:ext cx="5791200" cy="3048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  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দেওগাঁ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রিয়াজ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bn-IN" sz="1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</a:t>
            </a:r>
            <a:r>
              <a:rPr lang="en-US" sz="1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নবাবগঞ্জ,দিনাজপুর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নং-০১৭২২৩৭৩৫১৫</a:t>
            </a:r>
            <a:endParaRPr lang="bn-IN" sz="1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676400" y="381000"/>
            <a:ext cx="678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2819400"/>
            <a:ext cx="3505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en-US" sz="24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আমিরুল</a:t>
            </a:r>
            <a:r>
              <a:rPr lang="en-US" sz="24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ইসলাম</a:t>
            </a:r>
            <a:r>
              <a:rPr lang="en-US" sz="24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62200"/>
            <a:ext cx="16764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32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417442"/>
              </p:ext>
            </p:extLst>
          </p:nvPr>
        </p:nvGraphicFramePr>
        <p:xfrm>
          <a:off x="2133600" y="1326117"/>
          <a:ext cx="5638800" cy="4582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661"/>
                <a:gridCol w="2451652"/>
                <a:gridCol w="2206487"/>
              </a:tblGrid>
              <a:tr h="4387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অষ্টম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রাসায়নিক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বিক্রিয়া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৭৫-৮৮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387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নবম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বর্তনী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চলবিদ্যু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৮৯-৯৭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387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অম্ল,ক্ষারক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লবণ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৯৮-১০৭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8685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একাদশ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১০৮-১১৮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387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দ্বাদশ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মহাকাশ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উপগ্রহ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১১৯-১২৮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387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এয়োদশ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১২৯-১৪৬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387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চতুর্দশ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বাস্তুতন্ত্র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১৪৭-১৫৬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265157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১ব</a:t>
                      </a:r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ৎসর    =</a:t>
                      </a:r>
                      <a:r>
                        <a:rPr lang="bn-IN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৩৬৫দিন</a:t>
                      </a:r>
                    </a:p>
                    <a:p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ছুটি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=      ৮৫।।</a:t>
                      </a:r>
                    </a:p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২৮০দিন</a:t>
                      </a:r>
                      <a:r>
                        <a:rPr lang="bn-IN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শূক্রবার   =       ৫২।।</a:t>
                      </a:r>
                      <a:r>
                        <a:rPr lang="bn-IN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 স্কুল দিবস</a:t>
                      </a:r>
                      <a:r>
                        <a:rPr lang="bn-IN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২২৮ দিন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743200" y="50292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56388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3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077200" cy="5410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কর্মদিবস-২২৮দিন মোট অধ্যায় ১৪টি প্রতিটি অধ্যায় আলোচনা,বিশ্লেষন এবংপরীক্ষা গ্রহণ করার জন্য সময় পাবেন -১৬ দিন- চলুন দেখি-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19600" y="48768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62200" y="2286000"/>
            <a:ext cx="4953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১৪) ২২৮(১৬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১৪</a:t>
            </a:r>
            <a:endParaRPr lang="bn-IN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৮৮</a:t>
            </a:r>
          </a:p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৮৪</a:t>
            </a:r>
          </a:p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৪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48200" y="41910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5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752600"/>
            <a:ext cx="5486400" cy="381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362200"/>
            <a:ext cx="464828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১।প্রশ্নপত্র প্রণয়ন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bn-I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পরীক্ষা</a:t>
            </a:r>
            <a:r>
              <a:rPr lang="bn-I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bn-I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গ্রহণ</a:t>
            </a:r>
            <a:endParaRPr lang="en-US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n-IN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৩।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উত্তর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পত্র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মূল্যায়ন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৪।ছাত্র-ছাত্রীদের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মাঝে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বিশ্লেষণ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6459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5911122" cy="3933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486400"/>
            <a:ext cx="64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Thanks all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60362" y="2893761"/>
            <a:ext cx="5867402" cy="14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3465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10203" y="2971800"/>
            <a:ext cx="5638802" cy="152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2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09800" y="-2209800"/>
            <a:ext cx="13792200" cy="1089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7939"/>
            <a:ext cx="3962400" cy="30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9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990600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ইনহাউজ টিচার্স ট্রেনিং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bn-IN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828800"/>
            <a:ext cx="6976532" cy="2486377"/>
          </a:xfrm>
        </p:spPr>
        <p:txBody>
          <a:bodyPr>
            <a:normAutofit fontScale="62500" lnSpcReduction="20000"/>
          </a:bodyPr>
          <a:lstStyle/>
          <a:p>
            <a:r>
              <a:rPr lang="as-IN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ইন-হাউস ট্রেনিং হল সেই সংস্থার দ্বারা অভ্যন্তরীণ উন্নত শিক্ষার সুযোগের জন্য একটি প্রশিক্ষণ প্রোগ্রাম।।</a:t>
            </a:r>
            <a:br>
              <a:rPr lang="as-IN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প্রতিষ্ঠানে ইনহাউজ ট্রেনিং বলতে একটি প্রতিষ্ঠানের অভ্যন্তরীণ ক্রিয়াকলাপ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ক্ষক-শিক্ষিকা,স্টাফদের </a:t>
            </a:r>
            <a:r>
              <a:rPr lang="as-IN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পরিচালিত কার্যক্রমকে বুঝায়। এই প্রকার ট্রেনিং এ ট্রেনিং পরবর্তী ফলোআপ অথবা শিক্ষক-শিক্ষিকা,স্টাফদের জ্ঞান, দক্ষতা ঝালাই বা বৃদ্ধি করা হয়। তবে ইন-হাউস ট্রেনিংএ স্থান,সময়, অর্থ, সংখ্যা, প্রশিক্ষক বিবেচনা করতে হয়। নির্দিষ্ট এবং পরিমাপযোগ্য প্রশিক্ষণ উদ্দেশ্য সেট করে এবং ইন-হাউস প্রশিক্ষণ মূল্যায়ন ফর্ম ব্যবহার করে এই প্রশিক্ষণ সফল করা যেতে পারে।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9631" y="2967335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bn-IN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72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0" t="20454" r="12727" b="19091"/>
          <a:stretch/>
        </p:blipFill>
        <p:spPr bwMode="auto">
          <a:xfrm>
            <a:off x="2286000" y="914400"/>
            <a:ext cx="446761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70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6019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কারিকুলাম শব্দের অর্থ কি </a:t>
            </a:r>
            <a:r>
              <a:rPr lang="bn-IN" sz="2800" dirty="0" smtClean="0">
                <a:solidFill>
                  <a:srgbClr val="7030A0"/>
                </a:solidFill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7391400" cy="2438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 কারিকুলাম শব্দটির বাংলা পরিভাষা হিসেবে শিক্ষাক্রম, পাঠ্যক্রম, পাঠক্রম ইত্যাদি শব্দগুলো ব্যবহার করা হয়ে থাকে। তবে বাংলাদেশে কারিকুলাম শব্দের প্রতিশব্দ হিসেবে শিক্ষাক্রম ব্যবহার করা হয়েছে। আভিধানিক অর্থে শিক্ষাক্রম বোঝায় ।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শিক্ষা পরিকল্পনা; যা বাস্তবায়নের জন্য বিদ্যালয় কর্তৃক পরিকল্পিত </a:t>
            </a:r>
            <a:r>
              <a:rPr lang="bn-IN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ও</a:t>
            </a: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পরিচালিত যাবতীয় শিখন-শেখানো কার্যাবলি যা বিদ্যালয়ের ভিতরে বা বাইরে দলগত বা এককভাবে সম্পন্ন করা হয়, তাকে </a:t>
            </a:r>
            <a:r>
              <a:rPr lang="bn-IN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কারিকুলাম</a:t>
            </a: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বলে।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33400"/>
            <a:ext cx="82296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কারিকুলাম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কি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28800"/>
            <a:ext cx="6629400" cy="762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কারিকুলামের গুরুত্ব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8077200" cy="2057400"/>
          </a:xfrm>
        </p:spPr>
        <p:txBody>
          <a:bodyPr>
            <a:normAutofit/>
          </a:bodyPr>
          <a:lstStyle/>
          <a:p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শিক্ষাক্রমের ধারণা. [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Concept of 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Curriculum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]. </a:t>
            </a:r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ভূমিকা. শিক্ষা জাতির মেরুদণ্ড ও উন্নয়নের চাবিকাঠি। একটি জাতির আশা-আকাঙ্ক্ষা রূপায়নের ও ভবিষ্যত নির্মাণের. হাতিয়ার হচ্ছে শিক্ষা। উন্নত জীবনযাপন ও সমাজের অগ্রগতি আনয়নে শিক্ষার ভূমিকা অত্যন্ত </a:t>
            </a:r>
            <a:r>
              <a:rPr lang="bn-IN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আর. শিক্ষাকে সঠিকভাবে রূপদানের জন্য প্রয়োজন শিক্ষাক্রম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2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010400" cy="5334000"/>
          </a:xfrm>
        </p:spPr>
        <p:txBody>
          <a:bodyPr>
            <a:noAutofit/>
          </a:bodyPr>
          <a:lstStyle/>
          <a:p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শিক্ষাক্রমের গুরুত্ব বা প্রয়োজনীয়তা:</a:t>
            </a:r>
          </a:p>
          <a:p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শিক্ষাক্রমের গুরত্ব সর্বাধিক। কারণ শিক্ষার ভবিষ্যৎ নির্ভর করে শিক্ষাক্রমের গতি প্রকৃতি অনুসারে। বস্তুত শিক্ষাক্রম হলো শিক্ষাব্যবস্থাকে উদ্দেশ্যমূখী, সময়োপযোগী, কার্যকরি ও গতিশীল করার একটি পূর্বপরিকল্পিত নীল নকশা। বস্তুত শিক্ষার প্রতি স্তরে শিক্ষাক্রমের প্রয়োজনীয়তা বহুবিধ। নিম্নে শিক্ষাক্রমের গুরত্ব বা প্রয়োজনীয়তা তুলে ধরা হলো:</a:t>
            </a:r>
          </a:p>
          <a:p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বিষয়গুলো বেশি কাজে লাগে তার অগ্রাধিকার সনাক্তকরণ।</a:t>
            </a:r>
          </a:p>
          <a:p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শিক্ষার্থীর চাহিদা অনুসারে বিষয়বস্তুর বিন্যাসকরণ।</a:t>
            </a:r>
          </a:p>
          <a:p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গ্রহণ ক্ষমতা অনুসারে বিষয়বস্ত নির্বাচন।</a:t>
            </a:r>
          </a:p>
          <a:p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মেধা, বয়স, রূচি ও সামর্থ্য অনুসারে কাজের মাত্রা নিরূপণ।</a:t>
            </a:r>
          </a:p>
          <a:p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 থেকে কঠিন বিষয়বস্তু বিন্যাসকরণ।</a:t>
            </a:r>
          </a:p>
          <a:p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প্রকৃতি অনুসারে কর্মমূখী ও বৃত্তিমূল বিষয়াদি অন্তর্ভূক্তকরণ।</a:t>
            </a:r>
          </a:p>
          <a:p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বিষয়বস্তুর ধারাবাহিকতা রক্ষা ও সমন্বয়করণ।</a:t>
            </a:r>
          </a:p>
          <a:p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শিক্ষাদান পদ্ধতি ও কৌশল নির্ধারণ।</a:t>
            </a:r>
          </a:p>
          <a:p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 জন্য প্রয়োজনীয় প্রশিক্ষণ পরিকল্পনা ও বাস্তবায়ন দিক</a:t>
            </a:r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</a:p>
          <a:p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506</Words>
  <Application>Microsoft Office PowerPoint</Application>
  <PresentationFormat>On-screen Show (4:3)</PresentationFormat>
  <Paragraphs>117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উপস্থাপনায়</vt:lpstr>
      <vt:lpstr>PowerPoint Presentation</vt:lpstr>
      <vt:lpstr>PowerPoint Presentation</vt:lpstr>
      <vt:lpstr>PowerPoint Presentation</vt:lpstr>
      <vt:lpstr>কারিকুলাম শব্দের অর্থ কি ?</vt:lpstr>
      <vt:lpstr>PowerPoint Presentation</vt:lpstr>
      <vt:lpstr>কারিকুলামের গুরুত্ব</vt:lpstr>
      <vt:lpstr>PowerPoint Presentation</vt:lpstr>
      <vt:lpstr>PowerPoint Presentation</vt:lpstr>
      <vt:lpstr>শ্রেণী কক্ষ </vt:lpstr>
      <vt:lpstr>PowerPoint Presentation</vt:lpstr>
      <vt:lpstr>PowerPoint Presentation</vt:lpstr>
      <vt:lpstr>PowerPoint Presentation</vt:lpstr>
      <vt:lpstr>ড্রেসাপ</vt:lpstr>
      <vt:lpstr>বিশ্লেষন-বুঝানো</vt:lpstr>
      <vt:lpstr>শ্রেণী পাঠ সমাপ্ত করণ</vt:lpstr>
      <vt:lpstr>PowerPoint Presentation</vt:lpstr>
      <vt:lpstr>PowerPoint Presentation</vt:lpstr>
      <vt:lpstr>PowerPoint Presentation</vt:lpstr>
      <vt:lpstr>PowerPoint Presentation</vt:lpstr>
      <vt:lpstr>অধ্যায় শেষে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শিক্ষা পরিকল্পনা; যা বাস্তবায়নের জন্য বিদ্যালয় কর্তৃক পরিকল্পিত ও পরিচালিত যাবতীয় শিখন-শেখানো কার্যাবলি যা বিদ্যালয়ের ভিতরে বা বাইরে দলগত বা এককভাবে সম্পন্ন করা হয়, তাকে কারিকুলাম বলে।</dc:title>
  <dc:creator>Next</dc:creator>
  <cp:lastModifiedBy>Next</cp:lastModifiedBy>
  <cp:revision>79</cp:revision>
  <dcterms:created xsi:type="dcterms:W3CDTF">2020-01-28T12:58:59Z</dcterms:created>
  <dcterms:modified xsi:type="dcterms:W3CDTF">2020-09-21T10:42:51Z</dcterms:modified>
</cp:coreProperties>
</file>