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83" r:id="rId3"/>
    <p:sldId id="264" r:id="rId4"/>
    <p:sldId id="257" r:id="rId5"/>
    <p:sldId id="262" r:id="rId6"/>
    <p:sldId id="265" r:id="rId7"/>
    <p:sldId id="266" r:id="rId8"/>
    <p:sldId id="270" r:id="rId9"/>
    <p:sldId id="272" r:id="rId10"/>
    <p:sldId id="277" r:id="rId11"/>
    <p:sldId id="273" r:id="rId12"/>
    <p:sldId id="274" r:id="rId13"/>
    <p:sldId id="276" r:id="rId14"/>
    <p:sldId id="271" r:id="rId15"/>
    <p:sldId id="282" r:id="rId16"/>
    <p:sldId id="275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7" autoAdjust="0"/>
    <p:restoredTop sz="96953" autoAdjust="0"/>
  </p:normalViewPr>
  <p:slideViewPr>
    <p:cSldViewPr>
      <p:cViewPr varScale="1">
        <p:scale>
          <a:sx n="71" d="100"/>
          <a:sy n="7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4E42E-6AC6-49AA-916D-F6B518683825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6B067-D286-404B-8F89-78DB7C075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62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6B067-D286-404B-8F89-78DB7C075C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27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6B067-D286-404B-8F89-78DB7C075C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377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6B067-D286-404B-8F89-78DB7C075C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53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uhammod%20Ali\Desktop\What%20Is%20An%20Ecosystem.mp4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bn-BD" sz="8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আমারঘরে আমার স্কুল অনলাইন</a:t>
                      </a:r>
                      <a:r>
                        <a:rPr lang="bn-BD" sz="8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কার্যক্রমে তোমাদেরকে </a:t>
                      </a:r>
                      <a:r>
                        <a:rPr lang="bn-IN" sz="8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স্বাগতম</a:t>
                      </a:r>
                      <a:endParaRPr lang="en-US" sz="8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ro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2400"/>
            <a:ext cx="9144000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0"/>
          <a:ext cx="9296400" cy="6858000"/>
        </p:xfrm>
        <a:graphic>
          <a:graphicData uri="http://schemas.openxmlformats.org/drawingml/2006/table">
            <a:tbl>
              <a:tblPr firstRow="1" bandRow="1"/>
              <a:tblGrid>
                <a:gridCol w="9296400"/>
              </a:tblGrid>
              <a:tr h="1008078">
                <a:tc>
                  <a:txBody>
                    <a:bodyPr/>
                    <a:lstStyle/>
                    <a:p>
                      <a:pPr algn="ctr"/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একক কাজ</a:t>
                      </a:r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849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১।খাদ্যশৃঙ্খল  কত প্রকার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bn-IN" sz="4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r>
                        <a:rPr lang="bn-IN" sz="4800" dirty="0" smtClean="0">
                          <a:latin typeface="NikoshBAN" pitchFamily="2" charset="0"/>
                          <a:cs typeface="NikoshBAN" pitchFamily="2" charset="0"/>
                        </a:rPr>
                        <a:t>।কোন</a:t>
                      </a:r>
                      <a:r>
                        <a:rPr lang="bn-IN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উদ্ভিদ সৌরশক্তি ব্যবহার করে খাদ্য তৈরি করে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bn-IN" sz="4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3</a:t>
                      </a:r>
                      <a:r>
                        <a:rPr lang="bn-IN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r>
                        <a:rPr lang="en-US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800" dirty="0" smtClean="0">
                          <a:latin typeface="NikoshBAN" pitchFamily="2" charset="0"/>
                          <a:cs typeface="NikoshBAN" pitchFamily="2" charset="0"/>
                        </a:rPr>
                        <a:t>তৃণভোজী</a:t>
                      </a:r>
                      <a:r>
                        <a:rPr lang="bn-IN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প্রাণি কারা?</a:t>
                      </a:r>
                      <a:endParaRPr lang="en-US" sz="4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9882" y="609600"/>
            <a:ext cx="4034118" cy="4800600"/>
          </a:xfrm>
          <a:prstGeom prst="rect">
            <a:avLst/>
          </a:prstGeom>
        </p:spPr>
      </p:pic>
      <p:pic>
        <p:nvPicPr>
          <p:cNvPr id="3" name="Picture 2" descr="foodchain.008.jpg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4857750" cy="50292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40970" y="5562600"/>
          <a:ext cx="4735285" cy="1310640"/>
        </p:xfrm>
        <a:graphic>
          <a:graphicData uri="http://schemas.openxmlformats.org/drawingml/2006/table">
            <a:tbl>
              <a:tblPr firstRow="1" bandRow="1"/>
              <a:tblGrid>
                <a:gridCol w="4735285"/>
              </a:tblGrid>
              <a:tr h="1099457">
                <a:tc>
                  <a:txBody>
                    <a:bodyPr/>
                    <a:lstStyle/>
                    <a:p>
                      <a:pPr algn="ctr"/>
                      <a:r>
                        <a:rPr lang="bn-IN" sz="8000" baseline="0" dirty="0" smtClean="0">
                          <a:latin typeface="NikoshBAN" pitchFamily="2" charset="0"/>
                          <a:cs typeface="NikoshBAN" pitchFamily="2" charset="0"/>
                        </a:rPr>
                        <a:t>খাদ্যজাল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8991600" cy="6858000"/>
        </p:xfrm>
        <a:graphic>
          <a:graphicData uri="http://schemas.openxmlformats.org/drawingml/2006/table">
            <a:tbl>
              <a:tblPr firstRow="1" bandRow="1"/>
              <a:tblGrid>
                <a:gridCol w="8991600"/>
              </a:tblGrid>
              <a:tr h="6858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800" u="sng" baseline="0" dirty="0" smtClean="0">
                          <a:latin typeface="NikoshBAN" pitchFamily="2" charset="0"/>
                          <a:cs typeface="NikoshBAN" pitchFamily="2" charset="0"/>
                        </a:rPr>
                        <a:t>খাদ্যজালঃ</a:t>
                      </a:r>
                      <a:r>
                        <a:rPr lang="bn-IN" sz="4800" baseline="0" dirty="0" smtClean="0">
                          <a:latin typeface="NikoshBAN" pitchFamily="2" charset="0"/>
                          <a:cs typeface="NikoshBAN" pitchFamily="2" charset="0"/>
                        </a:rPr>
                        <a:t>একটি বাস্তুতন্ত্রের একাধিক খাদ্যশৃঙ্খল পরিলক্ষিত হলে বিভিন্ন প্রকার সদস্যরা পস্পরের সাথে আন্তঃসম্পর্ক যুক্ত হয়ে খাদ্যশৃঙ্খলের যে সুসংবদ্ধ বিন্যাস তৈরি করে তাকেএকত্রে খাদ্যজাল বলে।</a:t>
                      </a:r>
                      <a:endParaRPr lang="en-US" sz="4800" dirty="0" smtClean="0"/>
                    </a:p>
                    <a:p>
                      <a:pPr algn="just"/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0"/>
          <a:ext cx="8991600" cy="7315200"/>
        </p:xfrm>
        <a:graphic>
          <a:graphicData uri="http://schemas.openxmlformats.org/drawingml/2006/table">
            <a:tbl>
              <a:tblPr firstRow="1" bandRow="1"/>
              <a:tblGrid>
                <a:gridCol w="89916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জোড়ায় কাজ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29400">
                <a:tc>
                  <a:txBody>
                    <a:bodyPr/>
                    <a:lstStyle/>
                    <a:p>
                      <a:pPr algn="l"/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১।উৎপাদকের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৩টি কাজ লিখ</a:t>
                      </a:r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একটি  খাদ্যশৃঙ্খল তৈরী কর।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r>
                        <a:rPr lang="bn-IN" sz="2800" baseline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একটি জলজ খাদ্যশৃঙ্খলে বিয়োজকের কাজ লিখ।  </a:t>
                      </a:r>
                      <a:endParaRPr lang="en-US" sz="1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hat Is An Ecosystem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29000" y="3086100"/>
          <a:ext cx="2284413" cy="685800"/>
        </p:xfrm>
        <a:graphic>
          <a:graphicData uri="http://schemas.openxmlformats.org/presentationml/2006/ole">
            <p:oleObj spid="_x0000_s1026" name="Packager Shell Object" showAsIcon="1" r:id="rId6" imgW="2284560" imgH="68580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381000"/>
          <a:ext cx="7239000" cy="4352365"/>
        </p:xfrm>
        <a:graphic>
          <a:graphicData uri="http://schemas.openxmlformats.org/drawingml/2006/table">
            <a:tbl>
              <a:tblPr firstRow="1" bandRow="1"/>
              <a:tblGrid>
                <a:gridCol w="7239000"/>
              </a:tblGrid>
              <a:tr h="76925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দলীয়</a:t>
                      </a:r>
                      <a:r>
                        <a:rPr lang="bn-IN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583108">
                <a:tc>
                  <a:txBody>
                    <a:bodyPr/>
                    <a:lstStyle/>
                    <a:p>
                      <a:pPr algn="l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গ্রুপ-১।তিন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সদস্য বিশিষ্ট একটি স্থলজ খাদ্যশৃঙ্খল তৈরী কর।</a:t>
                      </a:r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গ্রুপ-২।তিন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সদস্য বিশিষ্ট তৃণভোজীএকটি  খাদ্যশৃঙ্খল তৈরী কর।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গ্রুপ-৩।চার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সদস্য বিশিষ্ট একটি জলজ খাদ্যশৃঙ্খল তৈরি কর।</a:t>
                      </a:r>
                      <a:endParaRPr lang="en-US" sz="1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54940" y="381001"/>
          <a:ext cx="4289613" cy="1371599"/>
        </p:xfrm>
        <a:graphic>
          <a:graphicData uri="http://schemas.openxmlformats.org/drawingml/2006/table">
            <a:tbl>
              <a:tblPr firstRow="1" bandRow="1"/>
              <a:tblGrid>
                <a:gridCol w="4289613"/>
              </a:tblGrid>
              <a:tr h="1371599">
                <a:tc>
                  <a:txBody>
                    <a:bodyPr/>
                    <a:lstStyle/>
                    <a:p>
                      <a:pPr algn="ctr"/>
                      <a:r>
                        <a:rPr lang="bn-IN" sz="8000" dirty="0" smtClean="0"/>
                        <a:t>ম</a:t>
                      </a:r>
                      <a:r>
                        <a:rPr lang="bn-IN" sz="8000" u="none" dirty="0" smtClean="0"/>
                        <a:t>ূল্যায়ন</a:t>
                      </a:r>
                      <a:endParaRPr lang="en-US" sz="115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86871" y="1828800"/>
          <a:ext cx="8857129" cy="5029200"/>
        </p:xfrm>
        <a:graphic>
          <a:graphicData uri="http://schemas.openxmlformats.org/drawingml/2006/table">
            <a:tbl>
              <a:tblPr firstRow="1" bandRow="1"/>
              <a:tblGrid>
                <a:gridCol w="8857129"/>
              </a:tblGrid>
              <a:tr h="4953000">
                <a:tc>
                  <a:txBody>
                    <a:bodyPr/>
                    <a:lstStyle/>
                    <a:p>
                      <a:r>
                        <a:rPr lang="bn-IN" sz="5400" dirty="0" smtClean="0"/>
                        <a:t>নিচের</a:t>
                      </a:r>
                      <a:r>
                        <a:rPr lang="bn-IN" sz="5400" baseline="0" dirty="0" smtClean="0"/>
                        <a:t> উদ্দীপকটি পড় এবং প্রশ্নগুলোর দাও।</a:t>
                      </a:r>
                      <a:endParaRPr lang="bn-IN" sz="5400" dirty="0" smtClean="0"/>
                    </a:p>
                    <a:p>
                      <a:r>
                        <a:rPr lang="bn-IN" sz="2400" dirty="0" smtClean="0"/>
                        <a:t>মাহির একজোড়া</a:t>
                      </a:r>
                      <a:r>
                        <a:rPr lang="bn-IN" sz="2400" baseline="0" dirty="0" smtClean="0"/>
                        <a:t> কবুতর পালন করেছিল। কবুতরগুলোকে  সে কোনখাবার দিতনা,তার বাগান ও</a:t>
                      </a:r>
                      <a:r>
                        <a:rPr lang="bn-BD" sz="2400" baseline="0" dirty="0" smtClean="0"/>
                        <a:t> </a:t>
                      </a:r>
                      <a:r>
                        <a:rPr lang="bn-IN" sz="2400" baseline="0" dirty="0" smtClean="0"/>
                        <a:t>আসপাশের পরিবেশ থেকে </a:t>
                      </a:r>
                    </a:p>
                    <a:p>
                      <a:r>
                        <a:rPr lang="bn-IN" sz="2400" baseline="0" dirty="0" smtClean="0"/>
                        <a:t>পুকামাকড় ধরে খেত।কিন্ত</a:t>
                      </a:r>
                      <a:r>
                        <a:rPr lang="bn-BD" sz="2400" baseline="0" dirty="0" smtClean="0"/>
                        <a:t>ু</a:t>
                      </a:r>
                      <a:r>
                        <a:rPr lang="bn-IN" sz="2400" baseline="0" dirty="0" smtClean="0"/>
                        <a:t> কবুতর দুইটিকে একদিন শিয়াল খেয়ে ফেলার কিছুদিন পর সে বাগানে গিয়ে দেখল বাগানে পুকামাকড়ে ভরেগেছে,কোন ফসল টিক মত হচ্ছেনা।</a:t>
                      </a:r>
                    </a:p>
                    <a:p>
                      <a:r>
                        <a:rPr lang="bn-IN" sz="2400" baseline="0" dirty="0" smtClean="0"/>
                        <a:t>১।খাদ্যশৃঙ্খল কি?                                                                                                                  </a:t>
                      </a:r>
                      <a:r>
                        <a:rPr lang="en-US" sz="2400" baseline="0" dirty="0" smtClean="0"/>
                        <a:t>  </a:t>
                      </a:r>
                      <a:endParaRPr lang="bn-IN" sz="2400" baseline="0" dirty="0" smtClean="0"/>
                    </a:p>
                    <a:p>
                      <a:r>
                        <a:rPr lang="bn-IN" sz="2400" baseline="0" dirty="0" smtClean="0"/>
                        <a:t>২।মাহিরের বাগানের খাদ্যশৃঙ্খল কোন প্রকারের বর্ণনা কর।                                                                  </a:t>
                      </a:r>
                    </a:p>
                    <a:p>
                      <a:r>
                        <a:rPr lang="bn-IN" sz="2400" baseline="0" dirty="0" smtClean="0"/>
                        <a:t>৩।বাগানে পুকামাকড় বেরে যাওয়ার কারণ ব্যাখ</a:t>
                      </a:r>
                      <a:r>
                        <a:rPr lang="bn-BD" sz="2400" baseline="0" dirty="0" smtClean="0"/>
                        <a:t>্যা</a:t>
                      </a:r>
                      <a:r>
                        <a:rPr lang="bn-IN" sz="2400" baseline="0" dirty="0" smtClean="0"/>
                        <a:t> কর।                                                                        </a:t>
                      </a:r>
                    </a:p>
                    <a:p>
                      <a:r>
                        <a:rPr lang="bn-IN" sz="2400" baseline="0" dirty="0" smtClean="0"/>
                        <a:t>৪।মাহিরের বাগানের ফসল রক্ষায় খাদ্যশৃঙ্খলের ভূমিকা বিশ্লেষণ কর।                                                </a:t>
                      </a:r>
                      <a:endParaRPr lang="bn-IN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599" y="228600"/>
          <a:ext cx="8915401" cy="2209800"/>
        </p:xfrm>
        <a:graphic>
          <a:graphicData uri="http://schemas.openxmlformats.org/drawingml/2006/table">
            <a:tbl>
              <a:tblPr firstRow="1" bandRow="1"/>
              <a:tblGrid>
                <a:gridCol w="8915401"/>
              </a:tblGrid>
              <a:tr h="2209800">
                <a:tc>
                  <a:txBody>
                    <a:bodyPr/>
                    <a:lstStyle/>
                    <a:p>
                      <a:pPr algn="ctr"/>
                      <a:r>
                        <a:rPr lang="bn-IN" sz="13800" dirty="0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IN" sz="7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13800" dirty="0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13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8204765"/>
              </p:ext>
            </p:extLst>
          </p:nvPr>
        </p:nvGraphicFramePr>
        <p:xfrm>
          <a:off x="76201" y="2667000"/>
          <a:ext cx="9067799" cy="3947160"/>
        </p:xfrm>
        <a:graphic>
          <a:graphicData uri="http://schemas.openxmlformats.org/drawingml/2006/table">
            <a:tbl>
              <a:tblPr firstRow="1" bandRow="1"/>
              <a:tblGrid>
                <a:gridCol w="9067799"/>
              </a:tblGrid>
              <a:tr h="3947160">
                <a:tc>
                  <a:txBody>
                    <a:bodyPr/>
                    <a:lstStyle/>
                    <a:p>
                      <a:r>
                        <a:rPr lang="bn-IN" sz="5400" dirty="0" smtClean="0"/>
                        <a:t>তোমার</a:t>
                      </a:r>
                      <a:r>
                        <a:rPr lang="bn-IN" sz="5400" baseline="0" dirty="0" smtClean="0"/>
                        <a:t> বাগানের খাদ্যশৃঙ্খলের ৫টি সদস্যের নাম লিখ ।</a:t>
                      </a:r>
                    </a:p>
                    <a:p>
                      <a:endParaRPr lang="en-US" sz="6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0"/>
          <a:ext cx="8915400" cy="6553200"/>
        </p:xfrm>
        <a:graphic>
          <a:graphicData uri="http://schemas.openxmlformats.org/drawingml/2006/table">
            <a:tbl>
              <a:tblPr firstRow="1" bandRow="1"/>
              <a:tblGrid>
                <a:gridCol w="8915400"/>
              </a:tblGrid>
              <a:tr h="6553200">
                <a:tc>
                  <a:txBody>
                    <a:bodyPr/>
                    <a:lstStyle/>
                    <a:p>
                      <a:r>
                        <a:rPr lang="bn-IN" sz="23900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sz="239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777724"/>
            <a:ext cx="8915400" cy="3695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0" y="2362200"/>
            <a:ext cx="9144000" cy="4495800"/>
          </a:xfrm>
          <a:prstGeom prst="ellipse">
            <a:avLst/>
          </a:prstGeom>
          <a:solidFill>
            <a:srgbClr val="782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মোহাম্মদ আলী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প্রধান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শিক্ষক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জাফরাবাদ উচ্চ বিদ্যালয় ও কলেজ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দক্ষিনসুরমা,সিলেট।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981200" y="0"/>
            <a:ext cx="5638800" cy="2438400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শিক্ষক পরিচিতি</a:t>
            </a:r>
            <a:endParaRPr lang="en-US" sz="4000" dirty="0"/>
          </a:p>
        </p:txBody>
      </p:sp>
      <p:pic>
        <p:nvPicPr>
          <p:cNvPr id="4" name="Picture 3" descr="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2057400" cy="2438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2362200"/>
            <a:ext cx="5029200" cy="449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 –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১৩তম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শ্রেণি-নবম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-দশম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সময়-৪০মিনিট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0"/>
          <a:ext cx="6629400" cy="1752600"/>
        </p:xfrm>
        <a:graphic>
          <a:graphicData uri="http://schemas.openxmlformats.org/drawingml/2006/table">
            <a:tbl>
              <a:tblPr firstRow="1" bandRow="1"/>
              <a:tblGrid>
                <a:gridCol w="6629400"/>
              </a:tblGrid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bn-IN" sz="9600" dirty="0" smtClean="0"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bn-IN" sz="9600" baseline="0" dirty="0" smtClean="0"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endParaRPr lang="en-US" sz="9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228600"/>
          <a:ext cx="5253789" cy="2819401"/>
        </p:xfrm>
        <a:graphic>
          <a:graphicData uri="http://schemas.openxmlformats.org/drawingml/2006/table">
            <a:tbl>
              <a:tblPr firstRow="1" bandRow="1"/>
              <a:tblGrid>
                <a:gridCol w="5253789"/>
              </a:tblGrid>
              <a:tr h="2819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butterfli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"/>
            <a:ext cx="4419600" cy="214083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467600" y="3144252"/>
          <a:ext cx="1219200" cy="701040"/>
        </p:xfrm>
        <a:graphic>
          <a:graphicData uri="http://schemas.openxmlformats.org/drawingml/2006/table">
            <a:tbl>
              <a:tblPr firstRow="1" bandRow="1"/>
              <a:tblGrid>
                <a:gridCol w="1219200"/>
              </a:tblGrid>
              <a:tr h="589548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পাখি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01706"/>
            <a:ext cx="3048000" cy="2719137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2362200"/>
          <a:ext cx="3429000" cy="685800"/>
        </p:xfrm>
        <a:graphic>
          <a:graphicData uri="http://schemas.openxmlformats.org/drawingml/2006/table">
            <a:tbl>
              <a:tblPr firstRow="1" bandRow="1"/>
              <a:tblGrid>
                <a:gridCol w="3429000"/>
              </a:tblGrid>
              <a:tr h="68580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বাগানের ফুলেফুলে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প্রজাপতি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animal-graphics-frogs-75683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495800" y="1295400"/>
            <a:ext cx="814750" cy="10668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733800" y="2438400"/>
          <a:ext cx="1447800" cy="609600"/>
        </p:xfrm>
        <a:graphic>
          <a:graphicData uri="http://schemas.openxmlformats.org/drawingml/2006/table">
            <a:tbl>
              <a:tblPr firstRow="1" bandRow="1"/>
              <a:tblGrid>
                <a:gridCol w="14478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/>
                        <a:t>ব্যাঙ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14" descr="foodchain.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24200"/>
            <a:ext cx="7086600" cy="37338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810000" y="990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endParaRPr lang="bn-IN" sz="1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bn-IN" sz="11500" dirty="0" smtClean="0">
                          <a:latin typeface="NikoshBAN" pitchFamily="2" charset="0"/>
                          <a:cs typeface="NikoshBAN" pitchFamily="2" charset="0"/>
                        </a:rPr>
                        <a:t>খাদ্যশৃঙ্খল</a:t>
                      </a:r>
                      <a:r>
                        <a:rPr lang="bn-IN" sz="115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bn-IN" sz="11500" baseline="0" dirty="0" smtClean="0">
                          <a:latin typeface="NikoshBAN" pitchFamily="2" charset="0"/>
                          <a:cs typeface="NikoshBAN" pitchFamily="2" charset="0"/>
                        </a:rPr>
                        <a:t>ও</a:t>
                      </a:r>
                    </a:p>
                    <a:p>
                      <a:pPr algn="ctr"/>
                      <a:r>
                        <a:rPr lang="bn-IN" sz="11500" baseline="0" dirty="0" smtClean="0">
                          <a:latin typeface="NikoshBAN" pitchFamily="2" charset="0"/>
                          <a:cs typeface="NikoshBAN" pitchFamily="2" charset="0"/>
                        </a:rPr>
                        <a:t>খাদ্যজাল</a:t>
                      </a:r>
                      <a:endParaRPr lang="en-US" sz="115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381000"/>
          <a:ext cx="9278040" cy="7772400"/>
        </p:xfrm>
        <a:graphic>
          <a:graphicData uri="http://schemas.openxmlformats.org/drawingml/2006/table">
            <a:tbl>
              <a:tblPr firstRow="1" bandRow="1"/>
              <a:tblGrid>
                <a:gridCol w="9278040"/>
              </a:tblGrid>
              <a:tr h="7772400">
                <a:tc>
                  <a:txBody>
                    <a:bodyPr/>
                    <a:lstStyle/>
                    <a:p>
                      <a:pPr algn="ctr"/>
                      <a:endParaRPr lang="en-US" sz="7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7200" baseline="0" dirty="0" smtClean="0">
                          <a:latin typeface="NikoshBAN" pitchFamily="2" charset="0"/>
                          <a:cs typeface="NikoshBAN" pitchFamily="2" charset="0"/>
                        </a:rPr>
                        <a:t>শিখনফল</a:t>
                      </a:r>
                      <a:endParaRPr lang="bn-IN" sz="4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4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8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aseline="0" dirty="0" smtClean="0"/>
                        <a:t>১</a:t>
                      </a:r>
                      <a:r>
                        <a:rPr lang="bn-IN" sz="4000" b="1" baseline="0" dirty="0" smtClean="0"/>
                        <a:t>।খাদ্যশৃখলের ধারণা সজ্ঞায়িত করতে পারবে।</a:t>
                      </a:r>
                      <a:endParaRPr lang="en-US" sz="4000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1" dirty="0" smtClean="0">
                          <a:latin typeface="NikoshBAN" pitchFamily="2" charset="0"/>
                          <a:cs typeface="NikoshBAN" pitchFamily="2" charset="0"/>
                        </a:rPr>
                        <a:t>২।খাদ্যজালের বর্ণনা করতে পারবে।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৩।খাদ্যশৃখল ও</a:t>
                      </a:r>
                      <a:r>
                        <a:rPr lang="en-US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খাদ্যজালের   তাৎপর্য  বিশ্লেষণ করতে পারবে।</a:t>
                      </a:r>
                      <a:endParaRPr lang="en-US" sz="4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Left-Right Arrow 2"/>
          <p:cNvSpPr/>
          <p:nvPr/>
        </p:nvSpPr>
        <p:spPr>
          <a:xfrm>
            <a:off x="1066800" y="0"/>
            <a:ext cx="6934200" cy="2819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পাঠপরিকল্পনা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914401"/>
          <a:ext cx="7681051" cy="5857435"/>
        </p:xfrm>
        <a:graphic>
          <a:graphicData uri="http://schemas.openxmlformats.org/drawingml/2006/table">
            <a:tbl>
              <a:tblPr firstRow="1" bandRow="1"/>
              <a:tblGrid>
                <a:gridCol w="807218"/>
                <a:gridCol w="1225661"/>
                <a:gridCol w="3191217"/>
                <a:gridCol w="832750"/>
                <a:gridCol w="1624205"/>
              </a:tblGrid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উপকরণ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9512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বিনিময়,আবহ সৃষ্টির মাধ্যমে পাঠ ঘোষণা।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9512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প্রদর্শন,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আলচনা,প্রশ্নোত্তর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ফল-২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প্রদর্শন,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আলচনা,প্রশ্নোত্তর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9512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ফল-৩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প্রদর্শন,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আলচনা,প্রশ্নোত্তর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5436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সৃজনশীল প্রশ্ন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007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বাড়ির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/>
                        <a:t>তোমার</a:t>
                      </a:r>
                      <a:r>
                        <a:rPr lang="bn-IN" sz="1800" baseline="0" dirty="0" smtClean="0"/>
                        <a:t> বাগানের খাদ্যশৃঙ্খলের ৫টি সদস্যের নাম লিখ </a:t>
                      </a:r>
                    </a:p>
                    <a:p>
                      <a:r>
                        <a:rPr lang="bn-IN" sz="1800" baseline="0" dirty="0" smtClean="0"/>
                        <a:t>।</a:t>
                      </a:r>
                      <a:endParaRPr lang="en-US" sz="1800" dirty="0" smtClean="0"/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4864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পাঠ সমাপ্তি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DC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k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124200"/>
            <a:ext cx="838200" cy="1447800"/>
          </a:xfrm>
          <a:prstGeom prst="rect">
            <a:avLst/>
          </a:prstGeom>
        </p:spPr>
      </p:pic>
      <p:pic>
        <p:nvPicPr>
          <p:cNvPr id="3" name="Picture 2" descr="ega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76200"/>
            <a:ext cx="1447800" cy="1219200"/>
          </a:xfrm>
          <a:prstGeom prst="rect">
            <a:avLst/>
          </a:prstGeom>
        </p:spPr>
      </p:pic>
      <p:pic>
        <p:nvPicPr>
          <p:cNvPr id="5" name="Picture 4" descr="r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5105400"/>
            <a:ext cx="1295400" cy="1447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381000"/>
            <a:ext cx="4191000" cy="601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724400" y="685800"/>
            <a:ext cx="4419600" cy="541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dox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019800" y="0"/>
            <a:ext cx="2590800" cy="2266950"/>
          </a:xfrm>
          <a:prstGeom prst="rect">
            <a:avLst/>
          </a:prstGeom>
        </p:spPr>
      </p:pic>
      <p:pic>
        <p:nvPicPr>
          <p:cNvPr id="11" name="Picture 10" descr="animal-graphics-frogs-41622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2971800"/>
            <a:ext cx="1362075" cy="1666875"/>
          </a:xfrm>
          <a:prstGeom prst="rect">
            <a:avLst/>
          </a:prstGeom>
        </p:spPr>
      </p:pic>
      <p:pic>
        <p:nvPicPr>
          <p:cNvPr id="12" name="Picture 11" descr="Animated+butterfly+pictures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4114800"/>
            <a:ext cx="2133600" cy="23622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371600" y="2514600"/>
          <a:ext cx="2286000" cy="838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860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IN" sz="4000" baseline="0" dirty="0" smtClean="0"/>
                        <a:t>খাদ্যশৃখল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172200" y="2453640"/>
          <a:ext cx="2667000" cy="1143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6670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bn-IN" sz="4400" baseline="0" dirty="0" smtClean="0"/>
                        <a:t>খাদ্যশৃখল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just"/>
                      <a:r>
                        <a:rPr lang="bn-IN" sz="5400" u="sng" dirty="0" smtClean="0">
                          <a:latin typeface="NikoshBAN" pitchFamily="2" charset="0"/>
                          <a:cs typeface="NikoshBAN" pitchFamily="2" charset="0"/>
                        </a:rPr>
                        <a:t>খাদ্যশৃঙ্খলঃ</a:t>
                      </a:r>
                      <a:r>
                        <a:rPr lang="bn-IN" sz="5400" u="none" dirty="0" smtClean="0">
                          <a:latin typeface="NikoshBAN" pitchFamily="2" charset="0"/>
                          <a:cs typeface="NikoshBAN" pitchFamily="2" charset="0"/>
                        </a:rPr>
                        <a:t> উদ্ভিদ থেকে</a:t>
                      </a:r>
                      <a:r>
                        <a:rPr lang="bn-IN" sz="5400" u="none" baseline="0" dirty="0" smtClean="0">
                          <a:latin typeface="NikoshBAN" pitchFamily="2" charset="0"/>
                          <a:cs typeface="NikoshBAN" pitchFamily="2" charset="0"/>
                        </a:rPr>
                        <a:t>  শুরু করে ধাপে ধাপে বিভিন্ন প্রকার প্রাণী ওবিয়োজক জীবের মাধ্যমে খাদ্যবস্তু স্থানান্তরিত হয়ে পুনরায় সবুজ উদ্ভিদে ফিরে আসার চক্রাকার সম্পর্ককে খাদ্যশৃঙ্খ বলে।</a:t>
                      </a:r>
                      <a:endParaRPr lang="en-US" sz="1000" u="non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368</Words>
  <Application>Microsoft Office PowerPoint</Application>
  <PresentationFormat>On-screen Show (4:3)</PresentationFormat>
  <Paragraphs>99</Paragraphs>
  <Slides>18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Saidul</dc:creator>
  <cp:lastModifiedBy>Muhammod Ali</cp:lastModifiedBy>
  <cp:revision>110</cp:revision>
  <dcterms:created xsi:type="dcterms:W3CDTF">2006-08-16T00:00:00Z</dcterms:created>
  <dcterms:modified xsi:type="dcterms:W3CDTF">2020-09-17T04:53:48Z</dcterms:modified>
</cp:coreProperties>
</file>