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8" r:id="rId10"/>
    <p:sldId id="269" r:id="rId11"/>
    <p:sldId id="262" r:id="rId12"/>
    <p:sldId id="265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FFFF"/>
    <a:srgbClr val="3333CC"/>
    <a:srgbClr val="0000FF"/>
    <a:srgbClr val="660033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>
      <p:cViewPr varScale="1">
        <p:scale>
          <a:sx n="42" d="100"/>
          <a:sy n="42" d="100"/>
        </p:scale>
        <p:origin x="127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915400" cy="1846659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96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b="1" i="1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i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1"/>
            <a:ext cx="8915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0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70" y="685800"/>
            <a:ext cx="9149169" cy="838200"/>
          </a:xfrm>
          <a:solidFill>
            <a:srgbClr val="00FFFF"/>
          </a:solidFill>
        </p:spPr>
        <p:txBody>
          <a:bodyPr/>
          <a:lstStyle/>
          <a:p>
            <a:r>
              <a:rPr lang="en-US" sz="6000" dirty="0" err="1"/>
              <a:t>তৎপুরুষ</a:t>
            </a:r>
            <a:r>
              <a:rPr lang="en-US" sz="6000" dirty="0"/>
              <a:t> </a:t>
            </a:r>
            <a:r>
              <a:rPr lang="en-US" sz="6000" dirty="0" err="1"/>
              <a:t>সমাস</a:t>
            </a:r>
            <a:r>
              <a:rPr lang="en-US" sz="6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171" y="1524000"/>
            <a:ext cx="9152169" cy="35814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সমাসের</a:t>
            </a:r>
            <a:r>
              <a:rPr lang="en-US" sz="2400" dirty="0"/>
              <a:t> </a:t>
            </a:r>
            <a:r>
              <a:rPr lang="en-US" sz="2400" dirty="0" err="1"/>
              <a:t>ব্যাসবাক্যের</a:t>
            </a:r>
            <a:r>
              <a:rPr lang="en-US" sz="2400" dirty="0"/>
              <a:t> </a:t>
            </a:r>
            <a:r>
              <a:rPr lang="en-US" sz="2400" dirty="0" err="1" smtClean="0"/>
              <a:t>পূর্বপদের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লুপ্ত</a:t>
            </a:r>
            <a:r>
              <a:rPr lang="en-US" sz="2400" dirty="0" smtClean="0"/>
              <a:t> </a:t>
            </a:r>
            <a:r>
              <a:rPr lang="en-US" sz="2400" dirty="0" err="1"/>
              <a:t>হয়ে</a:t>
            </a:r>
            <a:r>
              <a:rPr lang="en-US" sz="2400" dirty="0"/>
              <a:t> </a:t>
            </a:r>
            <a:r>
              <a:rPr lang="en-US" sz="2400" dirty="0" err="1"/>
              <a:t>সমাস</a:t>
            </a:r>
            <a:r>
              <a:rPr lang="en-US" sz="2400" dirty="0"/>
              <a:t> </a:t>
            </a:r>
            <a:r>
              <a:rPr lang="en-US" sz="2400" dirty="0" err="1"/>
              <a:t>সাধিত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 </a:t>
            </a:r>
            <a:r>
              <a:rPr lang="en-US" sz="2400" dirty="0" err="1"/>
              <a:t>তাকে</a:t>
            </a:r>
            <a:r>
              <a:rPr lang="en-US" sz="2400" dirty="0"/>
              <a:t> </a:t>
            </a:r>
            <a:r>
              <a:rPr lang="en-US" sz="2400" dirty="0" err="1"/>
              <a:t>তৎপুরুষ</a:t>
            </a:r>
            <a:r>
              <a:rPr lang="en-US" sz="2400" dirty="0"/>
              <a:t> </a:t>
            </a:r>
            <a:r>
              <a:rPr lang="en-US" sz="2400" dirty="0" err="1"/>
              <a:t>সমাস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 ।</a:t>
            </a:r>
          </a:p>
          <a:p>
            <a:r>
              <a:rPr lang="en-US" sz="2400" dirty="0" err="1"/>
              <a:t>যেমন</a:t>
            </a:r>
            <a:r>
              <a:rPr lang="en-US" sz="2400" dirty="0"/>
              <a:t> : </a:t>
            </a:r>
            <a:r>
              <a:rPr lang="en-US" sz="2400" dirty="0" err="1"/>
              <a:t>গাছকে</a:t>
            </a:r>
            <a:r>
              <a:rPr lang="en-US" sz="2400" dirty="0"/>
              <a:t> </a:t>
            </a:r>
            <a:r>
              <a:rPr lang="en-US" sz="2400" dirty="0" err="1"/>
              <a:t>কাটা</a:t>
            </a:r>
            <a:r>
              <a:rPr lang="en-US" sz="2400" dirty="0"/>
              <a:t> =</a:t>
            </a:r>
            <a:r>
              <a:rPr lang="en-US" sz="2400" dirty="0" err="1"/>
              <a:t>গাছকাটা</a:t>
            </a:r>
            <a:endParaRPr lang="en-US" sz="2400" dirty="0"/>
          </a:p>
          <a:p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en-US" sz="2400" dirty="0" err="1" smtClean="0"/>
              <a:t>মন</a:t>
            </a:r>
            <a:r>
              <a:rPr lang="en-US" sz="2400" dirty="0" smtClean="0"/>
              <a:t> </a:t>
            </a:r>
            <a:r>
              <a:rPr lang="en-US" sz="2400" dirty="0" err="1"/>
              <a:t>দ্বারা</a:t>
            </a:r>
            <a:r>
              <a:rPr lang="en-US" sz="2400" dirty="0"/>
              <a:t> </a:t>
            </a:r>
            <a:r>
              <a:rPr lang="en-US" sz="2400" dirty="0" err="1"/>
              <a:t>গড়া</a:t>
            </a:r>
            <a:r>
              <a:rPr lang="en-US" sz="2400" dirty="0"/>
              <a:t> = </a:t>
            </a:r>
            <a:r>
              <a:rPr lang="en-US" sz="2400" dirty="0" err="1"/>
              <a:t>মনগড়া</a:t>
            </a:r>
            <a:endParaRPr lang="en-US" sz="2400" dirty="0"/>
          </a:p>
          <a:p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en-US" sz="2400" dirty="0" err="1" smtClean="0"/>
              <a:t>হজ্বের</a:t>
            </a:r>
            <a:r>
              <a:rPr lang="en-US" sz="2400" dirty="0" smtClean="0"/>
              <a:t> </a:t>
            </a:r>
            <a:r>
              <a:rPr lang="en-US" sz="2400" dirty="0" err="1"/>
              <a:t>নিমিত্তে</a:t>
            </a:r>
            <a:r>
              <a:rPr lang="en-US" sz="2400" dirty="0"/>
              <a:t> </a:t>
            </a:r>
            <a:r>
              <a:rPr lang="en-US" sz="2400" dirty="0" err="1"/>
              <a:t>যাত্রা</a:t>
            </a:r>
            <a:r>
              <a:rPr lang="en-US" sz="2400" dirty="0"/>
              <a:t> = </a:t>
            </a:r>
            <a:r>
              <a:rPr lang="en-US" sz="2400" dirty="0" err="1"/>
              <a:t>হজ্বযাত্রা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en-US" sz="2400" dirty="0" err="1" smtClean="0"/>
              <a:t>বিলাত</a:t>
            </a:r>
            <a:r>
              <a:rPr lang="en-US" sz="2400" dirty="0" smtClean="0"/>
              <a:t> </a:t>
            </a:r>
            <a:r>
              <a:rPr lang="en-US" sz="2400" dirty="0" err="1"/>
              <a:t>হতে</a:t>
            </a:r>
            <a:r>
              <a:rPr lang="en-US" sz="2400" dirty="0"/>
              <a:t> </a:t>
            </a:r>
            <a:r>
              <a:rPr lang="en-US" sz="2400" dirty="0" err="1"/>
              <a:t>ফেরত</a:t>
            </a:r>
            <a:r>
              <a:rPr lang="en-US" sz="2400" dirty="0"/>
              <a:t> = </a:t>
            </a:r>
            <a:r>
              <a:rPr lang="en-US" sz="2400" dirty="0" err="1"/>
              <a:t>বিলাতফেরত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en-US" sz="2400" dirty="0" err="1" smtClean="0"/>
              <a:t>রাজার</a:t>
            </a:r>
            <a:r>
              <a:rPr lang="en-US" sz="2400" dirty="0" smtClean="0"/>
              <a:t> </a:t>
            </a:r>
            <a:r>
              <a:rPr lang="en-US" sz="2400" dirty="0" err="1"/>
              <a:t>পুত্র</a:t>
            </a:r>
            <a:r>
              <a:rPr lang="en-US" sz="2400" dirty="0"/>
              <a:t> = </a:t>
            </a:r>
            <a:r>
              <a:rPr lang="en-US" sz="2400" dirty="0" err="1"/>
              <a:t>রাজপুত্র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en-US" sz="2400" dirty="0" err="1" smtClean="0"/>
              <a:t>দিবায়</a:t>
            </a:r>
            <a:r>
              <a:rPr lang="en-US" sz="2400" dirty="0" smtClean="0"/>
              <a:t> </a:t>
            </a:r>
            <a:r>
              <a:rPr lang="en-US" sz="2400" dirty="0" err="1"/>
              <a:t>নিদ্রা</a:t>
            </a:r>
            <a:r>
              <a:rPr lang="en-US" sz="2400" dirty="0"/>
              <a:t> = </a:t>
            </a:r>
            <a:r>
              <a:rPr lang="en-US" sz="2400" dirty="0" err="1"/>
              <a:t>দিবানিদ্রা</a:t>
            </a:r>
            <a:r>
              <a:rPr lang="en-US" sz="24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62402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97169"/>
            <a:ext cx="9144000" cy="24314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দ্বিগু </a:t>
            </a:r>
            <a:r>
              <a:rPr lang="bn-BD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সমাসঃ</a:t>
            </a:r>
            <a:endParaRPr lang="en-GB" sz="5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ব্যাসবাক্যের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পূর্বপদে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সংখ্যাবাচক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পরপদে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সমাহার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GB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সমাস </a:t>
            </a:r>
            <a:r>
              <a:rPr lang="bn-BD" sz="40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হয় তাকে দ্বিগু সমাস বলে।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352800"/>
            <a:ext cx="9144000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দ্বিগু সমাস চেনার উপায়ঃ</a:t>
            </a:r>
          </a:p>
          <a:p>
            <a:pPr algn="ctr"/>
            <a:r>
              <a:rPr lang="bn-BD" sz="48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ব্যাসবাক্যের শেষে সমাহার শব্দ থাকবে। 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44901"/>
            <a:ext cx="8534400" cy="38164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শতাব্দী = শত অব্দের সমাহার</a:t>
            </a:r>
          </a:p>
          <a:p>
            <a:pPr algn="ctr"/>
            <a:r>
              <a:rPr lang="bn-BD" sz="5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তেপায়া = </a:t>
            </a:r>
            <a:r>
              <a:rPr lang="en-GB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bn-BD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পায়ার সমাহার</a:t>
            </a:r>
          </a:p>
          <a:p>
            <a:pPr algn="ctr"/>
            <a:r>
              <a:rPr lang="bn-BD" sz="5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চৌরাস্তা = </a:t>
            </a:r>
            <a:r>
              <a:rPr lang="en-GB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চৌ</a:t>
            </a:r>
            <a:r>
              <a:rPr lang="bn-BD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রাস্তার সমাহার</a:t>
            </a: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00" y="685798"/>
            <a:ext cx="86868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দ্বিগু সমাসের উদাহরণ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4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8991600" cy="5105400"/>
          </a:xfrm>
          <a:solidFill>
            <a:srgbClr val="6600CC"/>
          </a:solidFill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rgbClr val="FFFF00"/>
                </a:solidFill>
              </a:rPr>
              <a:t>অব্যয়ীভাব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সমাস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</a:p>
          <a:p>
            <a:r>
              <a:rPr lang="en-US" sz="3000" dirty="0" err="1">
                <a:solidFill>
                  <a:srgbClr val="FFFF00"/>
                </a:solidFill>
              </a:rPr>
              <a:t>যে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সমাসের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ব্যাসবাক্যের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পূর্বপদে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অব্যয়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থাকে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এবং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অব্যয়ের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অর্থই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প্রাধান্য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পায়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তাকে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অব্যয়ীভাব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সমাস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বলে</a:t>
            </a:r>
            <a:r>
              <a:rPr lang="en-US" sz="3000" dirty="0">
                <a:solidFill>
                  <a:srgbClr val="FFFF00"/>
                </a:solidFill>
              </a:rPr>
              <a:t> ।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      </a:t>
            </a:r>
            <a:r>
              <a:rPr lang="en-US" sz="3000" dirty="0" err="1" smtClean="0">
                <a:solidFill>
                  <a:srgbClr val="FFFF00"/>
                </a:solidFill>
              </a:rPr>
              <a:t>যেমন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ভাতের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অভাব</a:t>
            </a:r>
            <a:r>
              <a:rPr lang="en-US" sz="3000" dirty="0">
                <a:solidFill>
                  <a:srgbClr val="FFFF00"/>
                </a:solidFill>
              </a:rPr>
              <a:t>= </a:t>
            </a:r>
            <a:r>
              <a:rPr lang="en-US" sz="3000" dirty="0" err="1">
                <a:solidFill>
                  <a:srgbClr val="FFFF00"/>
                </a:solidFill>
              </a:rPr>
              <a:t>হাভাত</a:t>
            </a:r>
            <a:endParaRPr lang="en-US" sz="3000" dirty="0">
              <a:solidFill>
                <a:srgbClr val="FFFF00"/>
              </a:solidFill>
            </a:endParaRPr>
          </a:p>
          <a:p>
            <a:r>
              <a:rPr lang="en-US" sz="3000" dirty="0">
                <a:solidFill>
                  <a:srgbClr val="FFFF00"/>
                </a:solidFill>
              </a:rPr>
              <a:t>          </a:t>
            </a:r>
            <a:r>
              <a:rPr lang="en-US" sz="3000" dirty="0" smtClean="0">
                <a:solidFill>
                  <a:srgbClr val="FFFF00"/>
                </a:solidFill>
              </a:rPr>
              <a:t>         </a:t>
            </a:r>
            <a:r>
              <a:rPr lang="en-US" sz="3000" dirty="0" err="1" smtClean="0">
                <a:solidFill>
                  <a:srgbClr val="FFFF00"/>
                </a:solidFill>
              </a:rPr>
              <a:t>আমিষের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অভাব</a:t>
            </a:r>
            <a:r>
              <a:rPr lang="en-US" sz="3000" dirty="0">
                <a:solidFill>
                  <a:srgbClr val="FFFF00"/>
                </a:solidFill>
              </a:rPr>
              <a:t> = </a:t>
            </a:r>
            <a:r>
              <a:rPr lang="en-US" sz="3000" dirty="0" err="1">
                <a:solidFill>
                  <a:srgbClr val="FFFF00"/>
                </a:solidFill>
              </a:rPr>
              <a:t>নিরামিষ</a:t>
            </a:r>
            <a:endParaRPr lang="en-US" sz="3000" dirty="0">
              <a:solidFill>
                <a:srgbClr val="FFFF00"/>
              </a:solidFill>
            </a:endParaRPr>
          </a:p>
          <a:p>
            <a:r>
              <a:rPr lang="en-US" sz="3000" dirty="0">
                <a:solidFill>
                  <a:srgbClr val="FFFF00"/>
                </a:solidFill>
              </a:rPr>
              <a:t>          </a:t>
            </a:r>
            <a:r>
              <a:rPr lang="en-US" sz="3000" dirty="0" smtClean="0">
                <a:solidFill>
                  <a:srgbClr val="FFFF00"/>
                </a:solidFill>
              </a:rPr>
              <a:t>         </a:t>
            </a:r>
            <a:r>
              <a:rPr lang="en-US" sz="3000" dirty="0" err="1" smtClean="0">
                <a:solidFill>
                  <a:srgbClr val="FFFF00"/>
                </a:solidFill>
              </a:rPr>
              <a:t>লবণের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অভাব</a:t>
            </a:r>
            <a:r>
              <a:rPr lang="en-US" sz="3000" dirty="0">
                <a:solidFill>
                  <a:srgbClr val="FFFF00"/>
                </a:solidFill>
              </a:rPr>
              <a:t> = </a:t>
            </a:r>
            <a:r>
              <a:rPr lang="en-US" sz="3000" dirty="0" err="1">
                <a:solidFill>
                  <a:srgbClr val="FFFF00"/>
                </a:solidFill>
              </a:rPr>
              <a:t>আলুনি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1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873036"/>
            <a:ext cx="88011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042166"/>
            <a:ext cx="880110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GB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দ্বন্দ্ব </a:t>
            </a: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 দ্বিগু সমাসের </a:t>
            </a:r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উদাহরণগুলো </a:t>
            </a: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শিখে ও লিখে আনবে। 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7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137"/>
            <a:ext cx="91440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i="1" u="sng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i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3531"/>
            <a:ext cx="9144000" cy="394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5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45257"/>
            <a:ext cx="8534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76800"/>
            <a:ext cx="91440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বাংলা ২য় পত্র</a:t>
            </a:r>
          </a:p>
          <a:p>
            <a:pPr algn="ctr"/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GB" sz="4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BD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1524000"/>
            <a:ext cx="6019800" cy="32932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রউফ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4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কাহালু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কাহালু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r>
              <a:rPr lang="bn-IN" sz="3600" dirty="0">
                <a:latin typeface="Calibri" pitchFamily="34" charset="0"/>
                <a:cs typeface="Vrinda" pitchFamily="2" charset="0"/>
              </a:rPr>
              <a:t> </a:t>
            </a:r>
            <a:r>
              <a:rPr lang="en-US" sz="3200" dirty="0">
                <a:latin typeface="Calibri" pitchFamily="34" charset="0"/>
                <a:cs typeface="Vrinda" pitchFamily="2" charset="0"/>
              </a:rPr>
              <a:t>।</a:t>
            </a:r>
            <a:endParaRPr lang="en-US" sz="3600" dirty="0">
              <a:latin typeface="Calibri" pitchFamily="34" charset="0"/>
              <a:cs typeface="Vrinda" pitchFamily="2" charset="0"/>
            </a:endParaRPr>
          </a:p>
          <a:p>
            <a:pPr algn="ctr"/>
            <a:r>
              <a:rPr lang="en-US" sz="2400" dirty="0">
                <a:latin typeface="Calibri" pitchFamily="34" charset="0"/>
                <a:cs typeface="Vrinda" pitchFamily="2" charset="0"/>
              </a:rPr>
              <a:t>Email:rouf311284@gmail.com</a:t>
            </a:r>
          </a:p>
          <a:p>
            <a:pPr algn="ctr"/>
            <a:r>
              <a:rPr lang="bn-IN" sz="3600" dirty="0">
                <a:latin typeface="Calibri" pitchFamily="34" charset="0"/>
                <a:cs typeface="Vrinda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51025"/>
            <a:ext cx="2895600" cy="335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8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546" y="762000"/>
            <a:ext cx="7848600" cy="186204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শিরোনামঃ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546" y="2598648"/>
            <a:ext cx="7848600" cy="377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3900" dirty="0">
                <a:latin typeface="NikoshBAN" pitchFamily="2" charset="0"/>
                <a:cs typeface="NikoshBAN" pitchFamily="2" charset="0"/>
              </a:rPr>
              <a:t>সমাস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1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7" y="1958876"/>
            <a:ext cx="8839200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এই পাঠ শেষে শিক্ষার্থীরা--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 সমাস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কী তা বলতে  পারবে 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সমাসের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প্রকারভেদ   ব্যাখ্যা করতে পারবে।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প্রকার  সমাসের উদাহরণ দিতে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4634" y="304800"/>
            <a:ext cx="2362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sz="48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71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696200" cy="2990850"/>
          </a:xfrm>
        </p:spPr>
        <p:txBody>
          <a:bodyPr>
            <a:normAutofit/>
          </a:bodyPr>
          <a:lstStyle/>
          <a:p>
            <a:r>
              <a:rPr lang="bn-BD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সমাস শব্দের অর্থঃ</a:t>
            </a:r>
            <a:br>
              <a:rPr lang="bn-BD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মিলন</a:t>
            </a:r>
            <a:b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একাধিক পদের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একপদীকরণ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8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458200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সম্পর্কযুক্ত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GB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প্রক্রিয়াকে </a:t>
            </a: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 বলে।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534400" cy="452431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সমাস প্রধানত ছয় প্রকারঃ</a:t>
            </a:r>
            <a:endParaRPr lang="en-US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০1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দ্বন্দ্ব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bn-BD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০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দ্বিগু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bn-BD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       ০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কর্মধারয়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bn-BD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   ০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en-US" sz="32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       ০</a:t>
            </a:r>
            <a:r>
              <a:rPr lang="bn-BD" sz="32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ৎপুরুষ </a:t>
            </a:r>
            <a:r>
              <a:rPr lang="en-US" sz="3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bn-BD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         ০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৬।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অব্যয়ীভাব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bn-BD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462" y="439615"/>
            <a:ext cx="8458200" cy="54014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দ্বন্দ্ব সমাসঃ</a:t>
            </a:r>
            <a:endParaRPr lang="en-US" sz="115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যে সমাসে </a:t>
            </a:r>
            <a:r>
              <a:rPr lang="bn-BD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en-GB" sz="4000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ত্যে</a:t>
            </a:r>
            <a:r>
              <a:rPr lang="bn-BD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কটি </a:t>
            </a:r>
            <a:r>
              <a:rPr lang="bn-BD" sz="4000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সমস্যমান পদের </a:t>
            </a:r>
            <a:r>
              <a:rPr lang="bn-BD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সমস্তপদে</a:t>
            </a:r>
            <a:r>
              <a:rPr lang="bn-BD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প্রাধান্য থাকে তাকে দ্বন্দ্ব সমাস বলে।</a:t>
            </a: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191000"/>
            <a:ext cx="8763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দ্বন্দ্ব সমাস চেনার উপায়ঃ</a:t>
            </a:r>
            <a:endParaRPr lang="bn-BD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ব্যাসবাক্যের মাঝখানে </a:t>
            </a:r>
            <a:r>
              <a:rPr lang="en-GB" sz="4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ও,এবং,আর</a:t>
            </a:r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থাকবে।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0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0623"/>
            <a:ext cx="9026769" cy="41549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দ্বন্দ্ব সমাসের উদাহরণ</a:t>
            </a:r>
          </a:p>
          <a:p>
            <a:pPr algn="ctr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মা-বাপ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= মা ও বাপ       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জমা-খরাচ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= জমা ও খরচ</a:t>
            </a:r>
          </a:p>
          <a:p>
            <a:pPr algn="ctr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ছোট-বড়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= ছোট ও বড়</a:t>
            </a:r>
          </a:p>
          <a:p>
            <a:pPr algn="ctr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হাত-পা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= হাত ও পা</a:t>
            </a:r>
          </a:p>
          <a:p>
            <a:pPr algn="ctr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হাট-বাজার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= হাট ও বাজার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কর্মধারয়</a:t>
            </a:r>
            <a:r>
              <a:rPr lang="en-US" sz="4800" dirty="0"/>
              <a:t> </a:t>
            </a:r>
            <a:r>
              <a:rPr lang="en-US" sz="4800" dirty="0" err="1"/>
              <a:t>সমাস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3579849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just"/>
            <a:r>
              <a:rPr lang="en-US" sz="3900" dirty="0" err="1"/>
              <a:t>যে</a:t>
            </a:r>
            <a:r>
              <a:rPr lang="en-US" sz="3900" dirty="0"/>
              <a:t> </a:t>
            </a:r>
            <a:r>
              <a:rPr lang="en-US" sz="3900" dirty="0" err="1"/>
              <a:t>সমাসে</a:t>
            </a:r>
            <a:r>
              <a:rPr lang="en-US" sz="3900" dirty="0"/>
              <a:t> </a:t>
            </a:r>
            <a:r>
              <a:rPr lang="en-US" sz="3900" dirty="0" err="1"/>
              <a:t>ব্যাসবাক্যের</a:t>
            </a:r>
            <a:r>
              <a:rPr lang="en-US" sz="3900" dirty="0"/>
              <a:t> </a:t>
            </a:r>
            <a:r>
              <a:rPr lang="en-US" sz="3900" dirty="0" err="1"/>
              <a:t>পূর্বপদ</a:t>
            </a:r>
            <a:r>
              <a:rPr lang="en-US" sz="3900" dirty="0"/>
              <a:t> </a:t>
            </a:r>
            <a:r>
              <a:rPr lang="en-US" sz="3900" dirty="0" err="1"/>
              <a:t>বিশেষণ</a:t>
            </a:r>
            <a:r>
              <a:rPr lang="en-US" sz="3900" dirty="0"/>
              <a:t> ও </a:t>
            </a:r>
            <a:r>
              <a:rPr lang="en-US" sz="3900" dirty="0" err="1"/>
              <a:t>পরপদ</a:t>
            </a:r>
            <a:r>
              <a:rPr lang="en-US" sz="3900" dirty="0"/>
              <a:t> </a:t>
            </a:r>
            <a:r>
              <a:rPr lang="en-US" sz="3900" dirty="0" err="1" smtClean="0"/>
              <a:t>বিশেষ্য</a:t>
            </a:r>
            <a:r>
              <a:rPr lang="en-US" sz="3900" dirty="0" smtClean="0"/>
              <a:t> </a:t>
            </a:r>
            <a:r>
              <a:rPr lang="en-US" sz="3900" dirty="0" err="1" smtClean="0"/>
              <a:t>হয়</a:t>
            </a:r>
            <a:r>
              <a:rPr lang="en-US" sz="3900" dirty="0" smtClean="0"/>
              <a:t> </a:t>
            </a:r>
            <a:r>
              <a:rPr lang="en-US" sz="3900" dirty="0" err="1"/>
              <a:t>তাকে</a:t>
            </a:r>
            <a:r>
              <a:rPr lang="en-US" sz="3900" dirty="0"/>
              <a:t> </a:t>
            </a:r>
            <a:r>
              <a:rPr lang="en-US" sz="3900" dirty="0" err="1"/>
              <a:t>কর্মধারয়</a:t>
            </a:r>
            <a:r>
              <a:rPr lang="en-US" sz="3900" dirty="0"/>
              <a:t> </a:t>
            </a:r>
            <a:r>
              <a:rPr lang="en-US" sz="3900" dirty="0" err="1"/>
              <a:t>সমাস</a:t>
            </a:r>
            <a:r>
              <a:rPr lang="en-US" sz="3900" dirty="0"/>
              <a:t> </a:t>
            </a:r>
            <a:r>
              <a:rPr lang="en-US" sz="3900" dirty="0" err="1"/>
              <a:t>বলে</a:t>
            </a:r>
            <a:r>
              <a:rPr lang="en-US" sz="3900" dirty="0"/>
              <a:t> ।</a:t>
            </a:r>
          </a:p>
          <a:p>
            <a:pPr algn="just"/>
            <a:r>
              <a:rPr lang="en-US" sz="3900" dirty="0"/>
              <a:t> </a:t>
            </a:r>
            <a:r>
              <a:rPr lang="en-US" sz="3900" dirty="0" err="1"/>
              <a:t>যেমন</a:t>
            </a:r>
            <a:r>
              <a:rPr lang="en-US" sz="3900" dirty="0"/>
              <a:t>=</a:t>
            </a:r>
            <a:r>
              <a:rPr lang="en-US" sz="3900" dirty="0" err="1"/>
              <a:t>মহান</a:t>
            </a:r>
            <a:r>
              <a:rPr lang="en-US" sz="3900" dirty="0"/>
              <a:t> </a:t>
            </a:r>
            <a:r>
              <a:rPr lang="en-US" sz="3900" dirty="0" err="1"/>
              <a:t>যে</a:t>
            </a:r>
            <a:r>
              <a:rPr lang="en-US" sz="3900" dirty="0"/>
              <a:t> </a:t>
            </a:r>
            <a:r>
              <a:rPr lang="en-US" sz="3900" dirty="0" err="1"/>
              <a:t>নবি</a:t>
            </a:r>
            <a:r>
              <a:rPr lang="en-US" sz="3900" dirty="0"/>
              <a:t>=</a:t>
            </a:r>
            <a:r>
              <a:rPr lang="en-US" sz="3900" dirty="0" err="1"/>
              <a:t>মহানবি</a:t>
            </a:r>
            <a:r>
              <a:rPr lang="en-US" sz="3900" dirty="0"/>
              <a:t> </a:t>
            </a:r>
            <a:r>
              <a:rPr lang="en-US" sz="4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5373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04 0.20903 L 0.02969 0.24907 C 0.0415 0.2581 0.05903 0.26296 0.07726 0.26296 C 0.09809 0.26296 0.11459 0.2581 0.12639 0.24907 L 0.1823 0.20903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04 0.20903 L 0.02969 0.24907 C 0.04149 0.2581 0.05903 0.26296 0.07726 0.26296 C 0.09809 0.26296 0.11458 0.2581 0.12639 0.24907 L 0.18229 0.20903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354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NikoshBAN</vt:lpstr>
      <vt:lpstr>SutonnyMJ</vt:lpstr>
      <vt:lpstr>Tunga</vt:lpstr>
      <vt:lpstr>Vrinda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সমাস শব্দের অর্থঃ সংক্ষেপণ মিলন একাধিক পদের একপদীকরণ। </vt:lpstr>
      <vt:lpstr>PowerPoint Presentation</vt:lpstr>
      <vt:lpstr>PowerPoint Presentation</vt:lpstr>
      <vt:lpstr>PowerPoint Presentation</vt:lpstr>
      <vt:lpstr>কর্মধারয় সমাস</vt:lpstr>
      <vt:lpstr>তৎপুরুষ সমাস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PC</dc:creator>
  <cp:lastModifiedBy>H-P</cp:lastModifiedBy>
  <cp:revision>89</cp:revision>
  <dcterms:created xsi:type="dcterms:W3CDTF">2006-08-16T00:00:00Z</dcterms:created>
  <dcterms:modified xsi:type="dcterms:W3CDTF">2020-09-22T22:48:03Z</dcterms:modified>
</cp:coreProperties>
</file>