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7"/>
  </p:notesMasterIdLst>
  <p:sldIdLst>
    <p:sldId id="288" r:id="rId2"/>
    <p:sldId id="306" r:id="rId3"/>
    <p:sldId id="289" r:id="rId4"/>
    <p:sldId id="290" r:id="rId5"/>
    <p:sldId id="292" r:id="rId6"/>
    <p:sldId id="291" r:id="rId7"/>
    <p:sldId id="303" r:id="rId8"/>
    <p:sldId id="304" r:id="rId9"/>
    <p:sldId id="307" r:id="rId10"/>
    <p:sldId id="293" r:id="rId11"/>
    <p:sldId id="294" r:id="rId12"/>
    <p:sldId id="295" r:id="rId13"/>
    <p:sldId id="296" r:id="rId14"/>
    <p:sldId id="308" r:id="rId15"/>
    <p:sldId id="30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AFB92F"/>
    <a:srgbClr val="EC5ABB"/>
    <a:srgbClr val="FFFFFF"/>
    <a:srgbClr val="B7E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7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38B86-60A7-4500-ACB2-A2178B39842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3C142-9B12-45C9-BC78-C07DFB0E7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3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31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68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4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0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3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22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724BB4-AD80-415B-8D2B-F8ABEBAF8DC9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4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atnazmul81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499075">
            <a:off x="1932303" y="1215279"/>
            <a:ext cx="3125449" cy="3785652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1001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B050"/>
                </a:solidFill>
              </a:rPr>
              <a:t>সব্বাইকে</a:t>
            </a:r>
            <a:r>
              <a:rPr lang="bn-IN" sz="4800" dirty="0" smtClean="0"/>
              <a:t> </a:t>
            </a:r>
          </a:p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এক </a:t>
            </a:r>
            <a:r>
              <a:rPr lang="bn-IN" sz="4800" dirty="0" smtClean="0"/>
              <a:t> </a:t>
            </a:r>
          </a:p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গুচ্ছ </a:t>
            </a:r>
            <a:endParaRPr lang="bn-IN" sz="4800" dirty="0" smtClean="0"/>
          </a:p>
          <a:p>
            <a:pPr algn="ctr"/>
            <a:r>
              <a:rPr lang="bn-IN" sz="4800" dirty="0" smtClean="0">
                <a:solidFill>
                  <a:srgbClr val="C00000"/>
                </a:solidFill>
              </a:rPr>
              <a:t>ফুলের</a:t>
            </a:r>
          </a:p>
          <a:p>
            <a:pPr algn="ctr"/>
            <a:r>
              <a:rPr lang="bn-IN" sz="4800" dirty="0" smtClean="0"/>
              <a:t> </a:t>
            </a:r>
            <a:r>
              <a:rPr lang="bn-IN" sz="4800" dirty="0" smtClean="0">
                <a:solidFill>
                  <a:srgbClr val="00B050"/>
                </a:solidFill>
              </a:rPr>
              <a:t>শুভেচ্ছা 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7" name="Picture 6" descr="Color 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4609" y="763578"/>
            <a:ext cx="4787398" cy="30831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6829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6319" y="1156550"/>
            <a:ext cx="5016772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u="sng" dirty="0" smtClean="0"/>
              <a:t>** বহিঃ নিষেক **</a:t>
            </a:r>
          </a:p>
          <a:p>
            <a:r>
              <a:rPr lang="bn-IN" sz="3600" dirty="0" smtClean="0"/>
              <a:t>* যে নিষেক ক্রিয়া প্রাণি দেহের বাইরে সংগঠিত হয় তা বহিঃ নিষেক।</a:t>
            </a:r>
          </a:p>
          <a:p>
            <a:r>
              <a:rPr lang="bn-IN" sz="3600" dirty="0" smtClean="0"/>
              <a:t>* যে প্রাণিগুলো পানিতে বাস করে এমন সব প্রাণির মধ্যে সীমাবদ্ধ। যেমনঃ মাছ, ব্যাং।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435" y="1156550"/>
            <a:ext cx="4278811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94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8614" y="722220"/>
            <a:ext cx="5395597" cy="50783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u="sng" dirty="0" smtClean="0"/>
              <a:t>অন্তঃ নিষেক*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/>
              <a:t>* স্ত্রী দেহের জননাঙ্গে সংগঠিত নিষেক অন্তঃ নিষেক নামে পরিচিত।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/>
              <a:t>সাধারনত শারীরিক মিলনের ফলে পুরুষ প্রাণি তার শুক্রানু স্ত্রীর জননাংগে প্রবেশ করিয়ে দেয়।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/>
              <a:t>অন্তঃ নিষেক ডাংগায় বসবাসকারী অধিকাংশ প্রাণির অন্যতম বৈশিষ্ট্য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242" y="790435"/>
            <a:ext cx="3935751" cy="49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361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86434" y="763578"/>
            <a:ext cx="4809565" cy="50783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  </a:t>
            </a:r>
            <a:r>
              <a:rPr lang="bn-IN" sz="3600" u="sng" dirty="0" smtClean="0"/>
              <a:t>*নিষেকের মৌলিক তাৎ পর্য *</a:t>
            </a:r>
          </a:p>
          <a:p>
            <a:r>
              <a:rPr lang="bn-IN" sz="3600" dirty="0" smtClean="0"/>
              <a:t>* নিষেক ভ্রুণের ডিপ্লয়েড ক্রোমোজোম সংখ্যাকে পুনঃস্থাপিত করে  ডিম্বানুকে পরিস্ফুটনের জন্য সক্রিয় করে তোলে, ক্রোমোজোম কর্তৃক বহনকৃত পিতা-মাতার বৈশিষ্ট্যগুলোকে একত্রিত করে ভ্রুণের লিংগ নির্ধারণ করে। 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11" y="1156550"/>
            <a:ext cx="4800601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083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6397" y="905620"/>
            <a:ext cx="4639237" cy="50783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* বংশবিস্তার এবং বংশ রক্ষার জন্য প্রজনন প্রক্রিয়া অত্যন্ত প্রয়োজন। * এ প্রক্রিয়ায় মাতৃগর্ভে ভ্রুণের সৃষ্টি হয় এবং সন্তান জন্ম দেয়। </a:t>
            </a:r>
          </a:p>
          <a:p>
            <a:r>
              <a:rPr lang="bn-IN" sz="3600" dirty="0" smtClean="0"/>
              <a:t>* মানুষ একলিংগবিশিষ্ট্য প্রাণি অর্থাৎ প্রজননের জন্য স্ত্রী ও পুরুষের পৃথক পৃথক অংগ বর্তমান।</a:t>
            </a:r>
            <a:r>
              <a:rPr lang="bn-IN" sz="3600" u="sng" dirty="0" smtClean="0"/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56"/>
          <a:stretch/>
        </p:blipFill>
        <p:spPr>
          <a:xfrm>
            <a:off x="6656294" y="905620"/>
            <a:ext cx="3832412" cy="494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4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6253" y="-216193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</a:t>
            </a:r>
            <a:r>
              <a:rPr lang="bn-IN" sz="4000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776253" y="5980862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</a:t>
            </a:r>
            <a:r>
              <a:rPr lang="bn-IN" sz="4000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-378322" y="-182879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800" dirty="0" smtClean="0">
              <a:solidFill>
                <a:schemeClr val="tx1"/>
              </a:solidFill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800" dirty="0">
              <a:solidFill>
                <a:schemeClr val="tx1"/>
              </a:solidFill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800" dirty="0" smtClean="0">
              <a:solidFill>
                <a:schemeClr val="tx1"/>
              </a:solidFill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800" dirty="0">
              <a:solidFill>
                <a:schemeClr val="tx1"/>
              </a:solidFill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বাদ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1710782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800" dirty="0" smtClean="0">
              <a:solidFill>
                <a:schemeClr val="tx1"/>
              </a:solidFill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800" dirty="0">
              <a:solidFill>
                <a:schemeClr val="tx1"/>
              </a:solidFill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800" dirty="0" smtClean="0">
              <a:solidFill>
                <a:schemeClr val="tx1"/>
              </a:solidFill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800" dirty="0">
              <a:solidFill>
                <a:schemeClr val="tx1"/>
              </a:solidFill>
            </a:endParaRP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বাদ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15986" y="2372650"/>
            <a:ext cx="6217025" cy="144655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/>
              <a:t>            </a:t>
            </a:r>
            <a:r>
              <a:rPr lang="bn-IN" sz="4400" u="sng" dirty="0" smtClean="0"/>
              <a:t>* বাড়ীর কাজ *</a:t>
            </a:r>
          </a:p>
          <a:p>
            <a:r>
              <a:rPr lang="bn-IN" sz="4400" dirty="0" smtClean="0"/>
              <a:t>* প্রাণির ভ্রুণের চিত্র অংকন করবে।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0656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2320336" y="654549"/>
            <a:ext cx="6858000" cy="1240035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 ধন্যবাদ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" name="Picture 2" descr="F:\download net\Download picture\Annimation\agnature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335" y="2218765"/>
            <a:ext cx="6858001" cy="403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804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4"/>
          <p:cNvSpPr txBox="1">
            <a:spLocks/>
          </p:cNvSpPr>
          <p:nvPr/>
        </p:nvSpPr>
        <p:spPr>
          <a:xfrm>
            <a:off x="-792501" y="-321938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Subtitle 4"/>
          <p:cNvSpPr txBox="1">
            <a:spLocks/>
          </p:cNvSpPr>
          <p:nvPr/>
        </p:nvSpPr>
        <p:spPr>
          <a:xfrm>
            <a:off x="-655229" y="5795608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0" y="-1139994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8" name="Can 17"/>
          <p:cNvSpPr/>
          <p:nvPr/>
        </p:nvSpPr>
        <p:spPr>
          <a:xfrm>
            <a:off x="11170024" y="-1021977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358152" y="658905"/>
            <a:ext cx="6736977" cy="5351929"/>
          </a:xfrm>
          <a:custGeom>
            <a:avLst/>
            <a:gdLst>
              <a:gd name="connsiteX0" fmla="*/ 15766 w 3578773"/>
              <a:gd name="connsiteY0" fmla="*/ 378372 h 5092262"/>
              <a:gd name="connsiteX1" fmla="*/ 1418897 w 3578773"/>
              <a:gd name="connsiteY1" fmla="*/ 0 h 5092262"/>
              <a:gd name="connsiteX2" fmla="*/ 3578773 w 3578773"/>
              <a:gd name="connsiteY2" fmla="*/ 567559 h 5092262"/>
              <a:gd name="connsiteX3" fmla="*/ 3578773 w 3578773"/>
              <a:gd name="connsiteY3" fmla="*/ 4114800 h 5092262"/>
              <a:gd name="connsiteX4" fmla="*/ 0 w 3578773"/>
              <a:gd name="connsiteY4" fmla="*/ 5092262 h 5092262"/>
              <a:gd name="connsiteX5" fmla="*/ 15766 w 3578773"/>
              <a:gd name="connsiteY5" fmla="*/ 378372 h 509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3" h="5092262">
                <a:moveTo>
                  <a:pt x="15766" y="378372"/>
                </a:moveTo>
                <a:lnTo>
                  <a:pt x="1418897" y="0"/>
                </a:lnTo>
                <a:lnTo>
                  <a:pt x="3578773" y="567559"/>
                </a:lnTo>
                <a:lnTo>
                  <a:pt x="3578773" y="4114800"/>
                </a:lnTo>
                <a:lnTo>
                  <a:pt x="0" y="5092262"/>
                </a:lnTo>
                <a:cubicBezTo>
                  <a:pt x="5255" y="3515710"/>
                  <a:pt x="10511" y="1939159"/>
                  <a:pt x="15766" y="378372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</a:rPr>
              <a:t>মোঃ নাজমুল হক (শামীম)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r>
              <a:rPr lang="en-US" sz="3600" dirty="0">
                <a:solidFill>
                  <a:schemeClr val="tx1"/>
                </a:solidFill>
              </a:rPr>
              <a:t>                     </a:t>
            </a:r>
            <a:r>
              <a:rPr lang="bn-IN" sz="3200" dirty="0" smtClean="0">
                <a:solidFill>
                  <a:schemeClr val="tx1"/>
                </a:solidFill>
              </a:rPr>
              <a:t>বিএসসি,বিএড,এমএ,এমএড</a:t>
            </a:r>
            <a:endParaRPr lang="bn-IN" sz="3200" dirty="0">
              <a:solidFill>
                <a:schemeClr val="tx1"/>
              </a:solidFill>
            </a:endParaRPr>
          </a:p>
          <a:p>
            <a:r>
              <a:rPr lang="bn-IN" sz="3600" dirty="0">
                <a:solidFill>
                  <a:schemeClr val="tx1"/>
                </a:solidFill>
              </a:rPr>
              <a:t>সহকারি শিক্ষক </a:t>
            </a:r>
          </a:p>
          <a:p>
            <a:r>
              <a:rPr lang="bn-IN" sz="3600" dirty="0">
                <a:solidFill>
                  <a:schemeClr val="tx1"/>
                </a:solidFill>
              </a:rPr>
              <a:t>থুপসারা সেলিমীয়া দাখিল মাদরাসা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endParaRPr lang="bn-IN" sz="3600" dirty="0" smtClean="0">
              <a:solidFill>
                <a:schemeClr val="tx1"/>
              </a:solidFill>
            </a:endParaRPr>
          </a:p>
          <a:p>
            <a:r>
              <a:rPr lang="bn-IN" sz="3600" dirty="0" smtClean="0">
                <a:solidFill>
                  <a:schemeClr val="tx1"/>
                </a:solidFill>
              </a:rPr>
              <a:t>কালাই</a:t>
            </a:r>
            <a:r>
              <a:rPr lang="bn-IN" sz="3600" dirty="0">
                <a:solidFill>
                  <a:schemeClr val="tx1"/>
                </a:solidFill>
              </a:rPr>
              <a:t>, জয়পুরহাট।</a:t>
            </a:r>
          </a:p>
          <a:p>
            <a:r>
              <a:rPr lang="bn-IN" sz="3600" dirty="0">
                <a:solidFill>
                  <a:schemeClr val="tx1"/>
                </a:solidFill>
              </a:rPr>
              <a:t>মোবাইল নং ০১৭২১৭০৭৪৫৫, ০১৮৭১৭২১০৮৫ </a:t>
            </a:r>
          </a:p>
          <a:p>
            <a:r>
              <a:rPr lang="bn-IN" sz="3600" dirty="0">
                <a:solidFill>
                  <a:schemeClr val="tx1"/>
                </a:solidFill>
              </a:rPr>
              <a:t>ইমেইল- </a:t>
            </a:r>
            <a:r>
              <a:rPr lang="en-US" sz="3600" dirty="0" smtClean="0">
                <a:solidFill>
                  <a:schemeClr val="tx1"/>
                </a:solidFill>
                <a:hlinkClick r:id="rId2"/>
              </a:rPr>
              <a:t>atnazmul81@gmail.com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Facebook: </a:t>
            </a:r>
            <a:r>
              <a:rPr lang="en-US" sz="3600" dirty="0" err="1" smtClean="0">
                <a:solidFill>
                  <a:schemeClr val="tx1"/>
                </a:solidFill>
              </a:rPr>
              <a:t>Nazmul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Haque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Shamim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err="1" smtClean="0">
                <a:solidFill>
                  <a:schemeClr val="tx1"/>
                </a:solidFill>
              </a:rPr>
              <a:t>Youtube</a:t>
            </a:r>
            <a:r>
              <a:rPr lang="en-US" sz="3600" dirty="0" smtClean="0">
                <a:solidFill>
                  <a:schemeClr val="tx1"/>
                </a:solidFill>
              </a:rPr>
              <a:t> Channel: </a:t>
            </a:r>
            <a:r>
              <a:rPr lang="en-US" sz="3600" dirty="0" err="1" smtClean="0">
                <a:solidFill>
                  <a:schemeClr val="tx1"/>
                </a:solidFill>
              </a:rPr>
              <a:t>Nazmul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Haque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305" y="658905"/>
            <a:ext cx="2554942" cy="28981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1532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87934" y="1042568"/>
            <a:ext cx="8915400" cy="4280444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নবম-দশম শ্রেণি 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: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 </a:t>
            </a:r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(পাঠ-১১.৩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১১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700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61984" y="1156550"/>
            <a:ext cx="9610816" cy="3191602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Font typeface="Wingdings 3" pitchFamily="18" charset="2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যা শিখবে-</a:t>
            </a:r>
          </a:p>
          <a:p>
            <a:pPr marL="128016" lvl="1" indent="0">
              <a:buFont typeface="Wingdings 3" pitchFamily="18" charset="2"/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প্রাণির প্রজনন কী তা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 ।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প্রজননের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 করতে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# অন্তঃনিষেক ও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বহিঃনিষেক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মধ্যে পার্থক্য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97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Left-Right-Up Arrow 8"/>
          <p:cNvSpPr/>
          <p:nvPr/>
        </p:nvSpPr>
        <p:spPr>
          <a:xfrm>
            <a:off x="3705787" y="2231504"/>
            <a:ext cx="5123329" cy="189603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94550" y="3328579"/>
            <a:ext cx="231513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অযৌন</a:t>
            </a:r>
            <a:r>
              <a:rPr lang="bn-IN" sz="3600" dirty="0"/>
              <a:t> প্রজনন</a:t>
            </a:r>
            <a:r>
              <a:rPr lang="bn-IN" sz="3600" dirty="0" smtClean="0"/>
              <a:t>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9025221" y="3426785"/>
            <a:ext cx="197447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যৌন </a:t>
            </a:r>
            <a:r>
              <a:rPr lang="bn-IN" sz="3600" dirty="0"/>
              <a:t>প্রজনন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29417" y="1347617"/>
            <a:ext cx="3606054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প্রাণির প্রজনন দু- প্রকার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8243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966362" y="-276410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5058" y="682547"/>
            <a:ext cx="9681883" cy="304698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(</a:t>
            </a:r>
            <a:r>
              <a:rPr lang="en-US" sz="3200" u="sng" dirty="0" err="1" smtClean="0"/>
              <a:t>i</a:t>
            </a:r>
            <a:r>
              <a:rPr lang="en-US" sz="3200" u="sng" dirty="0" smtClean="0"/>
              <a:t>)</a:t>
            </a:r>
            <a:r>
              <a:rPr lang="bn-IN" sz="3200" dirty="0" smtClean="0"/>
              <a:t>অযৌন প্রজনন ঃ নিম্ন শ্রেণির প্রাণিতে এই প্রজনন দেখা যায়। মুকুলোদগম, বিভাজন, খন্ডায়ণ পদ্ধতিতে অযৌন প্রজনন হয়।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(ii)</a:t>
            </a:r>
            <a:r>
              <a:rPr lang="bn-IN" sz="3200" dirty="0" smtClean="0"/>
              <a:t>যে প্রক্রিয়ায় দু’টি বিপরীত লিংগের প্রাণি পুং ও স্ত্রীজনন কোষ বা গ্যামেট উৎপন্ন করে এবং তাদের নিষেকের মাধ্যমে প্রজনন ঘটায় ও সন্তান-সন্ততি জন্ম দেয়, তাকে যৌন প্রজনন বলে। 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672" y="3878002"/>
            <a:ext cx="6225988" cy="219999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52331" y="5467864"/>
            <a:ext cx="131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যৌন প্রজনন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789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07993" y="763578"/>
            <a:ext cx="9776013" cy="50783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** নিষেক ** </a:t>
            </a:r>
          </a:p>
          <a:p>
            <a:r>
              <a:rPr lang="bn-IN" sz="3600" dirty="0" smtClean="0"/>
              <a:t>* যৌন প্রজননের জন্য নিষেক প্রয়োজন। </a:t>
            </a:r>
          </a:p>
          <a:p>
            <a:r>
              <a:rPr lang="bn-IN" sz="3600" dirty="0" smtClean="0"/>
              <a:t>* এটি একটি জৈবিক প্রক্রিয়া</a:t>
            </a:r>
            <a:r>
              <a:rPr lang="bn-IN" sz="3600" dirty="0"/>
              <a:t>। </a:t>
            </a:r>
            <a:endParaRPr lang="bn-IN" sz="3600" dirty="0" smtClean="0"/>
          </a:p>
          <a:p>
            <a:r>
              <a:rPr lang="bn-IN" sz="3600" dirty="0" smtClean="0"/>
              <a:t>* যৌন প্রজননে ডিম্বানু ও শুক্রানুর মিলনকে নিষেক বলে। </a:t>
            </a:r>
          </a:p>
          <a:p>
            <a:r>
              <a:rPr lang="bn-IN" sz="3600" dirty="0" smtClean="0"/>
              <a:t>* শুক্রানু সক্রিয়ভাবে ডিম্বানুতে প্রবেশ করে এবং এদের নিউক্লিয়াস দু’টি পরস্পর একীভূত হয়। </a:t>
            </a:r>
          </a:p>
          <a:p>
            <a:r>
              <a:rPr lang="bn-IN" sz="3600" dirty="0" smtClean="0"/>
              <a:t>* একীভূত হয়ে যে কোষটি উৎপন্ন হয়, তাকে জাইগোট বলে। </a:t>
            </a:r>
          </a:p>
          <a:p>
            <a:r>
              <a:rPr lang="bn-IN" sz="3600" dirty="0" smtClean="0"/>
              <a:t>* ডিম্বানু ও শুক্রানু উভয়ই হ্যাপ্লয়েড </a:t>
            </a:r>
            <a:r>
              <a:rPr lang="en-US" sz="3600" dirty="0" smtClean="0"/>
              <a:t>(n) </a:t>
            </a:r>
            <a:r>
              <a:rPr lang="bn-IN" sz="3600" dirty="0" smtClean="0"/>
              <a:t>এক প্রস্থ বিশিষ্ট ক্রোমোজোম </a:t>
            </a:r>
            <a:r>
              <a:rPr lang="bn-IN" sz="3600" dirty="0" smtClean="0"/>
              <a:t>    বহন </a:t>
            </a:r>
            <a:r>
              <a:rPr lang="bn-IN" sz="3600" dirty="0" smtClean="0"/>
              <a:t>করে।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5873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6448" y="790343"/>
            <a:ext cx="9587752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/>
              <a:t>জাইগোট ডিপ্লয়েড </a:t>
            </a:r>
            <a:r>
              <a:rPr lang="en-US" sz="3600" dirty="0" smtClean="0"/>
              <a:t>(2n) </a:t>
            </a:r>
            <a:r>
              <a:rPr lang="bn-IN" sz="3600" dirty="0" smtClean="0"/>
              <a:t>বা দু’প্রস্থ বিশিষ্ট ক্রোমোজোম।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/>
              <a:t>স্ত্রী ও পুরুষ উভয়ই জননকোষের পূর্ণতা প্রাপ্তি নিষেকের পূর্বশর্ত।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119413"/>
            <a:ext cx="9040905" cy="395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89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Left-Right-Up Arrow 8"/>
          <p:cNvSpPr/>
          <p:nvPr/>
        </p:nvSpPr>
        <p:spPr>
          <a:xfrm>
            <a:off x="3705787" y="2231504"/>
            <a:ext cx="5123329" cy="189603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194550" y="3328579"/>
            <a:ext cx="2315132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অন্তঃ নিষেক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9025221" y="3426785"/>
            <a:ext cx="1974473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বহিঃ নিষেক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578883" y="1448850"/>
            <a:ext cx="133350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নিষেক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1428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2958</TotalTime>
  <Words>858</Words>
  <Application>Microsoft Office PowerPoint</Application>
  <PresentationFormat>Widescreen</PresentationFormat>
  <Paragraphs>388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NikoshBAN</vt:lpstr>
      <vt:lpstr>Tw Cen MT</vt:lpstr>
      <vt:lpstr>Tw Cen MT Condensed</vt:lpstr>
      <vt:lpstr>Vrinda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একগুচ্ছ ফুলের শুভেচ্ছা</dc:title>
  <dc:creator>DOEL</dc:creator>
  <cp:lastModifiedBy>User</cp:lastModifiedBy>
  <cp:revision>468</cp:revision>
  <dcterms:created xsi:type="dcterms:W3CDTF">2014-02-12T00:38:04Z</dcterms:created>
  <dcterms:modified xsi:type="dcterms:W3CDTF">2020-09-22T09:33:30Z</dcterms:modified>
</cp:coreProperties>
</file>