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9"/>
  </p:notesMasterIdLst>
  <p:sldIdLst>
    <p:sldId id="301" r:id="rId2"/>
    <p:sldId id="288" r:id="rId3"/>
    <p:sldId id="306" r:id="rId4"/>
    <p:sldId id="305" r:id="rId5"/>
    <p:sldId id="300" r:id="rId6"/>
    <p:sldId id="260" r:id="rId7"/>
    <p:sldId id="299" r:id="rId8"/>
    <p:sldId id="290" r:id="rId9"/>
    <p:sldId id="298" r:id="rId10"/>
    <p:sldId id="270" r:id="rId11"/>
    <p:sldId id="287" r:id="rId12"/>
    <p:sldId id="275" r:id="rId13"/>
    <p:sldId id="267" r:id="rId14"/>
    <p:sldId id="277" r:id="rId15"/>
    <p:sldId id="297" r:id="rId16"/>
    <p:sldId id="279" r:id="rId17"/>
    <p:sldId id="269" r:id="rId18"/>
    <p:sldId id="281" r:id="rId19"/>
    <p:sldId id="282" r:id="rId20"/>
    <p:sldId id="283" r:id="rId21"/>
    <p:sldId id="284" r:id="rId22"/>
    <p:sldId id="286" r:id="rId23"/>
    <p:sldId id="304" r:id="rId24"/>
    <p:sldId id="295" r:id="rId25"/>
    <p:sldId id="294" r:id="rId26"/>
    <p:sldId id="303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9E569-84E7-40D8-ACB2-EA1F3A80E80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9806-77B5-4F78-8C93-EC2782EC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5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9806-77B5-4F78-8C93-EC2782ECB1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5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9806-77B5-4F78-8C93-EC2782ECB1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9806-77B5-4F78-8C93-EC2782ECB1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9806-77B5-4F78-8C93-EC2782ECB1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EAA7E8-A6E2-43F4-AEE8-1B6924E91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167362B-240B-495D-8AAD-6CABC8972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3EC37C-7522-4D45-B7F5-0953E714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B8AEC8-EB46-4916-8F5E-A4DBB6C9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88C2D4-EE79-4B00-8150-8545E467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8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9DD72C-1413-4C24-B29B-E48F1EFC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063FFA-8146-45BC-BE43-4A15A0BC5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2E66E2-537A-4028-B20E-854C7648F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5E0972-6E79-4AD9-A311-9451DFE0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027838-BF6F-4EB3-AA3B-9AA68721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9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B0E62D1-E808-47BC-BB42-6539BAF6E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0A02357-5B8E-4EB5-A7A2-EB8A7B90F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BE1F57-6E6F-48EE-AAD1-D2AFBDD8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4436F9-EC3F-46B6-A40A-FB29F8AA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C5038C-41BB-4B89-A6DE-7CDCD910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38F469-9717-40CE-B19C-5202EA43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3F85D3-71DE-493C-9952-C8D28C55B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42D4E5-1651-421E-8C6E-11FD9E8B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B0B99C-B103-4322-BB30-2E4BFB20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9FEB9C-68C2-4D3E-A97D-C32466CD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376C83-C0DA-4509-BD6A-BC2319AD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C3154F-E02C-4BDA-96DE-C305ADD19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871026-726D-423D-AD8A-78224421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F7E20F-A522-45B8-8FF0-F71129FD5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94BFDC-8C42-4889-93D4-F2E96415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3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9549B4-5422-4B56-9B40-154CBB19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078E6-686E-4037-A65A-577BD492A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CB8B34C-03D4-4C72-8D7D-FDBC64F62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D031C0-CA74-4A86-A782-B9A314A7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03A003-6C81-4C08-A89C-B7B98FBB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83BDB1-D13D-426D-B09F-9D56ED71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0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4E9F24-5FE9-4326-93B8-E9AB79DC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9207E-306D-4CC7-BC0B-91FBAD26F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411B88A-2246-4714-B930-0DAD28C62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C78B85D-A5BE-4628-9088-E0CB7E571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BBA99A8-4E0F-4269-ABCB-1DA347BA5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6E2785D-68C1-4288-859C-02CBC24E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C0DACB0-B2E4-41F0-AD4E-47D33F6C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2C80BF0-DAC1-4B6C-9496-C3DBBAD2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4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75507A-DF03-45F3-8887-957F64F98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129FA09-869B-40E1-B33F-B72C12BB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FC51E68-2478-42A8-B714-718EAAAC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FD71E2-8200-4120-AC51-05954E52A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6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0A671B-E0A2-4056-97BB-8D8410CA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BD83DEA-D3D2-49EF-A54E-9F3BA244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3C51C08-16F7-4905-B5B6-4299A087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6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5943F4-7F97-4CD5-8F77-36FC09E66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572C5D-FE5C-467E-A9FA-596A7C8AF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ABAB1C-D3F8-4647-A111-7D1FD4727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55076A2-2D50-4AE1-BACC-DE063C5D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278C8D-D162-4935-94E3-FA638A97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CE9A96-D410-487C-816C-42CB7C53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7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31EF56-AAE5-44EA-A0F6-18EAF694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689028B-FBCF-4D4A-AFA9-35C0BFF3F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002A0-D6E0-4815-9A6B-AA4941ADF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BAC4A1-577E-4C9C-A2BE-DEA56192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3C5BBB-D5DB-45F2-A88A-35C9BF93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53A45B-6896-4AAA-9833-90D93EA1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2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FC8812C-2986-43DF-B885-6FD0267C7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92B2EE-271F-41E1-AABC-BE488E87D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5C622D-FAB4-4398-A522-2E9E0288B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8E2ADA-1A70-42A5-BE1A-5FC5BF684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CE929-E757-4A59-8631-B11CD2E76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2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C1D639-4206-4FC9-A682-133DCDC3192C}"/>
              </a:ext>
            </a:extLst>
          </p:cNvPr>
          <p:cNvSpPr txBox="1"/>
          <p:nvPr/>
        </p:nvSpPr>
        <p:spPr>
          <a:xfrm>
            <a:off x="1066800" y="60960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391738-0563-4014-95AB-B3E15AD7A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846" cy="6717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55634D-3752-404D-9FAF-D258608DEF17}"/>
              </a:ext>
            </a:extLst>
          </p:cNvPr>
          <p:cNvSpPr txBox="1"/>
          <p:nvPr/>
        </p:nvSpPr>
        <p:spPr>
          <a:xfrm>
            <a:off x="2514600" y="19812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41187" y="3153408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00200" y="762000"/>
            <a:ext cx="6477000" cy="5181600"/>
            <a:chOff x="1600200" y="358914"/>
            <a:chExt cx="6477000" cy="6194286"/>
          </a:xfrm>
        </p:grpSpPr>
        <p:sp>
          <p:nvSpPr>
            <p:cNvPr id="2" name="Oval 1"/>
            <p:cNvSpPr/>
            <p:nvPr/>
          </p:nvSpPr>
          <p:spPr>
            <a:xfrm>
              <a:off x="3581400" y="2362200"/>
              <a:ext cx="2286000" cy="21336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00200" y="12954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29345" y="4016513"/>
              <a:ext cx="184731" cy="84623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943600" y="41148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7244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324600" y="1524000"/>
              <a:ext cx="17526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790390" y="358914"/>
              <a:ext cx="1752600" cy="17526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D84E60-B21F-4D8F-8B16-D43ACFAE57A6}"/>
              </a:ext>
            </a:extLst>
          </p:cNvPr>
          <p:cNvSpPr txBox="1"/>
          <p:nvPr/>
        </p:nvSpPr>
        <p:spPr>
          <a:xfrm>
            <a:off x="1697313" y="3715835"/>
            <a:ext cx="157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51C054-5132-4F19-9179-B2D896C1BC5D}"/>
              </a:ext>
            </a:extLst>
          </p:cNvPr>
          <p:cNvSpPr txBox="1"/>
          <p:nvPr/>
        </p:nvSpPr>
        <p:spPr>
          <a:xfrm>
            <a:off x="3999198" y="3075198"/>
            <a:ext cx="154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7D2E07-73FE-4F24-A87E-1F4392F7C135}"/>
              </a:ext>
            </a:extLst>
          </p:cNvPr>
          <p:cNvSpPr txBox="1"/>
          <p:nvPr/>
        </p:nvSpPr>
        <p:spPr>
          <a:xfrm>
            <a:off x="4230430" y="1105070"/>
            <a:ext cx="1187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CB35AC-2C8F-4969-B16A-24AE5544BE3C}"/>
              </a:ext>
            </a:extLst>
          </p:cNvPr>
          <p:cNvSpPr txBox="1"/>
          <p:nvPr/>
        </p:nvSpPr>
        <p:spPr>
          <a:xfrm>
            <a:off x="6781800" y="208383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9A2D6D-BADB-43E5-BD6A-093DB2422E6B}"/>
              </a:ext>
            </a:extLst>
          </p:cNvPr>
          <p:cNvSpPr txBox="1"/>
          <p:nvPr/>
        </p:nvSpPr>
        <p:spPr>
          <a:xfrm>
            <a:off x="6223858" y="4255025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FC76C3-9C35-4997-A7D6-30AA562660E6}"/>
              </a:ext>
            </a:extLst>
          </p:cNvPr>
          <p:cNvSpPr txBox="1"/>
          <p:nvPr/>
        </p:nvSpPr>
        <p:spPr>
          <a:xfrm>
            <a:off x="3803259" y="475076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6C6D1AD-0A68-4747-9BC6-E2C06BAD4623}"/>
              </a:ext>
            </a:extLst>
          </p:cNvPr>
          <p:cNvSpPr txBox="1"/>
          <p:nvPr/>
        </p:nvSpPr>
        <p:spPr>
          <a:xfrm>
            <a:off x="1574269" y="1905000"/>
            <a:ext cx="1778531" cy="718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2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610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কর্তাবাবু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তবেই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অপাদানটা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কবে,কোথায়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কখন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C89794A-5A5C-40AD-96F6-F49969D9D974}"/>
              </a:ext>
            </a:extLst>
          </p:cNvPr>
          <p:cNvSpPr txBox="1"/>
          <p:nvPr/>
        </p:nvSpPr>
        <p:spPr>
          <a:xfrm>
            <a:off x="3048000" y="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2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734" y="2834640"/>
            <a:ext cx="88696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ক্রিয়ার সঙ্গে 'কে' বা 'কারা’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করলে যে উত্তর পাওয়া যায় তা-ই কর্তৃকারক।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683984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যে বিশেষ্য বা সর্বনাম পদ ক্রিয়া সম্পন্ন করে তাকে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কর্তা  বা কর্তৃকারক বলে।</a:t>
            </a:r>
          </a:p>
          <a:p>
            <a:r>
              <a:rPr lang="en-US" sz="4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5B7C3C-57F0-4058-AB0B-2921E62D258F}"/>
              </a:ext>
            </a:extLst>
          </p:cNvPr>
          <p:cNvSpPr txBox="1"/>
          <p:nvPr/>
        </p:nvSpPr>
        <p:spPr>
          <a:xfrm>
            <a:off x="2819400" y="115669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কর্তৃকারক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CF0D9D-5DE1-49BD-9191-CFFA82C5142D}"/>
              </a:ext>
            </a:extLst>
          </p:cNvPr>
          <p:cNvSpPr txBox="1"/>
          <p:nvPr/>
        </p:nvSpPr>
        <p:spPr>
          <a:xfrm>
            <a:off x="1295400" y="2419533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19400" y="5475357"/>
            <a:ext cx="2895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 তুলছে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53375C-4336-42DD-9E19-A427BA476591}"/>
              </a:ext>
            </a:extLst>
          </p:cNvPr>
          <p:cNvSpPr txBox="1"/>
          <p:nvPr/>
        </p:nvSpPr>
        <p:spPr>
          <a:xfrm>
            <a:off x="1219200" y="304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23839DB-BBA2-4544-8056-4F57C4953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86" y="1012686"/>
            <a:ext cx="3845064" cy="38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3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617" y="1295400"/>
            <a:ext cx="8787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যাকে আশ্রয় করে কর্তা ক্রিয়া সম্পন্ন করে, তাকে কর্ম কারক বলে।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962ACD-9611-4F4B-BE22-9BC857848C75}"/>
              </a:ext>
            </a:extLst>
          </p:cNvPr>
          <p:cNvSpPr txBox="1"/>
          <p:nvPr/>
        </p:nvSpPr>
        <p:spPr>
          <a:xfrm>
            <a:off x="533400" y="35814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ক্রিয়ার সঙ্গে 'কী' বা 'কাকে' দ্বারা প্রশ্ন করলে যে উত্তর পাওয়া যায় তা-ই কর্ম কারক।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74B384-CC97-4BF2-8DBF-9BEE51EBFA0B}"/>
              </a:ext>
            </a:extLst>
          </p:cNvPr>
          <p:cNvSpPr txBox="1"/>
          <p:nvPr/>
        </p:nvSpPr>
        <p:spPr>
          <a:xfrm>
            <a:off x="1676400" y="457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DCDE54-9CFE-4E42-A53C-4B07AFB317E9}"/>
              </a:ext>
            </a:extLst>
          </p:cNvPr>
          <p:cNvSpPr txBox="1"/>
          <p:nvPr/>
        </p:nvSpPr>
        <p:spPr>
          <a:xfrm>
            <a:off x="533400" y="2895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A9A8850-B720-4AC5-8624-4CD4F0F5B1F8}"/>
              </a:ext>
            </a:extLst>
          </p:cNvPr>
          <p:cNvSpPr txBox="1"/>
          <p:nvPr/>
        </p:nvSpPr>
        <p:spPr>
          <a:xfrm>
            <a:off x="3359785" y="50731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রহিমা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CA8710-6B13-409B-97AD-11D99D0DA019}"/>
              </a:ext>
            </a:extLst>
          </p:cNvPr>
          <p:cNvSpPr txBox="1"/>
          <p:nvPr/>
        </p:nvSpPr>
        <p:spPr>
          <a:xfrm>
            <a:off x="2971800" y="381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228716-E523-4494-80D3-4DA779F2A7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55" y="1117299"/>
            <a:ext cx="5413248" cy="3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640575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'করণ' শব্দটির অর্থ - যন্ত্র, সহায়ক বা উপায়।</a:t>
            </a:r>
          </a:p>
          <a:p>
            <a:pPr algn="just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করণ কারক বলে।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9624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931896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দ্বারা' বা 'কী দ্বারা' প্রশ্ন করলে যে উত্তরটি পাওয়া যায় তা-ই করণ কারক।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5565CB-42AC-4887-9DCE-74DA4ABA9358}"/>
              </a:ext>
            </a:extLst>
          </p:cNvPr>
          <p:cNvSpPr txBox="1"/>
          <p:nvPr/>
        </p:nvSpPr>
        <p:spPr>
          <a:xfrm>
            <a:off x="1371600" y="685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</p:spTree>
    <p:extLst>
      <p:ext uri="{BB962C8B-B14F-4D97-AF65-F5344CB8AC3E}">
        <p14:creationId xmlns:p14="http://schemas.microsoft.com/office/powerpoint/2010/main" val="10791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5445264"/>
            <a:ext cx="51054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6096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E9BB0B9-9D7D-471B-95BD-7DD90590E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31" y="1500186"/>
            <a:ext cx="7013470" cy="39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784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3504" y="2259248"/>
            <a:ext cx="8007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যাকে স্বত্ব ত্যাগ করে দান, অর্চনা, সাহায্য ইত্যাদি করা হয় তাকে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কারক 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23557" y="48006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’(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দ্বারা' প্রশ্ন করলে যে উত্তরটি পাওয়া যায় তা-ই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কারক।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E8B31A-2C98-43B4-943C-BA68B2C43F30}"/>
              </a:ext>
            </a:extLst>
          </p:cNvPr>
          <p:cNvSpPr txBox="1"/>
          <p:nvPr/>
        </p:nvSpPr>
        <p:spPr>
          <a:xfrm>
            <a:off x="2133600" y="1371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6B17A5-2634-4D67-9595-960607DAE501}"/>
              </a:ext>
            </a:extLst>
          </p:cNvPr>
          <p:cNvSpPr txBox="1"/>
          <p:nvPr/>
        </p:nvSpPr>
        <p:spPr>
          <a:xfrm>
            <a:off x="1066800" y="3758524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281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3136999"/>
            <a:ext cx="8654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ভিক্ষা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201F715-4ED9-48A7-B4A9-5EE6E372BE20}"/>
              </a:ext>
            </a:extLst>
          </p:cNvPr>
          <p:cNvSpPr txBox="1"/>
          <p:nvPr/>
        </p:nvSpPr>
        <p:spPr>
          <a:xfrm>
            <a:off x="2590800" y="304800"/>
            <a:ext cx="3557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68394C-B4E5-47FB-882D-FA3CACFE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79" y="1012686"/>
            <a:ext cx="5273041" cy="31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-495300" y="174171"/>
            <a:ext cx="10134600" cy="1447800"/>
          </a:xfrm>
          <a:prstGeom prst="ribbon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alt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alt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bn-BD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alt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>
              <a:defRPr/>
            </a:pPr>
            <a:r>
              <a:rPr lang="bn-BD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বারাকপুর,বাগেরহাট</a:t>
            </a:r>
            <a:r>
              <a:rPr lang="bn-BD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724400"/>
            <a:ext cx="6324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2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</a:p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৭ম শ্রেণী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বিষয়ঃ বাংলা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২য়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পত্র</a:t>
            </a:r>
            <a:endParaRPr lang="bn-BD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3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34487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যা থেকে কিছু বিচ্যুত, গৃহীত, জাত, বিরত, আরম্ভ, দূরীভূত ও রক্ষিত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যা দেখে কেউ ভীত হয় তাকেই অপাদান কারক বলে।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  <a:p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343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া-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অপাদান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2F00475-CB84-4C40-A96B-763E3F0E7323}"/>
              </a:ext>
            </a:extLst>
          </p:cNvPr>
          <p:cNvSpPr txBox="1"/>
          <p:nvPr/>
        </p:nvSpPr>
        <p:spPr>
          <a:xfrm flipH="1">
            <a:off x="1632531" y="228600"/>
            <a:ext cx="5301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E1110B4-4E13-4045-B4CC-9C26EED84636}"/>
              </a:ext>
            </a:extLst>
          </p:cNvPr>
          <p:cNvSpPr txBox="1"/>
          <p:nvPr/>
        </p:nvSpPr>
        <p:spPr>
          <a:xfrm>
            <a:off x="914400" y="34290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7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67" y="1659858"/>
            <a:ext cx="4572000" cy="293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66" y="140613"/>
            <a:ext cx="1102119" cy="990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3367" y="5181600"/>
            <a:ext cx="4961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পড়ে। </a:t>
            </a:r>
          </a:p>
          <a:p>
            <a:pPr algn="ctr"/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39450" y="715909"/>
            <a:ext cx="4199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endParaRPr lang="en-US" sz="40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88886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সম্পাদনের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স্থান,বিষয়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কাল (সময়)এবং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আধারকে অধিকরণ কারক বলে। </a:t>
            </a:r>
          </a:p>
          <a:p>
            <a:pPr algn="just"/>
            <a:r>
              <a:rPr lang="en-US" sz="40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5908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4290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দ্বারা' প্রশ্ন করলে যে উত্তরটি পাওয়া যায় তা-ই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কারক।</a:t>
            </a:r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36512E-EF78-402A-95CB-5D83D28CE256}"/>
              </a:ext>
            </a:extLst>
          </p:cNvPr>
          <p:cNvSpPr txBox="1"/>
          <p:nvPr/>
        </p:nvSpPr>
        <p:spPr>
          <a:xfrm>
            <a:off x="1600200" y="152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333FE9-00AE-4D2B-96CB-C7FDC9153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5082"/>
            <a:ext cx="6400799" cy="426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3DF1C3-54D8-4F70-B509-556FAFFAB446}"/>
              </a:ext>
            </a:extLst>
          </p:cNvPr>
          <p:cNvSpPr txBox="1"/>
          <p:nvPr/>
        </p:nvSpPr>
        <p:spPr>
          <a:xfrm>
            <a:off x="228600" y="4546937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৫ + ৭ =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0F1BB2-8D2B-418D-87B1-3E9E08D323C7}"/>
              </a:ext>
            </a:extLst>
          </p:cNvPr>
          <p:cNvSpPr txBox="1"/>
          <p:nvPr/>
        </p:nvSpPr>
        <p:spPr>
          <a:xfrm>
            <a:off x="228600" y="5359400"/>
            <a:ext cx="5867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as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360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96521B8-858F-4662-B372-AFE5FAA798DD}"/>
              </a:ext>
            </a:extLst>
          </p:cNvPr>
          <p:cNvSpPr txBox="1"/>
          <p:nvPr/>
        </p:nvSpPr>
        <p:spPr>
          <a:xfrm>
            <a:off x="685800" y="1447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B6B5A32-352C-4C7D-B98D-072C85A56BD3}"/>
              </a:ext>
            </a:extLst>
          </p:cNvPr>
          <p:cNvSpPr txBox="1"/>
          <p:nvPr/>
        </p:nvSpPr>
        <p:spPr>
          <a:xfrm>
            <a:off x="381000" y="198120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ছাঁদ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য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য়।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ঘোড়ায়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    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দুধে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দরিদ্রকে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13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3D953F-0351-47BA-AC65-CC38000C14DA}"/>
              </a:ext>
            </a:extLst>
          </p:cNvPr>
          <p:cNvSpPr txBox="1"/>
          <p:nvPr/>
        </p:nvSpPr>
        <p:spPr>
          <a:xfrm>
            <a:off x="3505200" y="76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9053A0-73E6-4859-8D94-FF36BA3C7D70}"/>
              </a:ext>
            </a:extLst>
          </p:cNvPr>
          <p:cNvSpPr txBox="1"/>
          <p:nvPr/>
        </p:nvSpPr>
        <p:spPr>
          <a:xfrm>
            <a:off x="838200" y="8382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C4516C9-01A3-45E2-BF3A-BF5111A007EA}"/>
              </a:ext>
            </a:extLst>
          </p:cNvPr>
          <p:cNvSpPr txBox="1"/>
          <p:nvPr/>
        </p:nvSpPr>
        <p:spPr>
          <a:xfrm>
            <a:off x="4038600" y="838199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11BF17-7025-4D95-B422-67B31FD81DCF}"/>
              </a:ext>
            </a:extLst>
          </p:cNvPr>
          <p:cNvSpPr txBox="1"/>
          <p:nvPr/>
        </p:nvSpPr>
        <p:spPr>
          <a:xfrm>
            <a:off x="838200" y="16002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পদ্ধতিটি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D8E3066-A42E-4FB4-9DB4-4C250F2C7BCB}"/>
              </a:ext>
            </a:extLst>
          </p:cNvPr>
          <p:cNvSpPr txBox="1"/>
          <p:nvPr/>
        </p:nvSpPr>
        <p:spPr>
          <a:xfrm>
            <a:off x="914400" y="2280969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উ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E6FEB82-AA96-4212-A200-AD8D1C99F1B9}"/>
              </a:ext>
            </a:extLst>
          </p:cNvPr>
          <p:cNvSpPr txBox="1"/>
          <p:nvPr/>
        </p:nvSpPr>
        <p:spPr>
          <a:xfrm>
            <a:off x="990600" y="3581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সৌমেন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9DC313-0E0D-4FC0-9096-9566E1D000E4}"/>
              </a:ext>
            </a:extLst>
          </p:cNvPr>
          <p:cNvSpPr txBox="1"/>
          <p:nvPr/>
        </p:nvSpPr>
        <p:spPr>
          <a:xfrm>
            <a:off x="1066800" y="4343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3EC080E-70D3-4903-A2C2-C2CDB4F1F993}"/>
              </a:ext>
            </a:extLst>
          </p:cNvPr>
          <p:cNvSpPr txBox="1"/>
          <p:nvPr/>
        </p:nvSpPr>
        <p:spPr>
          <a:xfrm>
            <a:off x="1143000" y="5181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2BA7C81-9C3E-4CFB-B306-C5C5B2284BD8}"/>
              </a:ext>
            </a:extLst>
          </p:cNvPr>
          <p:cNvSpPr txBox="1"/>
          <p:nvPr/>
        </p:nvSpPr>
        <p:spPr>
          <a:xfrm>
            <a:off x="1219200" y="5889486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4182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C39552-EDFB-43BF-A63E-A0DF9BA0DC6A}"/>
              </a:ext>
            </a:extLst>
          </p:cNvPr>
          <p:cNvSpPr txBox="1"/>
          <p:nvPr/>
        </p:nvSpPr>
        <p:spPr>
          <a:xfrm>
            <a:off x="1447800" y="304800"/>
            <a:ext cx="1173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৭মী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E7A1BD-20DF-4D0F-934D-F6FDD2BEFEEF}"/>
              </a:ext>
            </a:extLst>
          </p:cNvPr>
          <p:cNvSpPr txBox="1"/>
          <p:nvPr/>
        </p:nvSpPr>
        <p:spPr>
          <a:xfrm>
            <a:off x="914400" y="13716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B463D86-867E-4852-9D58-B166E1FCC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73874"/>
            <a:ext cx="5181599" cy="5193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89ED4C-C108-4C53-8853-B196F4FEF90A}"/>
              </a:ext>
            </a:extLst>
          </p:cNvPr>
          <p:cNvSpPr txBox="1"/>
          <p:nvPr/>
        </p:nvSpPr>
        <p:spPr>
          <a:xfrm>
            <a:off x="3047999" y="3916741"/>
            <a:ext cx="4190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 flipV="1">
            <a:off x="6019800" y="2779931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2286000"/>
            <a:ext cx="44196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385279" y="5238438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70767" y="5352738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874802" y="5371788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95644" y="5430812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368665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375879" y="5276538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48758" y="5297774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5650239" y="5343436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63696" y="5286219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80991" y="5314638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58521" y="5430812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133600" y="381000"/>
            <a:ext cx="38862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মিষ্টি খাচ্ছে।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5934556" y="5377589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756816" y="5167122"/>
            <a:ext cx="1371600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61210" y="2604301"/>
            <a:ext cx="2209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9F0B20E-C978-416E-A9D5-47C46A12B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26134" y="1524000"/>
            <a:ext cx="3013653" cy="289560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="" xmlns:a16="http://schemas.microsoft.com/office/drawing/2014/main" id="{2D9C7B48-9196-4A0A-8EAA-D26463D28F94}"/>
              </a:ext>
            </a:extLst>
          </p:cNvPr>
          <p:cNvSpPr/>
          <p:nvPr/>
        </p:nvSpPr>
        <p:spPr>
          <a:xfrm>
            <a:off x="4343400" y="29718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72301D-955C-41D3-82DD-45D42EC1C2A5}"/>
              </a:ext>
            </a:extLst>
          </p:cNvPr>
          <p:cNvSpPr txBox="1"/>
          <p:nvPr/>
        </p:nvSpPr>
        <p:spPr>
          <a:xfrm>
            <a:off x="0" y="5691691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5F47DB9-563B-4D32-9576-5B57104823DF}"/>
              </a:ext>
            </a:extLst>
          </p:cNvPr>
          <p:cNvSpPr txBox="1"/>
          <p:nvPr/>
        </p:nvSpPr>
        <p:spPr>
          <a:xfrm>
            <a:off x="110546" y="1981200"/>
            <a:ext cx="301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28CF15-08F2-4E04-B9EA-7464F7E48D79}"/>
              </a:ext>
            </a:extLst>
          </p:cNvPr>
          <p:cNvSpPr txBox="1"/>
          <p:nvPr/>
        </p:nvSpPr>
        <p:spPr>
          <a:xfrm>
            <a:off x="6477000" y="3657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5532 L 0.02743 0.18611 C 0.03368 0.17014 0.03732 0.14884 0.03732 0.12754 C 0.03732 0.10092 0.03368 0.07986 0.02743 0.06389 L 3.33333E-6 3.33333E-6 " pathEditMode="relative" rAng="0" ptsTypes="AAAAA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3" grpId="0" animBg="1"/>
      <p:bldP spid="64" grpId="0"/>
      <p:bldP spid="66" grpId="0"/>
      <p:bldP spid="35" grpId="0" animBg="1"/>
      <p:bldP spid="3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 flipV="1">
            <a:off x="6019800" y="2779931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2286000"/>
            <a:ext cx="44196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352800" y="5075732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5152" y="5181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568552" y="5281066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629606" y="5075732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43500" y="5190032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881159" y="5137932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5646607" y="5150995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341807" y="5162728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343400" y="5183474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133600" y="381000"/>
            <a:ext cx="38862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মিষ্টি খাচ্ছে।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5970607" y="5238928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819900" y="5055625"/>
            <a:ext cx="1371600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61210" y="2604301"/>
            <a:ext cx="2209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9F0B20E-C978-416E-A9D5-47C46A12B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26134" y="1524000"/>
            <a:ext cx="3013653" cy="289560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="" xmlns:a16="http://schemas.microsoft.com/office/drawing/2014/main" id="{2D9C7B48-9196-4A0A-8EAA-D26463D28F94}"/>
              </a:ext>
            </a:extLst>
          </p:cNvPr>
          <p:cNvSpPr/>
          <p:nvPr/>
        </p:nvSpPr>
        <p:spPr>
          <a:xfrm>
            <a:off x="4343400" y="29718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72301D-955C-41D3-82DD-45D42EC1C2A5}"/>
              </a:ext>
            </a:extLst>
          </p:cNvPr>
          <p:cNvSpPr txBox="1"/>
          <p:nvPr/>
        </p:nvSpPr>
        <p:spPr>
          <a:xfrm>
            <a:off x="304800" y="552910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যে সকল বর্ণ যুক্ত হ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5F47DB9-563B-4D32-9576-5B57104823DF}"/>
              </a:ext>
            </a:extLst>
          </p:cNvPr>
          <p:cNvSpPr txBox="1"/>
          <p:nvPr/>
        </p:nvSpPr>
        <p:spPr>
          <a:xfrm>
            <a:off x="110546" y="1981200"/>
            <a:ext cx="301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28CF15-08F2-4E04-B9EA-7464F7E48D79}"/>
              </a:ext>
            </a:extLst>
          </p:cNvPr>
          <p:cNvSpPr txBox="1"/>
          <p:nvPr/>
        </p:nvSpPr>
        <p:spPr>
          <a:xfrm>
            <a:off x="7030387" y="319743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5532 L 0.02743 0.18611 C 0.03368 0.17014 0.03732 0.14884 0.03732 0.12754 C 0.03732 0.10092 0.03368 0.07986 0.02743 0.06389 L 3.33333E-6 3.33333E-6 " pathEditMode="relative" rAng="0" ptsTypes="AAAAA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7DBE62-8E88-4B37-8474-FBEFACCFF58A}"/>
              </a:ext>
            </a:extLst>
          </p:cNvPr>
          <p:cNvSpPr txBox="1"/>
          <p:nvPr/>
        </p:nvSpPr>
        <p:spPr>
          <a:xfrm>
            <a:off x="381000" y="1600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বিভক্তি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3A0D31-5FF2-4D06-9F67-A70AB04E37CE}"/>
              </a:ext>
            </a:extLst>
          </p:cNvPr>
          <p:cNvSpPr txBox="1"/>
          <p:nvPr/>
        </p:nvSpPr>
        <p:spPr>
          <a:xfrm>
            <a:off x="2514600" y="533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578782"/>
            <a:ext cx="7086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720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2514600"/>
            <a:ext cx="7924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1.কারক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ং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জ্ঞা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2.কারকের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শ্রেণীবিভাগ বর্ণনা করতে পারবে।</a:t>
            </a:r>
          </a:p>
          <a:p>
            <a:pPr eaLnBrk="1" hangingPunct="1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3.কারক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eaLnBrk="1" hangingPunct="1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D19367-EFCA-4476-A59B-C9A11FB4EB0B}"/>
              </a:ext>
            </a:extLst>
          </p:cNvPr>
          <p:cNvSpPr txBox="1"/>
          <p:nvPr/>
        </p:nvSpPr>
        <p:spPr>
          <a:xfrm>
            <a:off x="914400" y="3810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7087F2-EC1A-4F39-A2EE-FDD2E46C9A10}"/>
              </a:ext>
            </a:extLst>
          </p:cNvPr>
          <p:cNvSpPr txBox="1"/>
          <p:nvPr/>
        </p:nvSpPr>
        <p:spPr>
          <a:xfrm>
            <a:off x="914400" y="1828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ক্যের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ক্রিয়াপ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ম (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্ক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88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3458995"/>
            <a:ext cx="975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একটি শব্দের সঙ্গে অন্য শব্দের </a:t>
            </a:r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অন্বয়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সাধনের জন্য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যে সকল বর্ণ যুক্ত হয়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 বিভক্তি বলে।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 সাথে নামপদের সম্পর্ক স্থাপন করে।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73B2EF-D66B-45D8-A789-0D7083624648}"/>
              </a:ext>
            </a:extLst>
          </p:cNvPr>
          <p:cNvSpPr txBox="1"/>
          <p:nvPr/>
        </p:nvSpPr>
        <p:spPr>
          <a:xfrm>
            <a:off x="6553200" y="838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8200" y="80240"/>
            <a:ext cx="4359671" cy="2736532"/>
            <a:chOff x="838200" y="80240"/>
            <a:chExt cx="4359671" cy="27365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80240"/>
              <a:ext cx="2261221" cy="27365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80240"/>
              <a:ext cx="2226071" cy="2736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2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13C42-0FC3-4925-B12C-C5F191F8E9FF}"/>
              </a:ext>
            </a:extLst>
          </p:cNvPr>
          <p:cNvSpPr txBox="1"/>
          <p:nvPr/>
        </p:nvSpPr>
        <p:spPr>
          <a:xfrm>
            <a:off x="1066800" y="1143000"/>
            <a:ext cx="61722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9EFB5464-9548-42D4-9649-2567ABA09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62527"/>
              </p:ext>
            </p:extLst>
          </p:nvPr>
        </p:nvGraphicFramePr>
        <p:xfrm>
          <a:off x="228600" y="1397000"/>
          <a:ext cx="86868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3930223634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809083719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4214300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বিভক্তি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7591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রথমা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ূ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(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,(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এরা,গুলি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গুলো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),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237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রে,এরে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0643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তৃতীয়া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র্ত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992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রে,এরে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075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পঞ্চমী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ে,থেকে,চেয়ে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32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্ঠী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101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ে,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দিগেতে,গুলিতে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44534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576BFF-A87F-430A-A5D9-1A87F8A05D22}"/>
              </a:ext>
            </a:extLst>
          </p:cNvPr>
          <p:cNvSpPr txBox="1"/>
          <p:nvPr/>
        </p:nvSpPr>
        <p:spPr>
          <a:xfrm>
            <a:off x="1371600" y="457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90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1086</Words>
  <Application>Microsoft Office PowerPoint</Application>
  <PresentationFormat>On-screen Show (4:3)</PresentationFormat>
  <Paragraphs>151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BSC</dc:creator>
  <cp:lastModifiedBy>HP</cp:lastModifiedBy>
  <cp:revision>136</cp:revision>
  <dcterms:created xsi:type="dcterms:W3CDTF">2006-08-16T00:00:00Z</dcterms:created>
  <dcterms:modified xsi:type="dcterms:W3CDTF">2020-09-22T10:20:47Z</dcterms:modified>
</cp:coreProperties>
</file>