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3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4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3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43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989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79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6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2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36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8DF3-A751-4ED0-999A-82CA97F57544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F727D-5F52-4115-A440-B38DDFF119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63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86816" y="2644170"/>
            <a:ext cx="5434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" y="0"/>
            <a:ext cx="6619921" cy="6858000"/>
          </a:xfrm>
          <a:custGeom>
            <a:avLst/>
            <a:gdLst>
              <a:gd name="connsiteX0" fmla="*/ 0 w 6619921"/>
              <a:gd name="connsiteY0" fmla="*/ 0 h 6858000"/>
              <a:gd name="connsiteX1" fmla="*/ 6619921 w 6619921"/>
              <a:gd name="connsiteY1" fmla="*/ 0 h 6858000"/>
              <a:gd name="connsiteX2" fmla="*/ 4513142 w 6619921"/>
              <a:gd name="connsiteY2" fmla="*/ 6858000 h 6858000"/>
              <a:gd name="connsiteX3" fmla="*/ 0 w 661992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19921" h="6858000">
                <a:moveTo>
                  <a:pt x="0" y="0"/>
                </a:moveTo>
                <a:lnTo>
                  <a:pt x="6619921" y="0"/>
                </a:lnTo>
                <a:lnTo>
                  <a:pt x="451314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" y="-26124"/>
            <a:ext cx="5541115" cy="6858000"/>
          </a:xfrm>
          <a:custGeom>
            <a:avLst/>
            <a:gdLst>
              <a:gd name="connsiteX0" fmla="*/ 0 w 5541115"/>
              <a:gd name="connsiteY0" fmla="*/ 0 h 6858000"/>
              <a:gd name="connsiteX1" fmla="*/ 5541115 w 5541115"/>
              <a:gd name="connsiteY1" fmla="*/ 0 h 6858000"/>
              <a:gd name="connsiteX2" fmla="*/ 4295659 w 5541115"/>
              <a:gd name="connsiteY2" fmla="*/ 6858000 h 6858000"/>
              <a:gd name="connsiteX3" fmla="*/ 0 w 554111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41115" h="6858000">
                <a:moveTo>
                  <a:pt x="0" y="0"/>
                </a:moveTo>
                <a:lnTo>
                  <a:pt x="5541115" y="0"/>
                </a:lnTo>
                <a:lnTo>
                  <a:pt x="429565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767832" y="0"/>
            <a:ext cx="6424169" cy="6858000"/>
          </a:xfrm>
          <a:custGeom>
            <a:avLst/>
            <a:gdLst>
              <a:gd name="connsiteX0" fmla="*/ 2106778 w 6424169"/>
              <a:gd name="connsiteY0" fmla="*/ 0 h 6858000"/>
              <a:gd name="connsiteX1" fmla="*/ 6424169 w 6424169"/>
              <a:gd name="connsiteY1" fmla="*/ 0 h 6858000"/>
              <a:gd name="connsiteX2" fmla="*/ 6424169 w 6424169"/>
              <a:gd name="connsiteY2" fmla="*/ 6858000 h 6858000"/>
              <a:gd name="connsiteX3" fmla="*/ 0 w 64241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24169" h="6858000">
                <a:moveTo>
                  <a:pt x="2106778" y="0"/>
                </a:moveTo>
                <a:lnTo>
                  <a:pt x="6424169" y="0"/>
                </a:lnTo>
                <a:lnTo>
                  <a:pt x="6424169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803892" y="0"/>
            <a:ext cx="5388108" cy="6858000"/>
          </a:xfrm>
          <a:custGeom>
            <a:avLst/>
            <a:gdLst>
              <a:gd name="connsiteX0" fmla="*/ 1245456 w 5388108"/>
              <a:gd name="connsiteY0" fmla="*/ 0 h 6858000"/>
              <a:gd name="connsiteX1" fmla="*/ 5388108 w 5388108"/>
              <a:gd name="connsiteY1" fmla="*/ 0 h 6858000"/>
              <a:gd name="connsiteX2" fmla="*/ 5388108 w 5388108"/>
              <a:gd name="connsiteY2" fmla="*/ 6858000 h 6858000"/>
              <a:gd name="connsiteX3" fmla="*/ 0 w 538810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88108" h="6858000">
                <a:moveTo>
                  <a:pt x="1245456" y="0"/>
                </a:moveTo>
                <a:lnTo>
                  <a:pt x="5388108" y="0"/>
                </a:lnTo>
                <a:lnTo>
                  <a:pt x="5388108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 0.0037 L -0.43906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5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আজকের মাল্টিমিডিয়া ক্লাসে সবাইকে স্বাগতম১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 L -0.36002 0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44023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5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81 0 L 0.32422 0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9688"/>
            <a:ext cx="12191999" cy="6907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43212" y="375399"/>
            <a:ext cx="6728347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মনোযোগ সহকারে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946" y="4237832"/>
            <a:ext cx="10848109" cy="2062103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খলাক অর্থ চরিত্র,  স্বভাব। আর হামিদাহ অর্থ প্রশংসনীয়। সুতরাং আখলাকে হামিদাহ অর্থ প্রশংসনীয় চরিত্র, সচ্চরিত্র। ইসলামি পরিভাষায়, যে সব স্বভাব বা চরিত্র সমাজে প্রশংসনীয় ও সমাদৃত, আল্লাহ ও তাঁর রাসুল (স.) – এর নিকট প্রিয় সেসব স্বভাব বা চরিত্রকে আখলাকে হামিদাহ বলা হয়।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333" y="1377696"/>
            <a:ext cx="3532909" cy="26888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515" y="1315120"/>
            <a:ext cx="5556971" cy="277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33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58934" y="474771"/>
            <a:ext cx="7888406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মনোযোগ সহকারে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91" y="1458659"/>
            <a:ext cx="5920218" cy="3473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891" y="1454728"/>
            <a:ext cx="5920218" cy="34771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0325" y="5015322"/>
            <a:ext cx="11166766" cy="1384995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আখলাকে যামিমাহ অর্থ-নিন্দনীয় স্বভাব। মানুষের সব চারিত্রিক বৈশিষ্ট্যই ভালো নয়। বরং মানব চরিত্রের এমন কিছু দিক রয়েছে যা অপছন্দনীয় ও নিন্দনীয়। মানব চরিত্রের এসব নিন্দনীয় স্বভাবগুলোকে আখলাকে যামিমা বলে। আখলাকে যামিমাহ হলো আখলাকে হামিদাহ-র সম্পূর্ণ বিপরীত।   </a:t>
            </a:r>
          </a:p>
        </p:txBody>
      </p:sp>
    </p:spTree>
    <p:extLst>
      <p:ext uri="{BB962C8B-B14F-4D97-AF65-F5344CB8AC3E}">
        <p14:creationId xmlns:p14="http://schemas.microsoft.com/office/powerpoint/2010/main" val="2511226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0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5134" y="609477"/>
            <a:ext cx="3041732" cy="792088"/>
          </a:xfrm>
          <a:prstGeom prst="rect">
            <a:avLst/>
          </a:prstGeom>
          <a:noFill/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GB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52" y="1722372"/>
            <a:ext cx="3736296" cy="24908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4651" y="5147018"/>
            <a:ext cx="7522698" cy="82688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lIns="87373" tIns="43686" rIns="87373" bIns="43686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5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আখলাক কত প্রকার? ব্যাখ্যা কর।  </a:t>
            </a:r>
            <a:endParaRPr lang="en-GB" sz="4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4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9076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01207" y="414000"/>
            <a:ext cx="3312368" cy="100811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373" tIns="43686" rIns="87373" bIns="43686"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873" y="4707125"/>
            <a:ext cx="10889671" cy="156966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‘মানব চরিত্রের সুন্দর, নির্মল ও মার্জিত গুণাবলিকে আখলাকে হামিদাহ বলে’ বিশ্লেষণ কর। </a:t>
            </a:r>
            <a:endParaRPr lang="en-GB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12" y="1529873"/>
            <a:ext cx="5205958" cy="29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19658074">
            <a:off x="-3614735" y="-1951548"/>
            <a:ext cx="18327889" cy="17891249"/>
            <a:chOff x="3832860" y="3069772"/>
            <a:chExt cx="4526280" cy="4530013"/>
          </a:xfrm>
          <a:solidFill>
            <a:schemeClr val="bg1">
              <a:alpha val="13000"/>
            </a:schemeClr>
          </a:solidFill>
        </p:grpSpPr>
        <p:sp>
          <p:nvSpPr>
            <p:cNvPr id="3" name="Flowchart: Collate 2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llate 6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Collate 7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llate 8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688741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548" y="1575288"/>
            <a:ext cx="4112901" cy="35252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4801472" y="338844"/>
            <a:ext cx="2589051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1630" y="5373959"/>
            <a:ext cx="10128739" cy="1323439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হামিদাহর পরিচয় ও গুরুত্ব সম্পর্কে ১০ টি বাক্য নিজে খাতায় লিখে আনবে।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8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13333" b="12083"/>
          <a:stretch/>
        </p:blipFill>
        <p:spPr>
          <a:xfrm>
            <a:off x="0" y="-1"/>
            <a:ext cx="12192000" cy="705596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9658074">
            <a:off x="-2867975" y="-2167635"/>
            <a:ext cx="18327889" cy="17891249"/>
            <a:chOff x="3832860" y="3069772"/>
            <a:chExt cx="4526280" cy="4530013"/>
          </a:xfrm>
          <a:solidFill>
            <a:schemeClr val="bg1">
              <a:alpha val="13000"/>
            </a:schemeClr>
          </a:solidFill>
        </p:grpSpPr>
        <p:sp>
          <p:nvSpPr>
            <p:cNvPr id="3" name="Flowchart: Collate 2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llate 6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Collate 7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llate 8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688741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49700" y="1005414"/>
            <a:ext cx="4361578" cy="830997"/>
          </a:xfrm>
          <a:prstGeom prst="rect">
            <a:avLst/>
          </a:prstGeom>
          <a:noFill/>
          <a:ln w="63500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  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93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-3150"/>
            <a:ext cx="12192000" cy="6858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9132862">
            <a:off x="-3009564" y="-2082377"/>
            <a:ext cx="18425794" cy="17799298"/>
          </a:xfrm>
          <a:custGeom>
            <a:avLst/>
            <a:gdLst>
              <a:gd name="connsiteX0" fmla="*/ 3488596 w 6977192"/>
              <a:gd name="connsiteY0" fmla="*/ 3429000 h 6858000"/>
              <a:gd name="connsiteX1" fmla="*/ 6975536 w 6977192"/>
              <a:gd name="connsiteY1" fmla="*/ 3566125 h 6858000"/>
              <a:gd name="connsiteX2" fmla="*/ 6685268 w 6977192"/>
              <a:gd name="connsiteY2" fmla="*/ 4828585 h 6858000"/>
              <a:gd name="connsiteX3" fmla="*/ 3488596 w 6977192"/>
              <a:gd name="connsiteY3" fmla="*/ 3429000 h 6858000"/>
              <a:gd name="connsiteX4" fmla="*/ 6705753 w 6977192"/>
              <a:gd name="connsiteY4" fmla="*/ 2077166 h 6858000"/>
              <a:gd name="connsiteX5" fmla="*/ 6977192 w 6977192"/>
              <a:gd name="connsiteY5" fmla="*/ 3343808 h 6858000"/>
              <a:gd name="connsiteX6" fmla="*/ 3488596 w 6977192"/>
              <a:gd name="connsiteY6" fmla="*/ 3429000 h 6858000"/>
              <a:gd name="connsiteX7" fmla="*/ 5829127 w 6977192"/>
              <a:gd name="connsiteY7" fmla="*/ 840667 h 6858000"/>
              <a:gd name="connsiteX8" fmla="*/ 6611994 w 6977192"/>
              <a:gd name="connsiteY8" fmla="*/ 1872742 h 6858000"/>
              <a:gd name="connsiteX9" fmla="*/ 3488596 w 6977192"/>
              <a:gd name="connsiteY9" fmla="*/ 3429000 h 6858000"/>
              <a:gd name="connsiteX10" fmla="*/ 4514056 w 6977192"/>
              <a:gd name="connsiteY10" fmla="*/ 93436 h 6858000"/>
              <a:gd name="connsiteX11" fmla="*/ 5660094 w 6977192"/>
              <a:gd name="connsiteY11" fmla="*/ 697306 h 6858000"/>
              <a:gd name="connsiteX12" fmla="*/ 3488596 w 6977192"/>
              <a:gd name="connsiteY12" fmla="*/ 3429000 h 6858000"/>
              <a:gd name="connsiteX13" fmla="*/ 2840896 w 6977192"/>
              <a:gd name="connsiteY13" fmla="*/ 0 h 6858000"/>
              <a:gd name="connsiteX14" fmla="*/ 4136296 w 6977192"/>
              <a:gd name="connsiteY14" fmla="*/ 0 h 6858000"/>
              <a:gd name="connsiteX15" fmla="*/ 5786065 w 6977192"/>
              <a:gd name="connsiteY15" fmla="*/ 6055631 h 6858000"/>
              <a:gd name="connsiteX16" fmla="*/ 3488596 w 6977192"/>
              <a:gd name="connsiteY16" fmla="*/ 3429000 h 6858000"/>
              <a:gd name="connsiteX17" fmla="*/ 6585869 w 6977192"/>
              <a:gd name="connsiteY17" fmla="*/ 5036625 h 6858000"/>
              <a:gd name="connsiteX18" fmla="*/ 4423985 w 6977192"/>
              <a:gd name="connsiteY18" fmla="*/ 6790935 h 6858000"/>
              <a:gd name="connsiteX19" fmla="*/ 3488596 w 6977192"/>
              <a:gd name="connsiteY19" fmla="*/ 3429000 h 6858000"/>
              <a:gd name="connsiteX20" fmla="*/ 5585847 w 6977192"/>
              <a:gd name="connsiteY20" fmla="*/ 6218103 h 6858000"/>
              <a:gd name="connsiteX21" fmla="*/ 271439 w 6977192"/>
              <a:gd name="connsiteY21" fmla="*/ 4780834 h 6858000"/>
              <a:gd name="connsiteX22" fmla="*/ 0 w 6977192"/>
              <a:gd name="connsiteY22" fmla="*/ 3514191 h 6858000"/>
              <a:gd name="connsiteX23" fmla="*/ 3488596 w 6977192"/>
              <a:gd name="connsiteY23" fmla="*/ 3429000 h 6858000"/>
              <a:gd name="connsiteX24" fmla="*/ 1656 w 6977192"/>
              <a:gd name="connsiteY24" fmla="*/ 3291875 h 6858000"/>
              <a:gd name="connsiteX25" fmla="*/ 291923 w 6977192"/>
              <a:gd name="connsiteY25" fmla="*/ 2029415 h 6858000"/>
              <a:gd name="connsiteX26" fmla="*/ 3488595 w 6977192"/>
              <a:gd name="connsiteY26" fmla="*/ 3428999 h 6858000"/>
              <a:gd name="connsiteX27" fmla="*/ 391323 w 6977192"/>
              <a:gd name="connsiteY27" fmla="*/ 1821375 h 6858000"/>
              <a:gd name="connsiteX28" fmla="*/ 1191127 w 6977192"/>
              <a:gd name="connsiteY28" fmla="*/ 802368 h 6858000"/>
              <a:gd name="connsiteX29" fmla="*/ 3488596 w 6977192"/>
              <a:gd name="connsiteY29" fmla="*/ 3429000 h 6858000"/>
              <a:gd name="connsiteX30" fmla="*/ 1391345 w 6977192"/>
              <a:gd name="connsiteY30" fmla="*/ 639897 h 6858000"/>
              <a:gd name="connsiteX31" fmla="*/ 2553208 w 6977192"/>
              <a:gd name="connsiteY31" fmla="*/ 67065 h 6858000"/>
              <a:gd name="connsiteX32" fmla="*/ 3488596 w 6977192"/>
              <a:gd name="connsiteY32" fmla="*/ 3429000 h 6858000"/>
              <a:gd name="connsiteX33" fmla="*/ 3488596 w 6977192"/>
              <a:gd name="connsiteY33" fmla="*/ 3429000 h 6858000"/>
              <a:gd name="connsiteX34" fmla="*/ 3488596 w 6977192"/>
              <a:gd name="connsiteY34" fmla="*/ 3429000 h 6858000"/>
              <a:gd name="connsiteX35" fmla="*/ 2840896 w 6977192"/>
              <a:gd name="connsiteY35" fmla="*/ 6858000 h 6858000"/>
              <a:gd name="connsiteX36" fmla="*/ 3488596 w 6977192"/>
              <a:gd name="connsiteY36" fmla="*/ 3429000 h 6858000"/>
              <a:gd name="connsiteX37" fmla="*/ 4136296 w 6977192"/>
              <a:gd name="connsiteY37" fmla="*/ 6857999 h 6858000"/>
              <a:gd name="connsiteX38" fmla="*/ 1148065 w 6977192"/>
              <a:gd name="connsiteY38" fmla="*/ 6017333 h 6858000"/>
              <a:gd name="connsiteX39" fmla="*/ 365198 w 6977192"/>
              <a:gd name="connsiteY39" fmla="*/ 4985257 h 6858000"/>
              <a:gd name="connsiteX40" fmla="*/ 3488596 w 6977192"/>
              <a:gd name="connsiteY40" fmla="*/ 3429000 h 6858000"/>
              <a:gd name="connsiteX41" fmla="*/ 2463136 w 6977192"/>
              <a:gd name="connsiteY41" fmla="*/ 6764563 h 6858000"/>
              <a:gd name="connsiteX42" fmla="*/ 1317098 w 6977192"/>
              <a:gd name="connsiteY42" fmla="*/ 6160694 h 6858000"/>
              <a:gd name="connsiteX43" fmla="*/ 3488596 w 6977192"/>
              <a:gd name="connsiteY43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977192" h="6858000">
                <a:moveTo>
                  <a:pt x="3488596" y="3429000"/>
                </a:moveTo>
                <a:lnTo>
                  <a:pt x="6975536" y="3566125"/>
                </a:lnTo>
                <a:lnTo>
                  <a:pt x="6685268" y="4828585"/>
                </a:lnTo>
                <a:close/>
                <a:moveTo>
                  <a:pt x="3488596" y="3429000"/>
                </a:moveTo>
                <a:lnTo>
                  <a:pt x="6705753" y="2077166"/>
                </a:lnTo>
                <a:lnTo>
                  <a:pt x="6977192" y="3343808"/>
                </a:lnTo>
                <a:close/>
                <a:moveTo>
                  <a:pt x="3488596" y="3429000"/>
                </a:moveTo>
                <a:lnTo>
                  <a:pt x="5829127" y="840667"/>
                </a:lnTo>
                <a:lnTo>
                  <a:pt x="6611994" y="1872742"/>
                </a:lnTo>
                <a:close/>
                <a:moveTo>
                  <a:pt x="3488596" y="3429000"/>
                </a:moveTo>
                <a:lnTo>
                  <a:pt x="4514056" y="93436"/>
                </a:lnTo>
                <a:lnTo>
                  <a:pt x="5660094" y="697306"/>
                </a:lnTo>
                <a:close/>
                <a:moveTo>
                  <a:pt x="3488596" y="3429000"/>
                </a:moveTo>
                <a:lnTo>
                  <a:pt x="2840896" y="0"/>
                </a:lnTo>
                <a:lnTo>
                  <a:pt x="4136296" y="0"/>
                </a:lnTo>
                <a:close/>
                <a:moveTo>
                  <a:pt x="5786065" y="6055631"/>
                </a:moveTo>
                <a:lnTo>
                  <a:pt x="3488596" y="3429000"/>
                </a:lnTo>
                <a:lnTo>
                  <a:pt x="6585869" y="5036625"/>
                </a:lnTo>
                <a:close/>
                <a:moveTo>
                  <a:pt x="4423985" y="6790935"/>
                </a:moveTo>
                <a:lnTo>
                  <a:pt x="3488596" y="3429000"/>
                </a:lnTo>
                <a:lnTo>
                  <a:pt x="5585847" y="6218103"/>
                </a:lnTo>
                <a:close/>
                <a:moveTo>
                  <a:pt x="271439" y="4780834"/>
                </a:moveTo>
                <a:lnTo>
                  <a:pt x="0" y="3514191"/>
                </a:lnTo>
                <a:lnTo>
                  <a:pt x="3488596" y="3429000"/>
                </a:lnTo>
                <a:lnTo>
                  <a:pt x="1656" y="3291875"/>
                </a:lnTo>
                <a:lnTo>
                  <a:pt x="291923" y="2029415"/>
                </a:lnTo>
                <a:lnTo>
                  <a:pt x="3488595" y="3428999"/>
                </a:lnTo>
                <a:lnTo>
                  <a:pt x="391323" y="1821375"/>
                </a:lnTo>
                <a:lnTo>
                  <a:pt x="1191127" y="802368"/>
                </a:lnTo>
                <a:lnTo>
                  <a:pt x="3488596" y="3429000"/>
                </a:lnTo>
                <a:lnTo>
                  <a:pt x="1391345" y="639897"/>
                </a:lnTo>
                <a:lnTo>
                  <a:pt x="2553208" y="67065"/>
                </a:lnTo>
                <a:lnTo>
                  <a:pt x="3488596" y="3429000"/>
                </a:lnTo>
                <a:lnTo>
                  <a:pt x="3488596" y="3429000"/>
                </a:lnTo>
                <a:lnTo>
                  <a:pt x="3488596" y="3429000"/>
                </a:lnTo>
                <a:close/>
                <a:moveTo>
                  <a:pt x="2840896" y="6858000"/>
                </a:moveTo>
                <a:lnTo>
                  <a:pt x="3488596" y="3429000"/>
                </a:lnTo>
                <a:lnTo>
                  <a:pt x="4136296" y="6857999"/>
                </a:lnTo>
                <a:close/>
                <a:moveTo>
                  <a:pt x="1148065" y="6017333"/>
                </a:moveTo>
                <a:lnTo>
                  <a:pt x="365198" y="4985257"/>
                </a:lnTo>
                <a:lnTo>
                  <a:pt x="3488596" y="3429000"/>
                </a:lnTo>
                <a:close/>
                <a:moveTo>
                  <a:pt x="2463136" y="6764563"/>
                </a:moveTo>
                <a:lnTo>
                  <a:pt x="1317098" y="6160694"/>
                </a:lnTo>
                <a:lnTo>
                  <a:pt x="3488596" y="3429000"/>
                </a:lnTo>
                <a:close/>
              </a:path>
            </a:pathLst>
          </a:custGeom>
          <a:solidFill>
            <a:schemeClr val="bg1">
              <a:alpha val="13000"/>
            </a:schemeClr>
          </a:solidFill>
          <a:ln>
            <a:noFill/>
          </a:ln>
          <a:scene3d>
            <a:camera prst="orthographicFront"/>
            <a:lightRig rig="threePt" dir="t"/>
          </a:scene3d>
          <a:sp3d prstMaterial="powder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66644" y="3768723"/>
            <a:ext cx="8815756" cy="2588136"/>
          </a:xfrm>
          <a:prstGeom prst="rect">
            <a:avLst/>
          </a:prstGeom>
          <a:gradFill flip="none" rotWithShape="1">
            <a:gsLst>
              <a:gs pos="23000">
                <a:schemeClr val="accent6">
                  <a:lumMod val="40000"/>
                  <a:lumOff val="60000"/>
                </a:schemeClr>
              </a:gs>
              <a:gs pos="59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নবম/দশম </a:t>
            </a:r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ইসলাম ও নৈতিক শিক্ষা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– চতুর্থ (আখলাক)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– ১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(আখলাকে হামিদাহ)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nut 4"/>
          <p:cNvSpPr/>
          <p:nvPr/>
        </p:nvSpPr>
        <p:spPr>
          <a:xfrm>
            <a:off x="1" y="3267807"/>
            <a:ext cx="3376246" cy="3590193"/>
          </a:xfrm>
          <a:prstGeom prst="donut">
            <a:avLst>
              <a:gd name="adj" fmla="val 10865"/>
            </a:avLst>
          </a:prstGeom>
          <a:gradFill>
            <a:gsLst>
              <a:gs pos="28000">
                <a:srgbClr val="FFC000"/>
              </a:gs>
              <a:gs pos="30000">
                <a:schemeClr val="accent5">
                  <a:lumMod val="89000"/>
                </a:schemeClr>
              </a:gs>
              <a:gs pos="13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0484" y="462198"/>
            <a:ext cx="9483972" cy="2297724"/>
          </a:xfrm>
          <a:prstGeom prst="rect">
            <a:avLst/>
          </a:prstGeom>
          <a:gradFill flip="none" rotWithShape="1">
            <a:gsLst>
              <a:gs pos="25000">
                <a:schemeClr val="accent6">
                  <a:lumMod val="40000"/>
                  <a:lumOff val="60000"/>
                </a:schemeClr>
              </a:gs>
              <a:gs pos="60000">
                <a:schemeClr val="accent6">
                  <a:lumMod val="95000"/>
                  <a:lumOff val="5000"/>
                </a:schemeClr>
              </a:gs>
              <a:gs pos="100000">
                <a:schemeClr val="accent6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90500" dist="228600" dir="2700000" algn="ctr">
              <a:schemeClr val="accent4">
                <a:lumMod val="75000"/>
                <a:alpha val="30000"/>
              </a:scheme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মাহমুদ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প্রতাপ মহিউদ্দিন মেমোরিয়াল উচ্চ বিদ্যালয়, 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উল্লাপাড়া, সিরাজগঞ্জ।</a:t>
            </a: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০১৭৩৩১১৩৯৫৭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Email-sm350950@gmail.com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nut 6"/>
          <p:cNvSpPr/>
          <p:nvPr/>
        </p:nvSpPr>
        <p:spPr>
          <a:xfrm>
            <a:off x="-93787" y="46892"/>
            <a:ext cx="2860431" cy="2986453"/>
          </a:xfrm>
          <a:prstGeom prst="donut">
            <a:avLst>
              <a:gd name="adj" fmla="val 10865"/>
            </a:avLst>
          </a:prstGeom>
          <a:gradFill>
            <a:gsLst>
              <a:gs pos="28000">
                <a:srgbClr val="FFC000"/>
              </a:gs>
              <a:gs pos="30000">
                <a:schemeClr val="accent5">
                  <a:lumMod val="89000"/>
                </a:schemeClr>
              </a:gs>
              <a:gs pos="13000">
                <a:srgbClr val="0070C0"/>
              </a:gs>
              <a:gs pos="97000">
                <a:schemeClr val="accent5">
                  <a:lumMod val="7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97" y="351692"/>
            <a:ext cx="2200261" cy="23680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657312"/>
            <a:ext cx="2636311" cy="281095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5032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" y="1"/>
            <a:ext cx="12191999" cy="6907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4381" y="455934"/>
            <a:ext cx="587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ভালো করে দেখ।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875" y="1326351"/>
            <a:ext cx="7126497" cy="4254987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243758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" y="0"/>
            <a:ext cx="12191999" cy="6907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6285" y="406488"/>
            <a:ext cx="3079418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57594" y="5552916"/>
            <a:ext cx="4876800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আখলাকে হামিদাহ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6"/>
          <a:stretch/>
        </p:blipFill>
        <p:spPr>
          <a:xfrm>
            <a:off x="2606180" y="1447867"/>
            <a:ext cx="6979628" cy="3894667"/>
          </a:xfrm>
          <a:prstGeom prst="rect">
            <a:avLst/>
          </a:prstGeom>
          <a:ln w="5715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57419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38" y="13376"/>
            <a:ext cx="12191999" cy="69076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41543" y="1995052"/>
            <a:ext cx="8224835" cy="1362710"/>
          </a:xfrm>
          <a:prstGeom prst="rect">
            <a:avLst/>
          </a:prstGeom>
          <a:blipFill>
            <a:blip r:embed="rId3"/>
            <a:srcRect/>
            <a:stretch>
              <a:fillRect b="-1316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আখলাকের পরিচয় বর্ণনা করতে পারব;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Donut 14"/>
          <p:cNvSpPr/>
          <p:nvPr/>
        </p:nvSpPr>
        <p:spPr>
          <a:xfrm>
            <a:off x="670918" y="1750962"/>
            <a:ext cx="1780064" cy="1828213"/>
          </a:xfrm>
          <a:prstGeom prst="donut">
            <a:avLst>
              <a:gd name="adj" fmla="val 102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180" y="1962218"/>
            <a:ext cx="1461249" cy="14006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701457" y="494290"/>
            <a:ext cx="4789084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শিক্ষার্থীরা...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34405" y="4157558"/>
            <a:ext cx="8224835" cy="1362710"/>
          </a:xfrm>
          <a:prstGeom prst="rect">
            <a:avLst/>
          </a:prstGeom>
          <a:blipFill>
            <a:blip r:embed="rId3"/>
            <a:srcRect/>
            <a:stretch>
              <a:fillRect b="-1316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আখলাকের </a:t>
            </a:r>
            <a:r>
              <a:rPr lang="bn-IN" sz="48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প্রকারগূলো </a:t>
            </a:r>
            <a:r>
              <a:rPr lang="bn-IN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পারব।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Donut 17"/>
          <p:cNvSpPr/>
          <p:nvPr/>
        </p:nvSpPr>
        <p:spPr>
          <a:xfrm>
            <a:off x="1206555" y="3878960"/>
            <a:ext cx="1780064" cy="1828213"/>
          </a:xfrm>
          <a:prstGeom prst="donut">
            <a:avLst>
              <a:gd name="adj" fmla="val 1029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529" y="4077203"/>
            <a:ext cx="1397725" cy="146500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165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3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9967" y="429991"/>
            <a:ext cx="5732059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ভালো করে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411" y="4775491"/>
            <a:ext cx="10795169" cy="1569660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 আরবি শব্দ। এর অর্থ- স্বভাব, চরিত্র, ইত্যাদি। শব্দগত বিবেচনায় আখলাক বলতে সচ্চরিত্র ও দুশ্চরিত্র উভয়কেই বোঝায়। তবে প্রচলিত অর্থে সচ্চরিত্র কেই বুঝায়।  যেমন ভালো চরিত্রের মানুষকে আমরা চরিত্রবান বলি।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2" y="1414462"/>
            <a:ext cx="5229226" cy="3109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88" y="1414462"/>
            <a:ext cx="5229225" cy="310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98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29967" y="429991"/>
            <a:ext cx="5732059" cy="830997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ভালো করে দেখ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88" y="1481659"/>
            <a:ext cx="4769424" cy="26615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309" y="4363908"/>
            <a:ext cx="11133371" cy="2062103"/>
          </a:xfrm>
          <a:prstGeom prst="rect">
            <a:avLst/>
          </a:prstGeom>
          <a:gradFill flip="none" rotWithShape="1">
            <a:gsLst>
              <a:gs pos="51000">
                <a:schemeClr val="accent2">
                  <a:lumMod val="5000"/>
                  <a:lumOff val="95000"/>
                </a:schemeClr>
              </a:gs>
              <a:gs pos="93000">
                <a:schemeClr val="accent2">
                  <a:lumMod val="45000"/>
                  <a:lumOff val="55000"/>
                </a:schemeClr>
              </a:gs>
              <a:gs pos="82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ln w="63500" cmpd="tri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ব্যবহারিক বিবেচনায় আখলাক দ্বারা ভালো ও উত্তম চরিত্রকে বোঝানো হয়। মূলত আখলাক হলো মানুষের স্বভাব সমুহের সমন্বিত রুপ। মানুষের আচার-আচারণ, চিন্তা ভাবনা, মানসিকতা, কর্মপন্থা সবকিছুকে একত্রে চরিত্র বা আখলাক বলা হয়।  তা ভালো কিংবা মন্দ হতে পারে। এককথায়, মানুষের সকল কাজ ও নীতির সমষ্টিকেই আখলাক বলা হয়।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288" y="1481659"/>
            <a:ext cx="4769424" cy="26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907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2" t="2845"/>
          <a:stretch/>
        </p:blipFill>
        <p:spPr>
          <a:xfrm>
            <a:off x="3874476" y="1494467"/>
            <a:ext cx="4443044" cy="3639564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4964118" y="388592"/>
            <a:ext cx="2263761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4476" y="5408909"/>
            <a:ext cx="4443044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আখলাক কী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14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70559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 rot="19658074">
            <a:off x="-3614733" y="-2087625"/>
            <a:ext cx="18327889" cy="17891249"/>
            <a:chOff x="3832860" y="3069772"/>
            <a:chExt cx="4526280" cy="4530013"/>
          </a:xfrm>
          <a:solidFill>
            <a:schemeClr val="bg1">
              <a:alpha val="13000"/>
            </a:schemeClr>
          </a:solidFill>
        </p:grpSpPr>
        <p:sp>
          <p:nvSpPr>
            <p:cNvPr id="3" name="Flowchart: Collate 2"/>
            <p:cNvSpPr/>
            <p:nvPr/>
          </p:nvSpPr>
          <p:spPr>
            <a:xfrm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Flowchart: Collate 6"/>
            <p:cNvSpPr/>
            <p:nvPr/>
          </p:nvSpPr>
          <p:spPr>
            <a:xfrm rot="1889901">
              <a:off x="5655502" y="3073505"/>
              <a:ext cx="801188" cy="4526280"/>
            </a:xfrm>
            <a:prstGeom prst="flowChartCol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lowchart: Collate 7"/>
            <p:cNvSpPr/>
            <p:nvPr/>
          </p:nvSpPr>
          <p:spPr>
            <a:xfrm rot="358735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lowchart: Collate 8"/>
            <p:cNvSpPr/>
            <p:nvPr/>
          </p:nvSpPr>
          <p:spPr>
            <a:xfrm rot="5179535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Flowchart: Collate 9"/>
            <p:cNvSpPr/>
            <p:nvPr/>
          </p:nvSpPr>
          <p:spPr>
            <a:xfrm rot="6887412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Collate 10"/>
            <p:cNvSpPr/>
            <p:nvPr/>
          </p:nvSpPr>
          <p:spPr>
            <a:xfrm rot="8589927">
              <a:off x="5695406" y="3069772"/>
              <a:ext cx="801188" cy="4526280"/>
            </a:xfrm>
            <a:prstGeom prst="flowChartCollate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>
              <a:bevelB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Oval 3"/>
          <p:cNvSpPr/>
          <p:nvPr/>
        </p:nvSpPr>
        <p:spPr>
          <a:xfrm>
            <a:off x="128588" y="1624417"/>
            <a:ext cx="4429125" cy="4284497"/>
          </a:xfrm>
          <a:prstGeom prst="ellipse">
            <a:avLst/>
          </a:prstGeom>
          <a:blipFill dpi="0" rotWithShape="1">
            <a:blip r:embed="rId2">
              <a:alphaModFix amt="97000"/>
            </a:blip>
            <a:srcRect/>
            <a:stretch>
              <a:fillRect/>
            </a:stretch>
          </a:blipFill>
          <a:ln w="0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আখলাকের প্রকার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179229">
            <a:off x="3126497" y="1701735"/>
            <a:ext cx="2310579" cy="1696613"/>
          </a:xfrm>
          <a:custGeom>
            <a:avLst/>
            <a:gdLst>
              <a:gd name="connsiteX0" fmla="*/ 0 w 2310579"/>
              <a:gd name="connsiteY0" fmla="*/ 0 h 1696613"/>
              <a:gd name="connsiteX1" fmla="*/ 172847 w 2310579"/>
              <a:gd name="connsiteY1" fmla="*/ 9104 h 1696613"/>
              <a:gd name="connsiteX2" fmla="*/ 2216404 w 2310579"/>
              <a:gd name="connsiteY2" fmla="*/ 1477515 h 1696613"/>
              <a:gd name="connsiteX3" fmla="*/ 2310579 w 2310579"/>
              <a:gd name="connsiteY3" fmla="*/ 1696613 h 1696613"/>
              <a:gd name="connsiteX4" fmla="*/ 2163891 w 2310579"/>
              <a:gd name="connsiteY4" fmla="*/ 1696613 h 1696613"/>
              <a:gd name="connsiteX5" fmla="*/ 2095944 w 2310579"/>
              <a:gd name="connsiteY5" fmla="*/ 1538173 h 1696613"/>
              <a:gd name="connsiteX6" fmla="*/ 159061 w 2310579"/>
              <a:gd name="connsiteY6" fmla="*/ 143250 h 1696613"/>
              <a:gd name="connsiteX7" fmla="*/ 0 w 2310579"/>
              <a:gd name="connsiteY7" fmla="*/ 134853 h 169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0579" h="1696613">
                <a:moveTo>
                  <a:pt x="0" y="0"/>
                </a:moveTo>
                <a:lnTo>
                  <a:pt x="172847" y="9104"/>
                </a:lnTo>
                <a:cubicBezTo>
                  <a:pt x="1068374" y="103966"/>
                  <a:pt x="1828672" y="675954"/>
                  <a:pt x="2216404" y="1477515"/>
                </a:cubicBezTo>
                <a:lnTo>
                  <a:pt x="2310579" y="1696613"/>
                </a:lnTo>
                <a:lnTo>
                  <a:pt x="2163891" y="1696613"/>
                </a:lnTo>
                <a:lnTo>
                  <a:pt x="2095944" y="1538173"/>
                </a:lnTo>
                <a:cubicBezTo>
                  <a:pt x="1728451" y="776728"/>
                  <a:pt x="1007841" y="233364"/>
                  <a:pt x="159061" y="143250"/>
                </a:cubicBezTo>
                <a:lnTo>
                  <a:pt x="0" y="134853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 rot="5400000">
            <a:off x="3082501" y="4027495"/>
            <a:ext cx="2310579" cy="1696613"/>
          </a:xfrm>
          <a:custGeom>
            <a:avLst/>
            <a:gdLst>
              <a:gd name="connsiteX0" fmla="*/ 0 w 2310579"/>
              <a:gd name="connsiteY0" fmla="*/ 0 h 1696613"/>
              <a:gd name="connsiteX1" fmla="*/ 172847 w 2310579"/>
              <a:gd name="connsiteY1" fmla="*/ 9104 h 1696613"/>
              <a:gd name="connsiteX2" fmla="*/ 2216404 w 2310579"/>
              <a:gd name="connsiteY2" fmla="*/ 1477515 h 1696613"/>
              <a:gd name="connsiteX3" fmla="*/ 2310579 w 2310579"/>
              <a:gd name="connsiteY3" fmla="*/ 1696613 h 1696613"/>
              <a:gd name="connsiteX4" fmla="*/ 2163891 w 2310579"/>
              <a:gd name="connsiteY4" fmla="*/ 1696613 h 1696613"/>
              <a:gd name="connsiteX5" fmla="*/ 2095944 w 2310579"/>
              <a:gd name="connsiteY5" fmla="*/ 1538173 h 1696613"/>
              <a:gd name="connsiteX6" fmla="*/ 159061 w 2310579"/>
              <a:gd name="connsiteY6" fmla="*/ 143250 h 1696613"/>
              <a:gd name="connsiteX7" fmla="*/ 0 w 2310579"/>
              <a:gd name="connsiteY7" fmla="*/ 134853 h 169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0579" h="1696613">
                <a:moveTo>
                  <a:pt x="0" y="0"/>
                </a:moveTo>
                <a:lnTo>
                  <a:pt x="172847" y="9104"/>
                </a:lnTo>
                <a:cubicBezTo>
                  <a:pt x="1068374" y="103966"/>
                  <a:pt x="1828672" y="675954"/>
                  <a:pt x="2216404" y="1477515"/>
                </a:cubicBezTo>
                <a:lnTo>
                  <a:pt x="2310579" y="1696613"/>
                </a:lnTo>
                <a:lnTo>
                  <a:pt x="2163891" y="1696613"/>
                </a:lnTo>
                <a:lnTo>
                  <a:pt x="2095944" y="1538173"/>
                </a:lnTo>
                <a:cubicBezTo>
                  <a:pt x="1728451" y="776728"/>
                  <a:pt x="1007841" y="233364"/>
                  <a:pt x="159061" y="143250"/>
                </a:cubicBezTo>
                <a:lnTo>
                  <a:pt x="0" y="134853"/>
                </a:lnTo>
                <a:close/>
              </a:path>
            </a:pathLst>
          </a:cu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53533" y="3554615"/>
            <a:ext cx="367505" cy="365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52154" y="1177847"/>
            <a:ext cx="367505" cy="365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3977640" y="441960"/>
            <a:ext cx="7269480" cy="92062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আখলাক দু’প্রকার।যথা-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52154" y="5760314"/>
            <a:ext cx="367505" cy="365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5318760" y="3241360"/>
            <a:ext cx="5928360" cy="92062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আখলাকে হামিদাহ 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557370" y="5670993"/>
            <a:ext cx="6612864" cy="920629"/>
          </a:xfrm>
          <a:prstGeom prst="roundRect">
            <a:avLst>
              <a:gd name="adj" fmla="val 5000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/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আখলাকে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যামিমাহ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9306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351</Words>
  <Application>Microsoft Office PowerPoint</Application>
  <PresentationFormat>Widescreen</PresentationFormat>
  <Paragraphs>36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93</cp:revision>
  <dcterms:created xsi:type="dcterms:W3CDTF">2020-09-01T12:02:08Z</dcterms:created>
  <dcterms:modified xsi:type="dcterms:W3CDTF">2020-09-22T05:13:56Z</dcterms:modified>
</cp:coreProperties>
</file>