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4" r:id="rId2"/>
    <p:sldId id="283" r:id="rId3"/>
    <p:sldId id="259" r:id="rId4"/>
    <p:sldId id="260" r:id="rId5"/>
    <p:sldId id="261" r:id="rId6"/>
    <p:sldId id="263" r:id="rId7"/>
    <p:sldId id="282" r:id="rId8"/>
    <p:sldId id="265" r:id="rId9"/>
    <p:sldId id="266" r:id="rId10"/>
    <p:sldId id="264" r:id="rId11"/>
    <p:sldId id="267" r:id="rId12"/>
    <p:sldId id="268" r:id="rId13"/>
    <p:sldId id="269" r:id="rId14"/>
    <p:sldId id="270" r:id="rId15"/>
    <p:sldId id="272" r:id="rId16"/>
    <p:sldId id="271" r:id="rId17"/>
    <p:sldId id="273" r:id="rId18"/>
    <p:sldId id="274" r:id="rId19"/>
    <p:sldId id="276" r:id="rId20"/>
    <p:sldId id="278"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35E4D-828B-4553-977F-EAFE56A15BB7}" type="datetimeFigureOut">
              <a:rPr lang="en-US" smtClean="0"/>
              <a:t>22-Sep-20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AC4A5-8F31-4350-A6CA-510857DA6458}" type="slidenum">
              <a:rPr lang="en-US" smtClean="0"/>
              <a:t>‹#›</a:t>
            </a:fld>
            <a:endParaRPr lang="en-US"/>
          </a:p>
        </p:txBody>
      </p:sp>
    </p:spTree>
    <p:extLst>
      <p:ext uri="{BB962C8B-B14F-4D97-AF65-F5344CB8AC3E}">
        <p14:creationId xmlns:p14="http://schemas.microsoft.com/office/powerpoint/2010/main" val="199028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CDDE1A-B65B-4673-9361-BDB829FAAAAA}" type="datetimeFigureOut">
              <a:rPr lang="en-US" smtClean="0"/>
              <a:t>22-Sep-20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CD296-9FF1-4707-8430-65233A8397AA}" type="slidenum">
              <a:rPr lang="en-US" smtClean="0"/>
              <a:t>‹#›</a:t>
            </a:fld>
            <a:endParaRPr lang="en-US"/>
          </a:p>
        </p:txBody>
      </p:sp>
    </p:spTree>
    <p:extLst>
      <p:ext uri="{BB962C8B-B14F-4D97-AF65-F5344CB8AC3E}">
        <p14:creationId xmlns:p14="http://schemas.microsoft.com/office/powerpoint/2010/main" val="693107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CDDE1A-B65B-4673-9361-BDB829FAAAAA}" type="datetimeFigureOut">
              <a:rPr lang="en-US" smtClean="0"/>
              <a:t>22-Sep-20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CD296-9FF1-4707-8430-65233A8397AA}" type="slidenum">
              <a:rPr lang="en-US" smtClean="0"/>
              <a:t>‹#›</a:t>
            </a:fld>
            <a:endParaRPr lang="en-US"/>
          </a:p>
        </p:txBody>
      </p:sp>
    </p:spTree>
    <p:extLst>
      <p:ext uri="{BB962C8B-B14F-4D97-AF65-F5344CB8AC3E}">
        <p14:creationId xmlns:p14="http://schemas.microsoft.com/office/powerpoint/2010/main" val="380245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CDDE1A-B65B-4673-9361-BDB829FAAAAA}" type="datetimeFigureOut">
              <a:rPr lang="en-US" smtClean="0"/>
              <a:t>22-Sep-20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CD296-9FF1-4707-8430-65233A8397AA}" type="slidenum">
              <a:rPr lang="en-US" smtClean="0"/>
              <a:t>‹#›</a:t>
            </a:fld>
            <a:endParaRPr lang="en-US"/>
          </a:p>
        </p:txBody>
      </p:sp>
    </p:spTree>
    <p:extLst>
      <p:ext uri="{BB962C8B-B14F-4D97-AF65-F5344CB8AC3E}">
        <p14:creationId xmlns:p14="http://schemas.microsoft.com/office/powerpoint/2010/main" val="56653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CDDE1A-B65B-4673-9361-BDB829FAAAAA}" type="datetimeFigureOut">
              <a:rPr lang="en-US" smtClean="0"/>
              <a:t>22-Sep-20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CD296-9FF1-4707-8430-65233A8397AA}" type="slidenum">
              <a:rPr lang="en-US" smtClean="0"/>
              <a:t>‹#›</a:t>
            </a:fld>
            <a:endParaRPr lang="en-US"/>
          </a:p>
        </p:txBody>
      </p:sp>
    </p:spTree>
    <p:extLst>
      <p:ext uri="{BB962C8B-B14F-4D97-AF65-F5344CB8AC3E}">
        <p14:creationId xmlns:p14="http://schemas.microsoft.com/office/powerpoint/2010/main" val="194108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CDDE1A-B65B-4673-9361-BDB829FAAAAA}" type="datetimeFigureOut">
              <a:rPr lang="en-US" smtClean="0"/>
              <a:t>22-Sep-20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CD296-9FF1-4707-8430-65233A8397AA}" type="slidenum">
              <a:rPr lang="en-US" smtClean="0"/>
              <a:t>‹#›</a:t>
            </a:fld>
            <a:endParaRPr lang="en-US"/>
          </a:p>
        </p:txBody>
      </p:sp>
    </p:spTree>
    <p:extLst>
      <p:ext uri="{BB962C8B-B14F-4D97-AF65-F5344CB8AC3E}">
        <p14:creationId xmlns:p14="http://schemas.microsoft.com/office/powerpoint/2010/main" val="1413218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CDDE1A-B65B-4673-9361-BDB829FAAAAA}" type="datetimeFigureOut">
              <a:rPr lang="en-US" smtClean="0"/>
              <a:t>22-Sep-20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CD296-9FF1-4707-8430-65233A8397AA}" type="slidenum">
              <a:rPr lang="en-US" smtClean="0"/>
              <a:t>‹#›</a:t>
            </a:fld>
            <a:endParaRPr lang="en-US"/>
          </a:p>
        </p:txBody>
      </p:sp>
    </p:spTree>
    <p:extLst>
      <p:ext uri="{BB962C8B-B14F-4D97-AF65-F5344CB8AC3E}">
        <p14:creationId xmlns:p14="http://schemas.microsoft.com/office/powerpoint/2010/main" val="44224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CDDE1A-B65B-4673-9361-BDB829FAAAAA}" type="datetimeFigureOut">
              <a:rPr lang="en-US" smtClean="0"/>
              <a:t>22-Sep-20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CD296-9FF1-4707-8430-65233A8397AA}" type="slidenum">
              <a:rPr lang="en-US" smtClean="0"/>
              <a:t>‹#›</a:t>
            </a:fld>
            <a:endParaRPr lang="en-US"/>
          </a:p>
        </p:txBody>
      </p:sp>
    </p:spTree>
    <p:extLst>
      <p:ext uri="{BB962C8B-B14F-4D97-AF65-F5344CB8AC3E}">
        <p14:creationId xmlns:p14="http://schemas.microsoft.com/office/powerpoint/2010/main" val="3146333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CDDE1A-B65B-4673-9361-BDB829FAAAAA}" type="datetimeFigureOut">
              <a:rPr lang="en-US" smtClean="0"/>
              <a:t>22-Sep-20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CD296-9FF1-4707-8430-65233A8397AA}" type="slidenum">
              <a:rPr lang="en-US" smtClean="0"/>
              <a:t>‹#›</a:t>
            </a:fld>
            <a:endParaRPr lang="en-US"/>
          </a:p>
        </p:txBody>
      </p:sp>
    </p:spTree>
    <p:extLst>
      <p:ext uri="{BB962C8B-B14F-4D97-AF65-F5344CB8AC3E}">
        <p14:creationId xmlns:p14="http://schemas.microsoft.com/office/powerpoint/2010/main" val="3617393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DDE1A-B65B-4673-9361-BDB829FAAAAA}" type="datetimeFigureOut">
              <a:rPr lang="en-US" smtClean="0"/>
              <a:t>22-Sep-20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CD296-9FF1-4707-8430-65233A8397AA}" type="slidenum">
              <a:rPr lang="en-US" smtClean="0"/>
              <a:t>‹#›</a:t>
            </a:fld>
            <a:endParaRPr lang="en-US"/>
          </a:p>
        </p:txBody>
      </p:sp>
    </p:spTree>
    <p:extLst>
      <p:ext uri="{BB962C8B-B14F-4D97-AF65-F5344CB8AC3E}">
        <p14:creationId xmlns:p14="http://schemas.microsoft.com/office/powerpoint/2010/main" val="149330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CDDE1A-B65B-4673-9361-BDB829FAAAAA}" type="datetimeFigureOut">
              <a:rPr lang="en-US" smtClean="0"/>
              <a:t>22-Sep-20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CD296-9FF1-4707-8430-65233A8397AA}" type="slidenum">
              <a:rPr lang="en-US" smtClean="0"/>
              <a:t>‹#›</a:t>
            </a:fld>
            <a:endParaRPr lang="en-US"/>
          </a:p>
        </p:txBody>
      </p:sp>
    </p:spTree>
    <p:extLst>
      <p:ext uri="{BB962C8B-B14F-4D97-AF65-F5344CB8AC3E}">
        <p14:creationId xmlns:p14="http://schemas.microsoft.com/office/powerpoint/2010/main" val="321096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CDDE1A-B65B-4673-9361-BDB829FAAAAA}" type="datetimeFigureOut">
              <a:rPr lang="en-US" smtClean="0"/>
              <a:t>22-Sep-20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CD296-9FF1-4707-8430-65233A8397AA}" type="slidenum">
              <a:rPr lang="en-US" smtClean="0"/>
              <a:t>‹#›</a:t>
            </a:fld>
            <a:endParaRPr lang="en-US"/>
          </a:p>
        </p:txBody>
      </p:sp>
    </p:spTree>
    <p:extLst>
      <p:ext uri="{BB962C8B-B14F-4D97-AF65-F5344CB8AC3E}">
        <p14:creationId xmlns:p14="http://schemas.microsoft.com/office/powerpoint/2010/main" val="32260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17000">
              <a:schemeClr val="accent1">
                <a:lumMod val="45000"/>
                <a:lumOff val="55000"/>
              </a:schemeClr>
            </a:gs>
            <a:gs pos="33000">
              <a:schemeClr val="accent6">
                <a:lumMod val="60000"/>
                <a:lumOff val="40000"/>
              </a:schemeClr>
            </a:gs>
            <a:gs pos="48000">
              <a:schemeClr val="accent4">
                <a:lumMod val="40000"/>
                <a:lumOff val="60000"/>
              </a:schemeClr>
            </a:gs>
            <a:gs pos="61000">
              <a:srgbClr val="C8DEF1"/>
            </a:gs>
            <a:gs pos="76000">
              <a:schemeClr val="accent6">
                <a:lumMod val="60000"/>
                <a:lumOff val="40000"/>
              </a:schemeClr>
            </a:gs>
            <a:gs pos="91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DDE1A-B65B-4673-9361-BDB829FAAAAA}" type="datetimeFigureOut">
              <a:rPr lang="en-US" smtClean="0"/>
              <a:t>22-Sep-20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CD296-9FF1-4707-8430-65233A8397AA}" type="slidenum">
              <a:rPr lang="en-US" smtClean="0"/>
              <a:t>‹#›</a:t>
            </a:fld>
            <a:endParaRPr lang="en-US"/>
          </a:p>
        </p:txBody>
      </p:sp>
    </p:spTree>
    <p:extLst>
      <p:ext uri="{BB962C8B-B14F-4D97-AF65-F5344CB8AC3E}">
        <p14:creationId xmlns:p14="http://schemas.microsoft.com/office/powerpoint/2010/main" val="3844099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gif"/><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945" y="368490"/>
            <a:ext cx="5609230" cy="3351114"/>
          </a:xfrm>
          <a:prstGeom prst="rect">
            <a:avLst/>
          </a:prstGeom>
          <a:noFill/>
        </p:spPr>
        <p:txBody>
          <a:bodyPr wrap="square" rtlCol="0">
            <a:prstTxWarp prst="textChevron">
              <a:avLst>
                <a:gd name="adj" fmla="val 34366"/>
              </a:avLst>
            </a:prstTxWarp>
            <a:spAutoFit/>
          </a:bodyPr>
          <a:lstStyle/>
          <a:p>
            <a:r>
              <a:rPr lang="en-US" sz="8000" dirty="0" smtClean="0">
                <a:latin typeface="NikoshBAN" panose="02000000000000000000" pitchFamily="2" charset="0"/>
                <a:cs typeface="NikoshBAN" panose="02000000000000000000" pitchFamily="2" charset="0"/>
              </a:rPr>
              <a:t>আজকের ক্লাসে সকলকে স্বাগতম </a:t>
            </a:r>
            <a:endParaRPr lang="en-US" sz="8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400" y="3037216"/>
            <a:ext cx="2867025" cy="2867025"/>
          </a:xfrm>
          <a:prstGeom prst="rect">
            <a:avLst/>
          </a:prstGeom>
        </p:spPr>
      </p:pic>
    </p:spTree>
    <p:extLst>
      <p:ext uri="{BB962C8B-B14F-4D97-AF65-F5344CB8AC3E}">
        <p14:creationId xmlns:p14="http://schemas.microsoft.com/office/powerpoint/2010/main" val="1339036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5094" y="3803892"/>
            <a:ext cx="7478972" cy="2308324"/>
          </a:xfrm>
          <a:prstGeom prst="rect">
            <a:avLst/>
          </a:prstGeom>
          <a:solidFill>
            <a:schemeClr val="accent4">
              <a:lumMod val="60000"/>
              <a:lumOff val="40000"/>
            </a:schemeClr>
          </a:solidFill>
        </p:spPr>
        <p:txBody>
          <a:bodyPr wrap="square">
            <a:spAutoFit/>
          </a:bodyPr>
          <a:lstStyle/>
          <a:p>
            <a:r>
              <a:rPr lang="bn-IN" sz="3600" dirty="0" smtClean="0">
                <a:latin typeface="NikoshBAN" panose="02000000000000000000" pitchFamily="2" charset="0"/>
                <a:cs typeface="NikoshBAN" panose="02000000000000000000" pitchFamily="2" charset="0"/>
              </a:rPr>
              <a:t>১। কোন  প্রযুক্তি আমাদের দৈনন্দিন জীবনে গুরুত্বপূর্ণ ভূমিকা পালন করে? </a:t>
            </a:r>
          </a:p>
          <a:p>
            <a:r>
              <a:rPr lang="bn-IN" sz="3600" dirty="0" smtClean="0">
                <a:latin typeface="NikoshBAN" panose="02000000000000000000" pitchFamily="2" charset="0"/>
                <a:cs typeface="NikoshBAN" panose="02000000000000000000" pitchFamily="2" charset="0"/>
              </a:rPr>
              <a:t>২।অন্যের গোপন</a:t>
            </a:r>
            <a:r>
              <a:rPr lang="en-US" sz="3600" dirty="0" smtClean="0">
                <a:latin typeface="NikoshBAN" panose="02000000000000000000" pitchFamily="2" charset="0"/>
                <a:cs typeface="NikoshBAN" panose="02000000000000000000" pitchFamily="2" charset="0"/>
              </a:rPr>
              <a:t> করা</a:t>
            </a:r>
            <a:r>
              <a:rPr lang="bn-IN" sz="3600" dirty="0" smtClean="0">
                <a:latin typeface="NikoshBAN" panose="02000000000000000000" pitchFamily="2" charset="0"/>
                <a:cs typeface="NikoshBAN" panose="02000000000000000000" pitchFamily="2" charset="0"/>
              </a:rPr>
              <a:t> তথ্য</a:t>
            </a:r>
            <a:r>
              <a:rPr lang="en-US" sz="3600" dirty="0" smtClean="0">
                <a:latin typeface="NikoshBAN" panose="02000000000000000000" pitchFamily="2" charset="0"/>
                <a:cs typeface="NikoshBAN" panose="02000000000000000000" pitchFamily="2" charset="0"/>
              </a:rPr>
              <a:t> সরিয়ে নেওয়া বা</a:t>
            </a:r>
            <a:r>
              <a:rPr lang="bn-IN" sz="3600" dirty="0" smtClean="0">
                <a:latin typeface="NikoshBAN" panose="02000000000000000000" pitchFamily="2" charset="0"/>
                <a:cs typeface="NikoshBAN" panose="02000000000000000000" pitchFamily="2" charset="0"/>
              </a:rPr>
              <a:t> নষ্ট করে দেওয়ার পদ্ধতিকে কী বলে?  </a:t>
            </a:r>
            <a:endParaRPr lang="en-US" sz="3600" dirty="0"/>
          </a:p>
        </p:txBody>
      </p:sp>
      <p:pic>
        <p:nvPicPr>
          <p:cNvPr id="4" name="Picture 3" descr="Journal.jpg"/>
          <p:cNvPicPr>
            <a:picLocks noChangeAspect="1"/>
          </p:cNvPicPr>
          <p:nvPr/>
        </p:nvPicPr>
        <p:blipFill>
          <a:blip r:embed="rId2"/>
          <a:stretch>
            <a:fillRect/>
          </a:stretch>
        </p:blipFill>
        <p:spPr>
          <a:xfrm>
            <a:off x="996287" y="364530"/>
            <a:ext cx="3248167" cy="2938230"/>
          </a:xfrm>
          <a:prstGeom prst="roundRect">
            <a:avLst>
              <a:gd name="adj" fmla="val 16667"/>
            </a:avLst>
          </a:prstGeom>
          <a:ln>
            <a:solidFill>
              <a:srgbClr val="0000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6760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7033" y="4248606"/>
            <a:ext cx="7118320" cy="1323439"/>
          </a:xfrm>
          <a:prstGeom prst="rect">
            <a:avLst/>
          </a:prstGeom>
        </p:spPr>
        <p:txBody>
          <a:bodyPr wrap="square">
            <a:spAutoFit/>
          </a:bodyPr>
          <a:lstStyle/>
          <a:p>
            <a:pPr algn="just"/>
            <a:r>
              <a:rPr lang="en-US" sz="4000" dirty="0" smtClean="0">
                <a:effectLst>
                  <a:outerShdw blurRad="38100" dist="38100" dir="2700000" algn="tl">
                    <a:srgbClr val="000000">
                      <a:alpha val="43137"/>
                    </a:srgbClr>
                  </a:outerShdw>
                </a:effectLst>
                <a:latin typeface="NikoshBAN" pitchFamily="2" charset="0"/>
                <a:cs typeface="NikoshBAN" pitchFamily="2" charset="0"/>
              </a:rPr>
              <a:t>প্রত্যেক কম্পিউটার বা নেটওয়ার্কেরই নিজস্ব নিরাপত্তা</a:t>
            </a:r>
            <a:r>
              <a:rPr lang="bn-IN"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smtClean="0">
                <a:effectLst>
                  <a:outerShdw blurRad="38100" dist="38100" dir="2700000" algn="tl">
                    <a:srgbClr val="000000">
                      <a:alpha val="43137"/>
                    </a:srgbClr>
                  </a:outerShdw>
                </a:effectLst>
                <a:latin typeface="NikoshBAN" pitchFamily="2" charset="0"/>
                <a:cs typeface="NikoshBAN" pitchFamily="2" charset="0"/>
              </a:rPr>
              <a:t>ব্যবস্থা থাকে।</a:t>
            </a:r>
            <a:endParaRPr lang="en-US"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409" y="1530497"/>
            <a:ext cx="3370943" cy="218169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3" y="1530495"/>
            <a:ext cx="3543866" cy="2181695"/>
          </a:xfrm>
          <a:prstGeom prst="rect">
            <a:avLst/>
          </a:prstGeom>
        </p:spPr>
      </p:pic>
      <p:sp>
        <p:nvSpPr>
          <p:cNvPr id="5" name="Rectangle 4"/>
          <p:cNvSpPr/>
          <p:nvPr/>
        </p:nvSpPr>
        <p:spPr>
          <a:xfrm>
            <a:off x="477673" y="3843234"/>
            <a:ext cx="8352430" cy="2862322"/>
          </a:xfrm>
          <a:prstGeom prst="rect">
            <a:avLst/>
          </a:prstGeom>
        </p:spPr>
        <p:txBody>
          <a:bodyPr wrap="square">
            <a:spAutoFit/>
          </a:bodyPr>
          <a:lstStyle/>
          <a:p>
            <a:pPr algn="just"/>
            <a:r>
              <a:rPr lang="bn-IN" sz="3600" spc="-150" dirty="0" smtClean="0">
                <a:latin typeface="NikoshBAN" pitchFamily="2" charset="0"/>
                <a:cs typeface="NikoshBAN" pitchFamily="2" charset="0"/>
              </a:rPr>
              <a:t>নিরাপত্তা নিশ্চিত করতে নেটওয়ার্কের ভেতর দিয়ে যাবার সময় পাসওয়ার্ড দেওয়া হয়।</a:t>
            </a:r>
            <a:r>
              <a:rPr lang="en-US" sz="3600" spc="-150" dirty="0" smtClean="0">
                <a:latin typeface="NikoshBAN" pitchFamily="2" charset="0"/>
                <a:cs typeface="NikoshBAN" pitchFamily="2" charset="0"/>
              </a:rPr>
              <a:t>পাসওয়ার্ডটি এমন ভাবে দেওয়া হয় কেউ যেন সেটি সহজে অনুমান করতে না পারে। </a:t>
            </a:r>
            <a:r>
              <a:rPr lang="bn-IN" sz="3600" spc="-150" dirty="0" smtClean="0">
                <a:latin typeface="NikoshBAN" pitchFamily="2" charset="0"/>
                <a:cs typeface="NikoshBAN" pitchFamily="2" charset="0"/>
              </a:rPr>
              <a:t>অনলাইনে নিরাপদ থাকার প্রথম উপায় হচ্ছে নিজে সতর্ক থাকা।সে কারণে ব্যক্তিগত তথ্য বা পাসওয়ার্ড কাউকে শেয়ার না করা। </a:t>
            </a:r>
            <a:endParaRPr lang="en-US" sz="3600" spc="-150" dirty="0"/>
          </a:p>
        </p:txBody>
      </p:sp>
      <p:sp>
        <p:nvSpPr>
          <p:cNvPr id="6" name="Rectangle 5"/>
          <p:cNvSpPr/>
          <p:nvPr/>
        </p:nvSpPr>
        <p:spPr>
          <a:xfrm>
            <a:off x="2445713" y="350837"/>
            <a:ext cx="3958135" cy="830997"/>
          </a:xfrm>
          <a:prstGeom prst="rect">
            <a:avLst/>
          </a:prstGeom>
        </p:spPr>
        <p:txBody>
          <a:bodyPr wrap="none">
            <a:prstTxWarp prst="textCanUp">
              <a:avLst>
                <a:gd name="adj" fmla="val 73864"/>
              </a:avLst>
            </a:prstTxWarp>
            <a:spAutoFit/>
          </a:bodyPr>
          <a:lstStyle/>
          <a:p>
            <a:r>
              <a:rPr lang="en-US" sz="48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4800" dirty="0" smtClean="0">
                <a:solidFill>
                  <a:prstClr val="black"/>
                </a:solidFill>
                <a:latin typeface="NikoshBAN" pitchFamily="2" charset="0"/>
                <a:cs typeface="NikoshBAN" pitchFamily="2" charset="0"/>
              </a:rPr>
              <a:t>নিরাপত্তা</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3960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8" fill="hold" grpId="1" nodeType="clickEffect">
                                  <p:stCondLst>
                                    <p:cond delay="0"/>
                                  </p:stCondLst>
                                  <p:childTnLst>
                                    <p:animEffect transition="out" filter="wipe(left)">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777" y="4353636"/>
            <a:ext cx="8775509" cy="2308324"/>
          </a:xfrm>
          <a:prstGeom prst="rect">
            <a:avLst/>
          </a:prstGeom>
          <a:solidFill>
            <a:schemeClr val="accent4">
              <a:lumMod val="60000"/>
              <a:lumOff val="40000"/>
            </a:schemeClr>
          </a:solidFill>
        </p:spPr>
        <p:txBody>
          <a:bodyPr wrap="square">
            <a:spAutoFit/>
          </a:bodyPr>
          <a:lstStyle/>
          <a:p>
            <a:r>
              <a:rPr lang="bn-IN" sz="3600" dirty="0" smtClean="0">
                <a:solidFill>
                  <a:prstClr val="black"/>
                </a:solidFill>
                <a:latin typeface="NikoshBAN" pitchFamily="2" charset="0"/>
                <a:cs typeface="NikoshBAN" pitchFamily="2" charset="0"/>
              </a:rPr>
              <a:t>পাসওয়ার্ড বের করার চেস্টা করছে।</a:t>
            </a:r>
            <a:r>
              <a:rPr lang="en-US" sz="3600" dirty="0" smtClean="0">
                <a:solidFill>
                  <a:prstClr val="black"/>
                </a:solidFill>
                <a:latin typeface="NikoshBAN" pitchFamily="2" charset="0"/>
                <a:cs typeface="NikoshBAN" pitchFamily="2" charset="0"/>
              </a:rPr>
              <a:t>পাসওয়ার্ড বের করে ফেলার জন্য বিশেষ</a:t>
            </a:r>
            <a:r>
              <a:rPr lang="en-US" sz="3600" dirty="0">
                <a:solidFill>
                  <a:prstClr val="black"/>
                </a:solidFill>
                <a:latin typeface="NikoshBAN" pitchFamily="2" charset="0"/>
                <a:cs typeface="NikoshBAN" pitchFamily="2" charset="0"/>
              </a:rPr>
              <a:t> </a:t>
            </a:r>
            <a:r>
              <a:rPr lang="bn-IN" sz="3600" dirty="0" smtClean="0">
                <a:solidFill>
                  <a:prstClr val="black"/>
                </a:solidFill>
                <a:latin typeface="NikoshBAN" pitchFamily="2" charset="0"/>
                <a:cs typeface="NikoshBAN" pitchFamily="2" charset="0"/>
              </a:rPr>
              <a:t>কম্পিউটার বা বিশেষ </a:t>
            </a:r>
            <a:r>
              <a:rPr lang="en-US" sz="3600" dirty="0" smtClean="0">
                <a:solidFill>
                  <a:prstClr val="black"/>
                </a:solidFill>
                <a:latin typeface="NikoshBAN" pitchFamily="2" charset="0"/>
                <a:cs typeface="NikoshBAN" pitchFamily="2" charset="0"/>
              </a:rPr>
              <a:t>রোবর্ট তৈরি হয়েছে।</a:t>
            </a:r>
            <a:r>
              <a:rPr lang="bn-IN" sz="3600" dirty="0" smtClean="0">
                <a:solidFill>
                  <a:prstClr val="black"/>
                </a:solidFill>
                <a:latin typeface="NikoshBAN" pitchFamily="2" charset="0"/>
                <a:cs typeface="NikoshBAN" pitchFamily="2" charset="0"/>
              </a:rPr>
              <a:t> এগুলো সারাক্ষণই সম্ভাব্য সকল পাসওয়ার্ড দিয়ে সঠিক পাসওয়ার্ডটি বের করার চেস্টা করতে থাকে।  </a:t>
            </a:r>
            <a:endParaRPr lang="en-US" sz="3600" dirty="0">
              <a:latin typeface="Times New Roman" pitchFamily="18" charset="0"/>
              <a:cs typeface="Times New Roman" pitchFamily="18" charset="0"/>
            </a:endParaRPr>
          </a:p>
        </p:txBody>
      </p:sp>
      <p:sp>
        <p:nvSpPr>
          <p:cNvPr id="3" name="Rectangle 2"/>
          <p:cNvSpPr/>
          <p:nvPr/>
        </p:nvSpPr>
        <p:spPr>
          <a:xfrm>
            <a:off x="2789412" y="301928"/>
            <a:ext cx="3598240" cy="830997"/>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en-US" sz="48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রোবর্ট কী করছে?</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838" y="1493837"/>
            <a:ext cx="5513389" cy="2600491"/>
          </a:xfrm>
          <a:prstGeom prst="rect">
            <a:avLst/>
          </a:prstGeom>
        </p:spPr>
      </p:pic>
      <p:sp>
        <p:nvSpPr>
          <p:cNvPr id="5" name="Rectangle 4"/>
          <p:cNvSpPr/>
          <p:nvPr/>
        </p:nvSpPr>
        <p:spPr>
          <a:xfrm>
            <a:off x="2011275" y="301928"/>
            <a:ext cx="5410199" cy="68517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r>
              <a:rPr lang="bn-IN" sz="3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 দেখে তোমরা কি বুঝতে পারছো? </a:t>
            </a:r>
            <a:endParaRPr lang="en-US"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4932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0-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04" y="3409577"/>
            <a:ext cx="6073129" cy="1323439"/>
          </a:xfrm>
          <a:prstGeom prst="rect">
            <a:avLst/>
          </a:prstGeom>
        </p:spPr>
        <p:txBody>
          <a:bodyPr wrap="square">
            <a:spAutoFit/>
          </a:bodyPr>
          <a:lstStyle/>
          <a:p>
            <a:r>
              <a:rPr lang="en-US" sz="4000" dirty="0" smtClean="0">
                <a:solidFill>
                  <a:prstClr val="black"/>
                </a:solidFill>
                <a:latin typeface="NikoshBAN" pitchFamily="2" charset="0"/>
                <a:cs typeface="NikoshBAN" pitchFamily="2" charset="0"/>
              </a:rPr>
              <a:t>মানুষ এবং যন্ত্রকে আলাদা করার</a:t>
            </a:r>
            <a:r>
              <a:rPr lang="bn-IN" sz="4000" dirty="0" smtClean="0">
                <a:solidFill>
                  <a:prstClr val="black"/>
                </a:solidFill>
                <a:latin typeface="NikoshBAN" pitchFamily="2" charset="0"/>
                <a:cs typeface="NikoshBAN" pitchFamily="2" charset="0"/>
              </a:rPr>
              <a:t> এই পদ্ধতিকে বলা হয়</a:t>
            </a:r>
            <a:r>
              <a:rPr lang="en-US" sz="4000" dirty="0" smtClean="0">
                <a:solidFill>
                  <a:prstClr val="black"/>
                </a:solidFill>
                <a:latin typeface="NikoshBAN" pitchFamily="2" charset="0"/>
                <a:cs typeface="NikoshBAN" pitchFamily="2" charset="0"/>
              </a:rPr>
              <a:t> ‘</a:t>
            </a:r>
            <a:r>
              <a:rPr lang="en-US" sz="4000" dirty="0" smtClean="0">
                <a:solidFill>
                  <a:prstClr val="black"/>
                </a:solidFill>
                <a:latin typeface="Times New Roman" pitchFamily="18" charset="0"/>
                <a:cs typeface="Times New Roman" pitchFamily="18" charset="0"/>
              </a:rPr>
              <a:t>Captcha’</a:t>
            </a:r>
            <a:r>
              <a:rPr lang="bn-IN" sz="4000" dirty="0" smtClean="0">
                <a:solidFill>
                  <a:prstClr val="black"/>
                </a:solidFill>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3" name="Rectangle 2"/>
          <p:cNvSpPr/>
          <p:nvPr/>
        </p:nvSpPr>
        <p:spPr>
          <a:xfrm>
            <a:off x="699989" y="3194133"/>
            <a:ext cx="7529958" cy="1754326"/>
          </a:xfrm>
          <a:prstGeom prst="rect">
            <a:avLst/>
          </a:prstGeom>
        </p:spPr>
        <p:txBody>
          <a:bodyPr wrap="square">
            <a:spAutoFit/>
          </a:bodyPr>
          <a:lstStyle/>
          <a:p>
            <a:r>
              <a:rPr lang="en-US" sz="3600" dirty="0" smtClean="0">
                <a:ln w="0"/>
                <a:effectLst>
                  <a:outerShdw blurRad="38100" dist="19050" dir="2700000" algn="tl" rotWithShape="0">
                    <a:schemeClr val="dk1">
                      <a:alpha val="40000"/>
                    </a:schemeClr>
                  </a:outerShdw>
                </a:effectLst>
                <a:latin typeface="Times New Roman" pitchFamily="18" charset="0"/>
                <a:cs typeface="Times New Roman" pitchFamily="18" charset="0"/>
              </a:rPr>
              <a:t>‘smwm’</a:t>
            </a:r>
            <a:r>
              <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rPr>
              <a:t> এই অক্ষরগুলো এমনভাবে লেখা হয়েছে যে মানুষ দেখে সহজেই বুঝে যাবে, কিন্তু একটি </a:t>
            </a:r>
            <a:r>
              <a:rPr lang="bn-IN" sz="3600" dirty="0" smtClean="0">
                <a:ln w="0"/>
                <a:effectLst>
                  <a:outerShdw blurRad="38100" dist="19050" dir="2700000" algn="tl" rotWithShape="0">
                    <a:schemeClr val="dk1">
                      <a:alpha val="40000"/>
                    </a:schemeClr>
                  </a:outerShdw>
                </a:effectLst>
                <a:latin typeface="NikoshBAN" pitchFamily="2" charset="0"/>
                <a:cs typeface="NikoshBAN" pitchFamily="2" charset="0"/>
              </a:rPr>
              <a:t>যন্ত্র বা </a:t>
            </a:r>
            <a:r>
              <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rPr>
              <a:t>রোবট </a:t>
            </a:r>
            <a:r>
              <a:rPr lang="bn-IN" sz="3600" dirty="0" smtClean="0">
                <a:ln w="0"/>
                <a:effectLst>
                  <a:outerShdw blurRad="38100" dist="19050" dir="2700000" algn="tl" rotWithShape="0">
                    <a:schemeClr val="dk1">
                      <a:alpha val="40000"/>
                    </a:schemeClr>
                  </a:outerShdw>
                </a:effectLst>
                <a:latin typeface="NikoshBAN" pitchFamily="2" charset="0"/>
                <a:cs typeface="NikoshBAN" pitchFamily="2" charset="0"/>
              </a:rPr>
              <a:t>তা </a:t>
            </a:r>
            <a:r>
              <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rPr>
              <a:t>বুঝবে না।</a:t>
            </a:r>
            <a:r>
              <a:rPr lang="bn-IN" sz="3600" dirty="0" smtClean="0">
                <a:ln w="0"/>
                <a:effectLst>
                  <a:outerShdw blurRad="38100" dist="19050" dir="2700000" algn="tl" rotWithShape="0">
                    <a:schemeClr val="dk1">
                      <a:alpha val="40000"/>
                    </a:schemeClr>
                  </a:outerShdw>
                </a:effectLst>
                <a:latin typeface="Times New Roman" pitchFamily="18" charset="0"/>
                <a:cs typeface="Times New Roman" pitchFamily="18" charset="0"/>
              </a:rPr>
              <a:t> </a:t>
            </a:r>
            <a:endParaRPr lang="en-US" sz="3600" dirty="0">
              <a:ln w="0"/>
              <a:effectLst>
                <a:outerShdw blurRad="38100" dist="19050" dir="2700000" algn="tl" rotWithShape="0">
                  <a:schemeClr val="dk1">
                    <a:alpha val="40000"/>
                  </a:scheme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463" y="1193091"/>
            <a:ext cx="5791200" cy="1570892"/>
          </a:xfrm>
          <a:prstGeom prst="rect">
            <a:avLst/>
          </a:prstGeom>
          <a:ln w="28575">
            <a:solidFill>
              <a:schemeClr val="tx1"/>
            </a:solidFill>
          </a:ln>
        </p:spPr>
      </p:pic>
      <p:sp>
        <p:nvSpPr>
          <p:cNvPr id="6" name="TextBox 5"/>
          <p:cNvSpPr txBox="1"/>
          <p:nvPr/>
        </p:nvSpPr>
        <p:spPr>
          <a:xfrm>
            <a:off x="941696" y="5066910"/>
            <a:ext cx="6682730" cy="1200329"/>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rPr>
              <a:t>যখন Captcha পদ্ধতি ব্যবহৃত হয় তখন রোবট</a:t>
            </a:r>
            <a:r>
              <a:rPr lang="bn-IN" sz="3600" dirty="0" smtClean="0">
                <a:latin typeface="NikoshBAN" panose="02000000000000000000" pitchFamily="2" charset="0"/>
                <a:cs typeface="NikoshBAN" panose="02000000000000000000" pitchFamily="2" charset="0"/>
              </a:rPr>
              <a:t> কোন এ্যাকাউন্ট</a:t>
            </a:r>
            <a:r>
              <a:rPr lang="en-US" sz="3600" dirty="0" smtClean="0">
                <a:latin typeface="NikoshBAN" panose="02000000000000000000" pitchFamily="2" charset="0"/>
                <a:cs typeface="NikoshBAN" panose="02000000000000000000" pitchFamily="2" charset="0"/>
              </a:rPr>
              <a:t> হ্যাক করতে পারে না ।</a:t>
            </a:r>
            <a:r>
              <a:rPr lang="bn-IN"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925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grpId="1" nodeType="clickEffect">
                                  <p:stCondLst>
                                    <p:cond delay="0"/>
                                  </p:stCondLst>
                                  <p:childTnLst>
                                    <p:anim calcmode="lin" valueType="num">
                                      <p:cBhvr>
                                        <p:cTn id="22" dur="500"/>
                                        <p:tgtEl>
                                          <p:spTgt spid="3"/>
                                        </p:tgtEl>
                                        <p:attrNameLst>
                                          <p:attrName>ppt_w</p:attrName>
                                        </p:attrNameLst>
                                      </p:cBhvr>
                                      <p:tavLst>
                                        <p:tav tm="0">
                                          <p:val>
                                            <p:strVal val="ppt_w"/>
                                          </p:val>
                                        </p:tav>
                                        <p:tav tm="100000">
                                          <p:val>
                                            <p:fltVal val="0"/>
                                          </p:val>
                                        </p:tav>
                                      </p:tavLst>
                                    </p:anim>
                                    <p:anim calcmode="lin" valueType="num">
                                      <p:cBhvr>
                                        <p:cTn id="23" dur="500"/>
                                        <p:tgtEl>
                                          <p:spTgt spid="3"/>
                                        </p:tgtEl>
                                        <p:attrNameLst>
                                          <p:attrName>ppt_h</p:attrName>
                                        </p:attrNameLst>
                                      </p:cBhvr>
                                      <p:tavLst>
                                        <p:tav tm="0">
                                          <p:val>
                                            <p:strVal val="ppt_h"/>
                                          </p:val>
                                        </p:tav>
                                        <p:tav tm="100000">
                                          <p:val>
                                            <p:fltVal val="0"/>
                                          </p:val>
                                        </p:tav>
                                      </p:tavLst>
                                    </p:anim>
                                    <p:set>
                                      <p:cBhvr>
                                        <p:cTn id="24" dur="1" fill="hold">
                                          <p:stCondLst>
                                            <p:cond delay="499"/>
                                          </p:stCondLst>
                                        </p:cTn>
                                        <p:tgtEl>
                                          <p:spTgt spid="3"/>
                                        </p:tgtEl>
                                        <p:attrNameLst>
                                          <p:attrName>style.visibility</p:attrName>
                                        </p:attrNameLst>
                                      </p:cBhvr>
                                      <p:to>
                                        <p:strVal val="hidden"/>
                                      </p:to>
                                    </p:set>
                                  </p:childTnLst>
                                </p:cTn>
                              </p:par>
                              <p:par>
                                <p:cTn id="25" presetID="23" presetClass="entr" presetSubtype="528"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 calcmode="lin" valueType="num">
                                      <p:cBhvr>
                                        <p:cTn id="29" dur="500" fill="hold"/>
                                        <p:tgtEl>
                                          <p:spTgt spid="2"/>
                                        </p:tgtEl>
                                        <p:attrNameLst>
                                          <p:attrName>ppt_x</p:attrName>
                                        </p:attrNameLst>
                                      </p:cBhvr>
                                      <p:tavLst>
                                        <p:tav tm="0">
                                          <p:val>
                                            <p:fltVal val="0.5"/>
                                          </p:val>
                                        </p:tav>
                                        <p:tav tm="100000">
                                          <p:val>
                                            <p:strVal val="#ppt_x"/>
                                          </p:val>
                                        </p:tav>
                                      </p:tavLst>
                                    </p:anim>
                                    <p:anim calcmode="lin" valueType="num">
                                      <p:cBhvr>
                                        <p:cTn id="30"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3456" y="3768634"/>
            <a:ext cx="7342495" cy="1754326"/>
          </a:xfrm>
          <a:prstGeom prst="rect">
            <a:avLst/>
          </a:prstGeom>
          <a:solidFill>
            <a:schemeClr val="accent4">
              <a:lumMod val="40000"/>
              <a:lumOff val="60000"/>
            </a:schemeClr>
          </a:solidFill>
        </p:spPr>
        <p:txBody>
          <a:bodyPr wrap="square">
            <a:spAutoFit/>
          </a:bodyPr>
          <a:lstStyle/>
          <a:p>
            <a:r>
              <a:rPr lang="bn-IN" sz="3600" dirty="0" smtClean="0">
                <a:latin typeface="NikoshBAN" panose="02000000000000000000" pitchFamily="2" charset="0"/>
                <a:cs typeface="NikoshBAN" panose="02000000000000000000" pitchFamily="2" charset="0"/>
              </a:rPr>
              <a:t>১।নিরাপত্তা নিশ্চিত করতে কী ব্যবহার করা হয়?</a:t>
            </a:r>
          </a:p>
          <a:p>
            <a:r>
              <a:rPr lang="bn-IN" sz="3600" dirty="0" smtClean="0">
                <a:latin typeface="NikoshBAN" panose="02000000000000000000" pitchFamily="2" charset="0"/>
                <a:cs typeface="NikoshBAN" panose="02000000000000000000" pitchFamily="2" charset="0"/>
              </a:rPr>
              <a:t>২। ইয়াহু প্রতিষ্ঠানটি কত সালে হ্যাক হয়েছিল?  </a:t>
            </a:r>
          </a:p>
          <a:p>
            <a:r>
              <a:rPr lang="bn-IN" sz="3600" spc="-150" dirty="0" smtClean="0">
                <a:latin typeface="NikoshBAN" pitchFamily="2" charset="0"/>
                <a:cs typeface="NikoshBAN" pitchFamily="2" charset="0"/>
              </a:rPr>
              <a:t>৩। যারা </a:t>
            </a:r>
            <a:r>
              <a:rPr lang="en-US" sz="3600" spc="-150" dirty="0">
                <a:latin typeface="NikoshBAN" pitchFamily="2" charset="0"/>
                <a:cs typeface="NikoshBAN" pitchFamily="2" charset="0"/>
              </a:rPr>
              <a:t>হ্যাকিং </a:t>
            </a:r>
            <a:r>
              <a:rPr lang="bn-IN" sz="3600" spc="-150" dirty="0">
                <a:latin typeface="NikoshBAN" pitchFamily="2" charset="0"/>
                <a:cs typeface="NikoshBAN" pitchFamily="2" charset="0"/>
              </a:rPr>
              <a:t>করে তাদের </a:t>
            </a:r>
            <a:r>
              <a:rPr lang="bn-IN" sz="3600" spc="-150" dirty="0" smtClean="0">
                <a:latin typeface="NikoshBAN" pitchFamily="2" charset="0"/>
                <a:cs typeface="NikoshBAN" pitchFamily="2" charset="0"/>
              </a:rPr>
              <a:t>কে কী </a:t>
            </a:r>
            <a:r>
              <a:rPr lang="bn-IN" sz="3600" spc="-150" dirty="0">
                <a:latin typeface="NikoshBAN" pitchFamily="2" charset="0"/>
                <a:cs typeface="NikoshBAN" pitchFamily="2" charset="0"/>
              </a:rPr>
              <a:t>বলে</a:t>
            </a:r>
            <a:r>
              <a:rPr lang="bn-IN" sz="3600" spc="-150" dirty="0" smtClean="0">
                <a:latin typeface="NikoshBAN" pitchFamily="2" charset="0"/>
                <a:cs typeface="NikoshBAN" pitchFamily="2" charset="0"/>
              </a:rPr>
              <a:t>?</a:t>
            </a:r>
            <a:endParaRPr lang="bn-IN" sz="3600" spc="-150" dirty="0">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877" y="885010"/>
            <a:ext cx="6505207" cy="2485987"/>
          </a:xfrm>
          <a:prstGeom prst="rect">
            <a:avLst/>
          </a:prstGeom>
        </p:spPr>
      </p:pic>
    </p:spTree>
    <p:extLst>
      <p:ext uri="{BB962C8B-B14F-4D97-AF65-F5344CB8AC3E}">
        <p14:creationId xmlns:p14="http://schemas.microsoft.com/office/powerpoint/2010/main" val="253832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564" y="4637930"/>
            <a:ext cx="7151427" cy="1200329"/>
          </a:xfrm>
          <a:prstGeom prst="rect">
            <a:avLst/>
          </a:prstGeom>
          <a:noFill/>
        </p:spPr>
        <p:txBody>
          <a:bodyPr wrap="square" rtlCol="0">
            <a:spAutoFit/>
          </a:bodyPr>
          <a:lstStyle/>
          <a:p>
            <a:pPr algn="just"/>
            <a:r>
              <a:rPr lang="bn-IN" sz="3600" dirty="0" smtClean="0">
                <a:latin typeface="NikoshBAN" pitchFamily="2" charset="0"/>
                <a:cs typeface="NikoshBAN" pitchFamily="2" charset="0"/>
              </a:rPr>
              <a:t>যতই দিন যাচ্ছে </a:t>
            </a:r>
            <a:r>
              <a:rPr lang="en-US" sz="3600" dirty="0" smtClean="0">
                <a:latin typeface="NikoshBAN" pitchFamily="2" charset="0"/>
                <a:cs typeface="NikoshBAN" pitchFamily="2" charset="0"/>
              </a:rPr>
              <a:t>আমরা</a:t>
            </a:r>
            <a:r>
              <a:rPr lang="bn-IN" sz="3600" dirty="0" smtClean="0">
                <a:latin typeface="NikoshBAN" pitchFamily="2" charset="0"/>
                <a:cs typeface="NikoshBAN" pitchFamily="2" charset="0"/>
              </a:rPr>
              <a:t> ততই</a:t>
            </a:r>
            <a:r>
              <a:rPr lang="en-US" sz="3600" dirty="0" smtClean="0">
                <a:latin typeface="NikoshBAN" pitchFamily="2" charset="0"/>
                <a:cs typeface="NikoshBAN" pitchFamily="2" charset="0"/>
              </a:rPr>
              <a:t> তথ্যপ্রযুক্তি </a:t>
            </a:r>
            <a:r>
              <a:rPr lang="bn-IN" sz="3600" dirty="0" smtClean="0">
                <a:latin typeface="NikoshBAN" pitchFamily="2" charset="0"/>
                <a:cs typeface="NikoshBAN" pitchFamily="2" charset="0"/>
              </a:rPr>
              <a:t>এবং</a:t>
            </a:r>
            <a:r>
              <a:rPr lang="en-US" sz="3600" dirty="0" smtClean="0">
                <a:latin typeface="NikoshBAN" pitchFamily="2" charset="0"/>
                <a:cs typeface="NikoshBAN" pitchFamily="2" charset="0"/>
              </a:rPr>
              <a:t> নেটওয়ার্কের উপর </a:t>
            </a:r>
            <a:r>
              <a:rPr lang="bn-IN" sz="3600" dirty="0" smtClean="0">
                <a:latin typeface="NikoshBAN" pitchFamily="2" charset="0"/>
                <a:cs typeface="NikoshBAN" pitchFamily="2" charset="0"/>
              </a:rPr>
              <a:t>বেশি </a:t>
            </a:r>
            <a:r>
              <a:rPr lang="en-US" sz="3600" dirty="0" smtClean="0">
                <a:latin typeface="NikoshBAN" pitchFamily="2" charset="0"/>
                <a:cs typeface="NikoshBAN" pitchFamily="2" charset="0"/>
              </a:rPr>
              <a:t>নির্ভর করতে শুরু করেছি।</a:t>
            </a:r>
            <a:endParaRPr lang="en-US" sz="360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965" y="1424291"/>
            <a:ext cx="5839360" cy="2937919"/>
          </a:xfrm>
          <a:prstGeom prst="rect">
            <a:avLst/>
          </a:prstGeom>
        </p:spPr>
      </p:pic>
      <p:sp>
        <p:nvSpPr>
          <p:cNvPr id="6" name="Rectangle 5"/>
          <p:cNvSpPr/>
          <p:nvPr/>
        </p:nvSpPr>
        <p:spPr>
          <a:xfrm>
            <a:off x="2333170" y="290559"/>
            <a:ext cx="4007828" cy="707886"/>
          </a:xfrm>
          <a:prstGeom prst="rect">
            <a:avLst/>
          </a:prstGeom>
          <a:ln>
            <a:solidFill>
              <a:schemeClr val="tx1"/>
            </a:solidFill>
          </a:ln>
        </p:spPr>
        <p:txBody>
          <a:bodyPr wrap="none">
            <a:spAutoFit/>
          </a:bodyPr>
          <a:lstStyle/>
          <a:p>
            <a:r>
              <a:rPr lang="en-US" sz="4000" dirty="0">
                <a:solidFill>
                  <a:prstClr val="black"/>
                </a:solidFill>
                <a:latin typeface="NikoshBAN" pitchFamily="2" charset="0"/>
                <a:cs typeface="NikoshBAN" pitchFamily="2" charset="0"/>
              </a:rPr>
              <a:t>তথ্যপ্রযুক্তি ও </a:t>
            </a:r>
            <a:r>
              <a:rPr lang="en-US" sz="4000" dirty="0" smtClean="0">
                <a:solidFill>
                  <a:prstClr val="black"/>
                </a:solidFill>
                <a:latin typeface="NikoshBAN" pitchFamily="2" charset="0"/>
                <a:cs typeface="NikoshBAN" pitchFamily="2" charset="0"/>
              </a:rPr>
              <a:t>নেটওয়ার্ক </a:t>
            </a:r>
            <a:endParaRPr lang="en-US" sz="2000" dirty="0"/>
          </a:p>
        </p:txBody>
      </p:sp>
    </p:spTree>
    <p:extLst>
      <p:ext uri="{BB962C8B-B14F-4D97-AF65-F5344CB8AC3E}">
        <p14:creationId xmlns:p14="http://schemas.microsoft.com/office/powerpoint/2010/main" val="320007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4267" y="1227816"/>
            <a:ext cx="4114800" cy="4803269"/>
          </a:xfrm>
          <a:prstGeom prst="rect">
            <a:avLst/>
          </a:prstGeom>
        </p:spPr>
      </p:pic>
      <p:sp>
        <p:nvSpPr>
          <p:cNvPr id="3" name="Rectangle 2"/>
          <p:cNvSpPr/>
          <p:nvPr/>
        </p:nvSpPr>
        <p:spPr>
          <a:xfrm>
            <a:off x="1378711" y="247854"/>
            <a:ext cx="6580910" cy="816540"/>
          </a:xfrm>
          <a:prstGeom prst="rect">
            <a:avLst/>
          </a:prstGeom>
          <a:ln>
            <a:solidFill>
              <a:schemeClr val="tx1"/>
            </a:solidFill>
          </a:ln>
        </p:spPr>
        <p:txBody>
          <a:bodyPr wrap="square">
            <a:spAutoFit/>
          </a:bodyPr>
          <a:lstStyle/>
          <a:p>
            <a:pPr algn="ctr"/>
            <a:r>
              <a:rPr lang="en-US" sz="4400" dirty="0">
                <a:solidFill>
                  <a:prstClr val="black"/>
                </a:solidFill>
                <a:effectLst>
                  <a:outerShdw blurRad="38100" dist="38100" dir="2700000" algn="tl">
                    <a:srgbClr val="000000">
                      <a:alpha val="43137"/>
                    </a:srgbClr>
                  </a:outerShdw>
                </a:effectLst>
                <a:latin typeface="NikoshBAN" pitchFamily="2" charset="0"/>
                <a:cs typeface="NikoshBAN" pitchFamily="2" charset="0"/>
              </a:rPr>
              <a:t>নেটওয়ার্ক </a:t>
            </a:r>
            <a:r>
              <a:rPr lang="en-US" sz="44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অচল হলে কী হতে পারে?</a:t>
            </a:r>
            <a:endParaRPr lang="en-US" sz="2000" dirty="0"/>
          </a:p>
        </p:txBody>
      </p:sp>
      <p:sp>
        <p:nvSpPr>
          <p:cNvPr id="4" name="Rectangle 3"/>
          <p:cNvSpPr/>
          <p:nvPr/>
        </p:nvSpPr>
        <p:spPr>
          <a:xfrm>
            <a:off x="95535" y="4463169"/>
            <a:ext cx="8925636" cy="2308324"/>
          </a:xfrm>
          <a:prstGeom prst="rect">
            <a:avLst/>
          </a:prstGeom>
          <a:solidFill>
            <a:schemeClr val="accent4">
              <a:lumMod val="60000"/>
              <a:lumOff val="40000"/>
            </a:schemeClr>
          </a:solidFill>
        </p:spPr>
        <p:txBody>
          <a:bodyPr wrap="square">
            <a:spAutoFit/>
          </a:bodyPr>
          <a:lstStyle/>
          <a:p>
            <a:r>
              <a:rPr lang="bn-IN" sz="3600" dirty="0" smtClean="0">
                <a:latin typeface="NikoshBAN" pitchFamily="2" charset="0"/>
                <a:cs typeface="NikoshBAN" pitchFamily="2" charset="0"/>
              </a:rPr>
              <a:t>কোনো কারণে যদি কিছুক্ষণের জন্যও এই নেটওয়ার্ক অচল হয়ে যায় তবে </a:t>
            </a:r>
            <a:r>
              <a:rPr lang="en-US" sz="3600" dirty="0" smtClean="0">
                <a:latin typeface="NikoshBAN" pitchFamily="2" charset="0"/>
                <a:cs typeface="NikoshBAN" pitchFamily="2" charset="0"/>
              </a:rPr>
              <a:t>তথ্য যোগাযোগে</a:t>
            </a:r>
            <a:r>
              <a:rPr lang="bn-IN" sz="3600" dirty="0" smtClean="0">
                <a:latin typeface="NikoshBAN" pitchFamily="2" charset="0"/>
                <a:cs typeface="NikoshBAN" pitchFamily="2" charset="0"/>
              </a:rPr>
              <a:t> এক ধরনের</a:t>
            </a:r>
            <a:r>
              <a:rPr lang="en-US" sz="3600" dirty="0" smtClean="0">
                <a:latin typeface="NikoshBAN" pitchFamily="2" charset="0"/>
                <a:cs typeface="NikoshBAN" pitchFamily="2" charset="0"/>
              </a:rPr>
              <a:t> বিপর্যয় নেমে আসবে।</a:t>
            </a:r>
            <a:r>
              <a:rPr lang="bn-IN" sz="3600" dirty="0" smtClean="0">
                <a:latin typeface="NikoshBAN" pitchFamily="2" charset="0"/>
                <a:cs typeface="NikoshBAN" pitchFamily="2" charset="0"/>
              </a:rPr>
              <a:t> নেটওয়ার্ক নির্ভর সকল কার্যক্রম বন্ধ হয়ে যাবে।বলা যেতে পারে সারা পৃথিবী এক ধরনের নিয়ন্ত্রণহীন অবস্থায় চলে যাবে।   </a:t>
            </a:r>
            <a:endParaRPr lang="en-US" sz="36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312" r="5615"/>
          <a:stretch/>
        </p:blipFill>
        <p:spPr>
          <a:xfrm>
            <a:off x="674799" y="1227816"/>
            <a:ext cx="3742156" cy="3071931"/>
          </a:xfrm>
          <a:prstGeom prst="round2DiagRect">
            <a:avLst>
              <a:gd name="adj1" fmla="val 39505"/>
              <a:gd name="adj2" fmla="val 38523"/>
            </a:avLst>
          </a:prstGeom>
          <a:ln w="28575" cap="sq">
            <a:solidFill>
              <a:srgbClr val="7030A0"/>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166" y="1227816"/>
            <a:ext cx="3830342" cy="3071931"/>
          </a:xfrm>
          <a:prstGeom prst="round2DiagRect">
            <a:avLst>
              <a:gd name="adj1" fmla="val 41785"/>
              <a:gd name="adj2" fmla="val 42702"/>
            </a:avLst>
          </a:prstGeom>
          <a:ln w="28575"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0127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1"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set>
                                      <p:cBhvr>
                                        <p:cTn id="15" dur="1" fill="hold">
                                          <p:stCondLst>
                                            <p:cond delay="499"/>
                                          </p:stCondLst>
                                        </p:cTn>
                                        <p:tgtEl>
                                          <p:spTgt spid="3"/>
                                        </p:tgtEl>
                                        <p:attrNameLst>
                                          <p:attrName>style.visibility</p:attrName>
                                        </p:attrNameLst>
                                      </p:cBhvr>
                                      <p:to>
                                        <p:strVal val="hidden"/>
                                      </p:to>
                                    </p:se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23" presetClass="exit" presetSubtype="32" fill="hold" nodeType="withEffect">
                                  <p:stCondLst>
                                    <p:cond delay="0"/>
                                  </p:stCondLst>
                                  <p:childTnLst>
                                    <p:anim calcmode="lin" valueType="num">
                                      <p:cBhvr>
                                        <p:cTn id="22" dur="500"/>
                                        <p:tgtEl>
                                          <p:spTgt spid="2"/>
                                        </p:tgtEl>
                                        <p:attrNameLst>
                                          <p:attrName>ppt_w</p:attrName>
                                        </p:attrNameLst>
                                      </p:cBhvr>
                                      <p:tavLst>
                                        <p:tav tm="0">
                                          <p:val>
                                            <p:strVal val="ppt_w"/>
                                          </p:val>
                                        </p:tav>
                                        <p:tav tm="100000">
                                          <p:val>
                                            <p:fltVal val="0"/>
                                          </p:val>
                                        </p:tav>
                                      </p:tavLst>
                                    </p:anim>
                                    <p:anim calcmode="lin" valueType="num">
                                      <p:cBhvr>
                                        <p:cTn id="23" dur="500"/>
                                        <p:tgtEl>
                                          <p:spTgt spid="2"/>
                                        </p:tgtEl>
                                        <p:attrNameLst>
                                          <p:attrName>ppt_h</p:attrName>
                                        </p:attrNameLst>
                                      </p:cBhvr>
                                      <p:tavLst>
                                        <p:tav tm="0">
                                          <p:val>
                                            <p:strVal val="ppt_h"/>
                                          </p:val>
                                        </p:tav>
                                        <p:tav tm="100000">
                                          <p:val>
                                            <p:fltVal val="0"/>
                                          </p:val>
                                        </p:tav>
                                      </p:tavLst>
                                    </p:anim>
                                    <p:set>
                                      <p:cBhvr>
                                        <p:cTn id="24" dur="1" fill="hold">
                                          <p:stCondLst>
                                            <p:cond delay="499"/>
                                          </p:stCondLst>
                                        </p:cTn>
                                        <p:tgtEl>
                                          <p:spTgt spid="2"/>
                                        </p:tgtEl>
                                        <p:attrNameLst>
                                          <p:attrName>style.visibility</p:attrName>
                                        </p:attrNameLst>
                                      </p:cBhvr>
                                      <p:to>
                                        <p:strVal val="hidden"/>
                                      </p:to>
                                    </p:se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8481" y="4757520"/>
            <a:ext cx="6942755" cy="1323439"/>
          </a:xfrm>
          <a:prstGeom prst="rect">
            <a:avLst/>
          </a:prstGeom>
        </p:spPr>
        <p:txBody>
          <a:bodyPr wrap="square">
            <a:spAutoFit/>
          </a:bodyPr>
          <a:lstStyle/>
          <a:p>
            <a:r>
              <a:rPr lang="en-US" sz="4000" dirty="0" smtClean="0">
                <a:latin typeface="NikoshBAN" pitchFamily="2" charset="0"/>
                <a:cs typeface="NikoshBAN" pitchFamily="2" charset="0"/>
              </a:rPr>
              <a:t>নেটওয়ার্কগুলো সচল রাখার জন্য প্রয়োজনীয় সব রকম ব্যবস্থা করা হয়।</a:t>
            </a:r>
            <a:endParaRPr lang="en-US" sz="4000" dirty="0">
              <a:latin typeface="NikoshBAN" pitchFamily="2" charset="0"/>
              <a:cs typeface="NikoshBAN"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094" y="1037586"/>
            <a:ext cx="6837528" cy="3719934"/>
          </a:xfrm>
          <a:prstGeom prst="rect">
            <a:avLst/>
          </a:prstGeom>
        </p:spPr>
      </p:pic>
    </p:spTree>
    <p:extLst>
      <p:ext uri="{BB962C8B-B14F-4D97-AF65-F5344CB8AC3E}">
        <p14:creationId xmlns:p14="http://schemas.microsoft.com/office/powerpoint/2010/main" val="212204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453" y="4435171"/>
            <a:ext cx="8801221" cy="2308324"/>
          </a:xfrm>
          <a:prstGeom prst="rect">
            <a:avLst/>
          </a:prstGeom>
          <a:solidFill>
            <a:schemeClr val="accent4">
              <a:lumMod val="60000"/>
              <a:lumOff val="40000"/>
            </a:schemeClr>
          </a:solidFill>
        </p:spPr>
        <p:txBody>
          <a:bodyPr wrap="square" rtlCol="0">
            <a:spAutoFit/>
          </a:bodyPr>
          <a:lstStyle/>
          <a:p>
            <a:r>
              <a:rPr lang="bn-IN" sz="3600" dirty="0" smtClean="0">
                <a:latin typeface="NikoshBAN" pitchFamily="2" charset="0"/>
                <a:cs typeface="NikoshBAN" pitchFamily="2" charset="0"/>
              </a:rPr>
              <a:t>নেটওয়ার্ক-এ </a:t>
            </a:r>
            <a:r>
              <a:rPr lang="en-US" sz="3600" dirty="0" smtClean="0">
                <a:latin typeface="NikoshBAN" pitchFamily="2" charset="0"/>
                <a:cs typeface="NikoshBAN" pitchFamily="2" charset="0"/>
              </a:rPr>
              <a:t>বড় বড় তথ্য ভান্ডারগুলোকে বলা হয় ডাটা সেন্টার।</a:t>
            </a:r>
            <a:r>
              <a:rPr lang="bn-IN" sz="3600" dirty="0" smtClean="0">
                <a:solidFill>
                  <a:prstClr val="black"/>
                </a:solidFill>
                <a:latin typeface="NikoshBAN" pitchFamily="2" charset="0"/>
                <a:cs typeface="NikoshBAN" pitchFamily="2" charset="0"/>
              </a:rPr>
              <a:t>সব </a:t>
            </a:r>
            <a:r>
              <a:rPr lang="bn-IN" sz="3600" dirty="0">
                <a:solidFill>
                  <a:prstClr val="black"/>
                </a:solidFill>
                <a:latin typeface="NikoshBAN" pitchFamily="2" charset="0"/>
                <a:cs typeface="NikoshBAN" pitchFamily="2" charset="0"/>
              </a:rPr>
              <a:t>রকম </a:t>
            </a:r>
            <a:r>
              <a:rPr lang="en-US" sz="3600" dirty="0">
                <a:solidFill>
                  <a:prstClr val="black"/>
                </a:solidFill>
                <a:latin typeface="NikoshBAN" pitchFamily="2" charset="0"/>
                <a:cs typeface="NikoshBAN" pitchFamily="2" charset="0"/>
              </a:rPr>
              <a:t>যান্ত্রিক গোলযোগ, আগুন, ভূমিকম্প বা অপারাধীদের হামলা থেকে এগুলো রক্ষার </a:t>
            </a:r>
            <a:r>
              <a:rPr lang="bn-IN" sz="3600" dirty="0">
                <a:solidFill>
                  <a:prstClr val="black"/>
                </a:solidFill>
                <a:latin typeface="NikoshBAN" pitchFamily="2" charset="0"/>
                <a:cs typeface="NikoshBAN" pitchFamily="2" charset="0"/>
              </a:rPr>
              <a:t>করা জন্য প্রয়োজনীয় সব </a:t>
            </a:r>
            <a:r>
              <a:rPr lang="en-US" sz="3600" dirty="0">
                <a:solidFill>
                  <a:prstClr val="black"/>
                </a:solidFill>
                <a:latin typeface="NikoshBAN" pitchFamily="2" charset="0"/>
                <a:cs typeface="NikoshBAN" pitchFamily="2" charset="0"/>
              </a:rPr>
              <a:t>ব্যবস্থা করা হয়। </a:t>
            </a:r>
            <a:endParaRPr lang="en-US" sz="3600" dirty="0">
              <a:solidFill>
                <a:prstClr val="black"/>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69" y="1364999"/>
            <a:ext cx="4283695" cy="2785101"/>
          </a:xfrm>
          <a:prstGeom prst="round2DiagRect">
            <a:avLst>
              <a:gd name="adj1" fmla="val 50000"/>
              <a:gd name="adj2" fmla="val 50000"/>
            </a:avLst>
          </a:prstGeom>
          <a:ln w="28575" cap="sq">
            <a:solidFill>
              <a:schemeClr val="accent6">
                <a:lumMod val="75000"/>
              </a:schemeClr>
            </a:solidFill>
            <a:miter lim="800000"/>
          </a:ln>
          <a:effectLst>
            <a:outerShdw blurRad="254000" algn="tl" rotWithShape="0">
              <a:srgbClr val="000000">
                <a:alpha val="43000"/>
              </a:srgbClr>
            </a:outerShdw>
          </a:effec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783"/>
          <a:stretch/>
        </p:blipFill>
        <p:spPr>
          <a:xfrm>
            <a:off x="4716374" y="1457823"/>
            <a:ext cx="3985146" cy="2635325"/>
          </a:xfrm>
          <a:prstGeom prst="round2DiagRect">
            <a:avLst>
              <a:gd name="adj1" fmla="val 34223"/>
              <a:gd name="adj2" fmla="val 31799"/>
            </a:avLst>
          </a:prstGeom>
          <a:ln w="28575" cap="sq">
            <a:solidFill>
              <a:schemeClr val="accent6">
                <a:lumMod val="75000"/>
              </a:schemeClr>
            </a:solidFill>
            <a:miter lim="800000"/>
          </a:ln>
          <a:effectLst>
            <a:outerShdw blurRad="254000" algn="tl" rotWithShape="0">
              <a:srgbClr val="000000">
                <a:alpha val="43000"/>
              </a:srgbClr>
            </a:outerShdw>
          </a:effectLst>
        </p:spPr>
      </p:pic>
      <p:sp>
        <p:nvSpPr>
          <p:cNvPr id="5" name="Rectangle 4"/>
          <p:cNvSpPr/>
          <p:nvPr/>
        </p:nvSpPr>
        <p:spPr>
          <a:xfrm>
            <a:off x="3469817" y="310487"/>
            <a:ext cx="2228495" cy="769441"/>
          </a:xfrm>
          <a:prstGeom prst="rect">
            <a:avLst/>
          </a:prstGeom>
          <a:ln>
            <a:solidFill>
              <a:schemeClr val="tx1"/>
            </a:solidFill>
          </a:ln>
        </p:spPr>
        <p:txBody>
          <a:bodyPr wrap="none">
            <a:spAutoFit/>
          </a:bodyPr>
          <a:lstStyle/>
          <a:p>
            <a:r>
              <a:rPr lang="en-US" sz="4400" dirty="0">
                <a:solidFill>
                  <a:prstClr val="black"/>
                </a:solidFill>
                <a:effectLst>
                  <a:outerShdw blurRad="38100" dist="38100" dir="2700000" algn="tl">
                    <a:srgbClr val="000000">
                      <a:alpha val="43137"/>
                    </a:srgbClr>
                  </a:outerShdw>
                </a:effectLst>
                <a:latin typeface="NikoshBAN" pitchFamily="2" charset="0"/>
                <a:cs typeface="NikoshBAN" pitchFamily="2" charset="0"/>
              </a:rPr>
              <a:t>ডাটা সেন্টার</a:t>
            </a:r>
            <a:endParaRPr lang="en-US" dirty="0"/>
          </a:p>
        </p:txBody>
      </p:sp>
      <p:sp>
        <p:nvSpPr>
          <p:cNvPr id="6" name="Rectangle 5"/>
          <p:cNvSpPr/>
          <p:nvPr/>
        </p:nvSpPr>
        <p:spPr>
          <a:xfrm>
            <a:off x="2011275" y="301928"/>
            <a:ext cx="5410199" cy="68517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r>
              <a:rPr lang="bn-IN" sz="3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 দেখে তোমরা কি বুঝতে পারছো? </a:t>
            </a:r>
            <a:endParaRPr lang="en-US"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187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0-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2002"/>
          <a:stretch/>
        </p:blipFill>
        <p:spPr>
          <a:xfrm>
            <a:off x="560875" y="960438"/>
            <a:ext cx="3676105" cy="2628924"/>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2395"/>
          <a:stretch/>
        </p:blipFill>
        <p:spPr>
          <a:xfrm>
            <a:off x="4583065" y="1054737"/>
            <a:ext cx="3676105" cy="2534626"/>
          </a:xfrm>
          <a:prstGeom prst="rect">
            <a:avLst/>
          </a:prstGeom>
        </p:spPr>
      </p:pic>
      <p:sp>
        <p:nvSpPr>
          <p:cNvPr id="4" name="TextBox 3"/>
          <p:cNvSpPr txBox="1"/>
          <p:nvPr/>
        </p:nvSpPr>
        <p:spPr>
          <a:xfrm>
            <a:off x="560875" y="174253"/>
            <a:ext cx="3382965" cy="646331"/>
          </a:xfrm>
          <a:prstGeom prst="rect">
            <a:avLst/>
          </a:prstGeom>
          <a:solidFill>
            <a:schemeClr val="accent1">
              <a:lumMod val="60000"/>
              <a:lumOff val="40000"/>
            </a:schemeClr>
          </a:solidFill>
        </p:spPr>
        <p:txBody>
          <a:bodyPr wrap="square" rtlCol="0">
            <a:spAutoFit/>
          </a:bodyPr>
          <a:lstStyle/>
          <a:p>
            <a:pPr algn="ctr"/>
            <a:r>
              <a:rPr lang="en-US" sz="3600" dirty="0" smtClean="0">
                <a:effectLst>
                  <a:outerShdw blurRad="38100" dist="38100" dir="2700000" algn="tl">
                    <a:srgbClr val="000000">
                      <a:alpha val="43137"/>
                    </a:srgbClr>
                  </a:outerShdw>
                </a:effectLst>
                <a:latin typeface="NikoshBAN" pitchFamily="2" charset="0"/>
                <a:cs typeface="NikoshBAN" pitchFamily="2" charset="0"/>
              </a:rPr>
              <a:t>আইনস্টাইন ও জিলার্ড</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386687" y="3729216"/>
            <a:ext cx="8102221" cy="2862322"/>
          </a:xfrm>
          <a:prstGeom prst="rect">
            <a:avLst/>
          </a:prstGeom>
          <a:solidFill>
            <a:schemeClr val="accent4">
              <a:lumMod val="60000"/>
              <a:lumOff val="40000"/>
            </a:schemeClr>
          </a:solidFill>
        </p:spPr>
        <p:txBody>
          <a:bodyPr wrap="square" rtlCol="0">
            <a:spAutoFit/>
          </a:bodyPr>
          <a:lstStyle/>
          <a:p>
            <a:pPr algn="just"/>
            <a:r>
              <a:rPr lang="en-US" sz="3600" dirty="0" smtClean="0">
                <a:ln w="0"/>
                <a:latin typeface="NikoshBAN" pitchFamily="2" charset="0"/>
                <a:cs typeface="NikoshBAN" pitchFamily="2" charset="0"/>
              </a:rPr>
              <a:t>বাম পাশের আইন আইনস্টাইন এবং জিলার্ডের ছবিটিতে জিলার্ডের মাথা বদলে বিজ্ঞানী সত্যেন বোসের মাথা বসিয়ে ডান পাশের ছবিটি তৈরি করে ইন্টারনেটে রেখে দেওয়া আছে। আসল ছবিটির কথা না জানলে মানুষ ভুল তথ্য বিশ্বাস করে ফেলবে।</a:t>
            </a:r>
            <a:endParaRPr lang="en-US" sz="3600" dirty="0">
              <a:ln w="0"/>
              <a:latin typeface="NikoshBAN" pitchFamily="2" charset="0"/>
              <a:cs typeface="NikoshBAN" pitchFamily="2" charset="0"/>
            </a:endParaRPr>
          </a:p>
        </p:txBody>
      </p:sp>
      <p:sp>
        <p:nvSpPr>
          <p:cNvPr id="6" name="TextBox 5"/>
          <p:cNvSpPr txBox="1"/>
          <p:nvPr/>
        </p:nvSpPr>
        <p:spPr>
          <a:xfrm>
            <a:off x="4236980" y="221403"/>
            <a:ext cx="3904705" cy="646331"/>
          </a:xfrm>
          <a:prstGeom prst="rect">
            <a:avLst/>
          </a:prstGeom>
          <a:solidFill>
            <a:schemeClr val="accent4">
              <a:lumMod val="40000"/>
              <a:lumOff val="60000"/>
            </a:schemeClr>
          </a:solidFill>
        </p:spPr>
        <p:txBody>
          <a:bodyPr wrap="square" rtlCol="0">
            <a:spAutoFit/>
          </a:bodyPr>
          <a:lstStyle/>
          <a:p>
            <a:pPr algn="ctr"/>
            <a:r>
              <a:rPr lang="en-US" sz="3600" spc="-150" dirty="0" smtClean="0">
                <a:effectLst>
                  <a:outerShdw blurRad="38100" dist="38100" dir="2700000" algn="tl">
                    <a:srgbClr val="000000">
                      <a:alpha val="43137"/>
                    </a:srgbClr>
                  </a:outerShdw>
                </a:effectLst>
                <a:latin typeface="NikoshBAN" pitchFamily="2" charset="0"/>
                <a:cs typeface="NikoshBAN" pitchFamily="2" charset="0"/>
              </a:rPr>
              <a:t>আইনস্টাইন ও সত্যেন বোস</a:t>
            </a:r>
            <a:endParaRPr lang="en-US" sz="3600" spc="-15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23961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anim calcmode="lin" valueType="num">
                                      <p:cBhvr>
                                        <p:cTn id="24" dur="500" fill="hold"/>
                                        <p:tgtEl>
                                          <p:spTgt spid="5"/>
                                        </p:tgtEl>
                                        <p:attrNameLst>
                                          <p:attrName>ppt_x</p:attrName>
                                        </p:attrNameLst>
                                      </p:cBhvr>
                                      <p:tavLst>
                                        <p:tav tm="0">
                                          <p:val>
                                            <p:fltVal val="0.5"/>
                                          </p:val>
                                        </p:tav>
                                        <p:tav tm="100000">
                                          <p:val>
                                            <p:strVal val="#ppt_x"/>
                                          </p:val>
                                        </p:tav>
                                      </p:tavLst>
                                    </p:anim>
                                    <p:anim calcmode="lin" valueType="num">
                                      <p:cBhvr>
                                        <p:cTn id="25"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5112" y="301917"/>
            <a:ext cx="2329341" cy="1015663"/>
          </a:xfrm>
          <a:prstGeom prst="rect">
            <a:avLst/>
          </a:prstGeom>
          <a:noFill/>
        </p:spPr>
        <p:txBody>
          <a:bodyPr wrap="square" rtlCol="0">
            <a:spAutoFit/>
          </a:bodyPr>
          <a:lstStyle/>
          <a:p>
            <a:r>
              <a:rPr lang="bn-IN" sz="6000" b="1" dirty="0" smtClean="0">
                <a:latin typeface="NikoshBAN" panose="02000000000000000000" pitchFamily="2" charset="0"/>
                <a:cs typeface="NikoshBAN" panose="02000000000000000000" pitchFamily="2" charset="0"/>
              </a:rPr>
              <a:t>পরিচিতি </a:t>
            </a:r>
            <a:endParaRPr lang="en-US" sz="9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590" y="1448508"/>
            <a:ext cx="2286000" cy="2314916"/>
          </a:xfrm>
          <a:prstGeom prst="ellipse">
            <a:avLst/>
          </a:prstGeom>
        </p:spPr>
      </p:pic>
      <p:sp>
        <p:nvSpPr>
          <p:cNvPr id="6" name="Rectangle 5"/>
          <p:cNvSpPr/>
          <p:nvPr/>
        </p:nvSpPr>
        <p:spPr>
          <a:xfrm>
            <a:off x="555983" y="3676831"/>
            <a:ext cx="3733800" cy="2308324"/>
          </a:xfrm>
          <a:prstGeom prst="rect">
            <a:avLst/>
          </a:prstGeom>
        </p:spPr>
        <p:txBody>
          <a:bodyPr wrap="square">
            <a:spAutoFit/>
          </a:bodyPr>
          <a:lstStyle/>
          <a:p>
            <a:r>
              <a:rPr lang="en-US" sz="3600" b="1" dirty="0">
                <a:latin typeface="NikoshBAN" panose="02000000000000000000" pitchFamily="2" charset="0"/>
                <a:cs typeface="NikoshBAN" panose="02000000000000000000" pitchFamily="2" charset="0"/>
              </a:rPr>
              <a:t>নামঃ টপি রানী সেন (সহঃশিক্ষক আইসিটি)</a:t>
            </a:r>
          </a:p>
          <a:p>
            <a:r>
              <a:rPr lang="en-US" sz="3600" b="1" dirty="0">
                <a:latin typeface="NikoshBAN" panose="02000000000000000000" pitchFamily="2" charset="0"/>
                <a:cs typeface="NikoshBAN" panose="02000000000000000000" pitchFamily="2" charset="0"/>
              </a:rPr>
              <a:t>ভবনা মাধ্যমিক বিদ্যালয় ফকিরহাট, বাগেরহাট।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7230" y="1474601"/>
            <a:ext cx="1845074" cy="2063485"/>
          </a:xfrm>
          <a:prstGeom prst="rect">
            <a:avLst/>
          </a:prstGeom>
          <a:effectLst>
            <a:glow rad="101600">
              <a:schemeClr val="accent5">
                <a:satMod val="175000"/>
                <a:alpha val="40000"/>
              </a:schemeClr>
            </a:glow>
            <a:innerShdw blurRad="63500" dist="50800" dir="10800000">
              <a:prstClr val="black">
                <a:alpha val="50000"/>
              </a:prstClr>
            </a:innerShdw>
          </a:effectLst>
          <a:scene3d>
            <a:camera prst="orthographicFront"/>
            <a:lightRig rig="threePt" dir="t"/>
          </a:scene3d>
          <a:sp3d>
            <a:bevelT prst="convex"/>
          </a:sp3d>
        </p:spPr>
      </p:pic>
      <p:sp>
        <p:nvSpPr>
          <p:cNvPr id="8" name="Rectangle 7"/>
          <p:cNvSpPr/>
          <p:nvPr/>
        </p:nvSpPr>
        <p:spPr>
          <a:xfrm>
            <a:off x="4613921" y="3799942"/>
            <a:ext cx="4403470" cy="2062103"/>
          </a:xfrm>
          <a:prstGeom prst="rect">
            <a:avLst/>
          </a:prstGeom>
        </p:spPr>
        <p:txBody>
          <a:bodyPr wrap="square">
            <a:spAutoFit/>
          </a:bodyPr>
          <a:lstStyle/>
          <a:p>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শ্রেনিঃ ৮ম </a:t>
            </a:r>
          </a:p>
          <a:p>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 তথ্য ও যোগাযোগ প্রযুক্তি</a:t>
            </a:r>
          </a:p>
          <a:p>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৩য়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১৫ (</a:t>
            </a:r>
            <a:r>
              <a:rPr lang="en-US" sz="3200" dirty="0" smtClean="0">
                <a:ln w="0">
                  <a:solidFill>
                    <a:schemeClr val="tx1"/>
                  </a:solidFill>
                </a:ln>
                <a:solidFill>
                  <a:srgbClr val="002060"/>
                </a:solidFill>
                <a:latin typeface="NikoshBAN" pitchFamily="2" charset="0"/>
                <a:cs typeface="NikoshBAN" pitchFamily="2" charset="0"/>
              </a:rPr>
              <a:t>নিরাপত্তাবিষয়ক ধারণা)</a:t>
            </a:r>
            <a:r>
              <a:rPr lang="bn-BD" sz="3200" dirty="0" smtClean="0">
                <a:ln w="0">
                  <a:solidFill>
                    <a:schemeClr val="tx1"/>
                  </a:solidFill>
                </a:ln>
                <a:solidFill>
                  <a:srgbClr val="002060"/>
                </a:solidFill>
                <a:latin typeface="NikoshBAN" pitchFamily="2" charset="0"/>
                <a:cs typeface="NikoshBAN" pitchFamily="2" charset="0"/>
              </a:rPr>
              <a:t> </a:t>
            </a:r>
            <a:endParaRPr lang="en-US" sz="3200" dirty="0">
              <a:ln w="0">
                <a:solidFill>
                  <a:schemeClr val="tx1"/>
                </a:solidFill>
              </a:ln>
              <a:solidFill>
                <a:srgbClr val="002060"/>
              </a:solidFill>
            </a:endParaRPr>
          </a:p>
        </p:txBody>
      </p:sp>
      <p:sp>
        <p:nvSpPr>
          <p:cNvPr id="9" name="Up-Down Arrow 8"/>
          <p:cNvSpPr/>
          <p:nvPr/>
        </p:nvSpPr>
        <p:spPr>
          <a:xfrm>
            <a:off x="4289783" y="1616258"/>
            <a:ext cx="289483" cy="4436660"/>
          </a:xfrm>
          <a:prstGeom prst="up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912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ross 6"/>
          <p:cNvSpPr/>
          <p:nvPr/>
        </p:nvSpPr>
        <p:spPr>
          <a:xfrm>
            <a:off x="3904801" y="974339"/>
            <a:ext cx="2941426" cy="1135715"/>
          </a:xfrm>
          <a:prstGeom prst="plus">
            <a:avLst>
              <a:gd name="adj" fmla="val 0"/>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5400" b="1" dirty="0" smtClean="0">
                <a:ln w="0"/>
                <a:solidFill>
                  <a:schemeClr val="tx1"/>
                </a:solidFill>
                <a:latin typeface="NikoshBAN" pitchFamily="2" charset="0"/>
                <a:cs typeface="NikoshBAN" pitchFamily="2" charset="0"/>
              </a:rPr>
              <a:t>মূল্যায়ন</a:t>
            </a:r>
            <a:endParaRPr lang="en-US" sz="5400" b="1" dirty="0">
              <a:ln w="0"/>
              <a:solidFill>
                <a:schemeClr val="tx1"/>
              </a:solidFill>
              <a:latin typeface="NikoshBAN" pitchFamily="2" charset="0"/>
              <a:cs typeface="NikoshBAN" pitchFamily="2" charset="0"/>
            </a:endParaRPr>
          </a:p>
        </p:txBody>
      </p:sp>
      <p:sp>
        <p:nvSpPr>
          <p:cNvPr id="11" name="TextBox 10"/>
          <p:cNvSpPr txBox="1"/>
          <p:nvPr/>
        </p:nvSpPr>
        <p:spPr>
          <a:xfrm>
            <a:off x="406022" y="2620371"/>
            <a:ext cx="7973703" cy="3662541"/>
          </a:xfrm>
          <a:prstGeom prst="rect">
            <a:avLst/>
          </a:prstGeom>
          <a:solidFill>
            <a:schemeClr val="accent4">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3600" spc="-150" dirty="0" smtClean="0">
                <a:latin typeface="NikoshBAN" pitchFamily="2" charset="0"/>
                <a:cs typeface="NikoshBAN" pitchFamily="2" charset="0"/>
              </a:rPr>
              <a:t>১।  মানুষ এবং যন্ত্রকে আলাদা করার পদ্ধতিকে কী বলে? </a:t>
            </a:r>
          </a:p>
          <a:p>
            <a:r>
              <a:rPr lang="en-US" sz="3600" spc="-150" dirty="0" smtClean="0">
                <a:latin typeface="NikoshBAN" pitchFamily="2" charset="0"/>
                <a:cs typeface="NikoshBAN" pitchFamily="2" charset="0"/>
              </a:rPr>
              <a:t>২। </a:t>
            </a:r>
            <a:r>
              <a:rPr lang="bn-IN" sz="3600" spc="-150" dirty="0" smtClean="0">
                <a:latin typeface="NikoshBAN" pitchFamily="2" charset="0"/>
                <a:cs typeface="NikoshBAN" pitchFamily="2" charset="0"/>
              </a:rPr>
              <a:t>পাসওয়ার্ড বের করার জন্য ব্যবহার করা হয় –</a:t>
            </a:r>
          </a:p>
          <a:p>
            <a:r>
              <a:rPr lang="en-US" sz="3200" spc="-150" dirty="0" smtClean="0">
                <a:latin typeface="NikoshBAN" pitchFamily="2" charset="0"/>
                <a:cs typeface="NikoshBAN" pitchFamily="2" charset="0"/>
              </a:rPr>
              <a:t> (i)</a:t>
            </a:r>
            <a:r>
              <a:rPr lang="bn-IN" sz="3200" spc="-150" dirty="0" smtClean="0">
                <a:latin typeface="NikoshBAN" pitchFamily="2" charset="0"/>
                <a:cs typeface="NikoshBAN" pitchFamily="2" charset="0"/>
              </a:rPr>
              <a:t>বিশেষ কম্পিউটার</a:t>
            </a:r>
            <a:r>
              <a:rPr lang="en-US" sz="3200" spc="-150" dirty="0" smtClean="0">
                <a:latin typeface="NikoshBAN" pitchFamily="2" charset="0"/>
                <a:cs typeface="NikoshBAN" pitchFamily="2" charset="0"/>
              </a:rPr>
              <a:t> (ii)</a:t>
            </a:r>
            <a:r>
              <a:rPr lang="bn-IN" sz="3200" spc="-150" dirty="0" smtClean="0">
                <a:latin typeface="NikoshBAN" pitchFamily="2" charset="0"/>
                <a:cs typeface="NikoshBAN" pitchFamily="2" charset="0"/>
              </a:rPr>
              <a:t> বিশেষ রোবট</a:t>
            </a:r>
            <a:r>
              <a:rPr lang="en-US" sz="3200" spc="-150" dirty="0" smtClean="0">
                <a:latin typeface="NikoshBAN" pitchFamily="2" charset="0"/>
                <a:cs typeface="NikoshBAN" pitchFamily="2" charset="0"/>
              </a:rPr>
              <a:t> (iii)</a:t>
            </a:r>
            <a:r>
              <a:rPr lang="bn-IN" sz="3200" spc="-150" dirty="0" smtClean="0">
                <a:latin typeface="NikoshBAN" pitchFamily="2" charset="0"/>
                <a:cs typeface="NikoshBAN" pitchFamily="2" charset="0"/>
              </a:rPr>
              <a:t> বিশেষ সার্ভার </a:t>
            </a:r>
            <a:endParaRPr lang="en-US" sz="3200" spc="-150" dirty="0" smtClean="0">
              <a:latin typeface="NikoshBAN" pitchFamily="2" charset="0"/>
              <a:cs typeface="NikoshBAN" pitchFamily="2" charset="0"/>
            </a:endParaRPr>
          </a:p>
          <a:p>
            <a:r>
              <a:rPr lang="en-US" sz="2800" spc="-150" dirty="0">
                <a:latin typeface="NikoshBAN" pitchFamily="2" charset="0"/>
                <a:cs typeface="NikoshBAN" pitchFamily="2" charset="0"/>
              </a:rPr>
              <a:t> </a:t>
            </a:r>
            <a:r>
              <a:rPr lang="en-US" sz="2800" spc="-150" dirty="0" smtClean="0">
                <a:latin typeface="NikoshBAN" pitchFamily="2" charset="0"/>
                <a:cs typeface="NikoshBAN" pitchFamily="2" charset="0"/>
              </a:rPr>
              <a:t>নিচের কোনটি সঠিক?</a:t>
            </a:r>
          </a:p>
          <a:p>
            <a:r>
              <a:rPr lang="en-US" sz="2800" spc="-150" dirty="0">
                <a:latin typeface="NikoshBAN" pitchFamily="2" charset="0"/>
                <a:cs typeface="NikoshBAN" pitchFamily="2" charset="0"/>
              </a:rPr>
              <a:t>(</a:t>
            </a:r>
            <a:r>
              <a:rPr lang="en-US" sz="2800" spc="-150" dirty="0" smtClean="0">
                <a:latin typeface="NikoshBAN" pitchFamily="2" charset="0"/>
                <a:cs typeface="NikoshBAN" pitchFamily="2" charset="0"/>
              </a:rPr>
              <a:t>ক) i ও ii (খ) i ও iii (গ) ii ও iii (ঘ) i, ii ও iii</a:t>
            </a:r>
            <a:endParaRPr lang="bn-IN" sz="2800" spc="-150" dirty="0" smtClean="0">
              <a:latin typeface="NikoshBAN" pitchFamily="2" charset="0"/>
              <a:cs typeface="NikoshBAN" pitchFamily="2" charset="0"/>
            </a:endParaRPr>
          </a:p>
          <a:p>
            <a:r>
              <a:rPr lang="en-US" sz="3600" spc="-150" dirty="0" smtClean="0">
                <a:latin typeface="NikoshBAN" pitchFamily="2" charset="0"/>
                <a:cs typeface="NikoshBAN" pitchFamily="2" charset="0"/>
              </a:rPr>
              <a:t>3</a:t>
            </a:r>
            <a:r>
              <a:rPr lang="en-US" sz="3600" spc="-150" dirty="0">
                <a:latin typeface="NikoshBAN" pitchFamily="2" charset="0"/>
                <a:cs typeface="NikoshBAN" pitchFamily="2" charset="0"/>
              </a:rPr>
              <a:t>। </a:t>
            </a:r>
            <a:r>
              <a:rPr lang="bn-IN" sz="3600" spc="-150" dirty="0" smtClean="0">
                <a:latin typeface="NikoshBAN" pitchFamily="2" charset="0"/>
                <a:cs typeface="NikoshBAN" pitchFamily="2" charset="0"/>
              </a:rPr>
              <a:t>কোনটি অচল হয়ে গেলে সারাবিশ্বে বিপর্যয় নেমে আসবে?</a:t>
            </a:r>
            <a:endParaRPr lang="en-US" sz="3600" spc="-150" dirty="0">
              <a:latin typeface="NikoshBAN" pitchFamily="2" charset="0"/>
              <a:cs typeface="NikoshBAN" pitchFamily="2" charset="0"/>
            </a:endParaRPr>
          </a:p>
          <a:p>
            <a:r>
              <a:rPr lang="en-US" sz="3600" spc="-150" dirty="0">
                <a:latin typeface="NikoshBAN" pitchFamily="2" charset="0"/>
                <a:cs typeface="NikoshBAN" pitchFamily="2" charset="0"/>
              </a:rPr>
              <a:t>4।  মাইকেল </a:t>
            </a:r>
            <a:r>
              <a:rPr lang="en-US" sz="3600" spc="-150" dirty="0" smtClean="0">
                <a:latin typeface="NikoshBAN" pitchFamily="2" charset="0"/>
                <a:cs typeface="NikoshBAN" pitchFamily="2" charset="0"/>
              </a:rPr>
              <a:t>ক্যালসি</a:t>
            </a:r>
            <a:r>
              <a:rPr lang="bn-IN" sz="3600" spc="-150" dirty="0" smtClean="0">
                <a:latin typeface="NikoshBAN" pitchFamily="2" charset="0"/>
                <a:cs typeface="NikoshBAN" pitchFamily="2" charset="0"/>
              </a:rPr>
              <a:t>র পরিচয় কী? </a:t>
            </a:r>
            <a:endParaRPr lang="en-US" sz="3600" spc="-15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21" y="106508"/>
            <a:ext cx="2717444" cy="2292824"/>
          </a:xfrm>
          <a:prstGeom prst="rect">
            <a:avLst/>
          </a:prstGeom>
        </p:spPr>
      </p:pic>
    </p:spTree>
    <p:extLst>
      <p:ext uri="{BB962C8B-B14F-4D97-AF65-F5344CB8AC3E}">
        <p14:creationId xmlns:p14="http://schemas.microsoft.com/office/powerpoint/2010/main" val="3005066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3990" y="3701363"/>
            <a:ext cx="8335986" cy="1323439"/>
          </a:xfrm>
          <a:prstGeom prst="rect">
            <a:avLst/>
          </a:prstGeom>
          <a:solidFill>
            <a:schemeClr val="accent4">
              <a:lumMod val="20000"/>
              <a:lumOff val="80000"/>
            </a:schemeClr>
          </a:solidFill>
        </p:spPr>
        <p:txBody>
          <a:bodyPr wrap="square">
            <a:spAutoFit/>
          </a:bodyPr>
          <a:lstStyle/>
          <a:p>
            <a:r>
              <a:rPr lang="bn-IN" sz="4000" cap="all" dirty="0" smtClean="0">
                <a:ln w="9000" cmpd="sng">
                  <a:noFill/>
                  <a:prstDash val="solid"/>
                </a:ln>
                <a:latin typeface="NikoshBAN" pitchFamily="2" charset="0"/>
                <a:cs typeface="NikoshBAN" pitchFamily="2" charset="0"/>
              </a:rPr>
              <a:t>নিরাপত্তা বলতে কী বুঝ?নেটওয়ার্কের </a:t>
            </a:r>
            <a:r>
              <a:rPr lang="bn-BD" sz="4000" cap="all" dirty="0" smtClean="0">
                <a:ln w="9000" cmpd="sng">
                  <a:noFill/>
                  <a:prstDash val="solid"/>
                </a:ln>
                <a:latin typeface="NikoshBAN" pitchFamily="2" charset="0"/>
                <a:cs typeface="NikoshBAN" pitchFamily="2" charset="0"/>
              </a:rPr>
              <a:t>নিরাপত্তা</a:t>
            </a:r>
            <a:r>
              <a:rPr lang="bn-IN" sz="4000" cap="all" dirty="0" smtClean="0">
                <a:ln w="9000" cmpd="sng">
                  <a:noFill/>
                  <a:prstDash val="solid"/>
                </a:ln>
                <a:latin typeface="NikoshBAN" pitchFamily="2" charset="0"/>
                <a:cs typeface="NikoshBAN" pitchFamily="2" charset="0"/>
              </a:rPr>
              <a:t> রক্ষায় করণীয় পদক্ষেপ গুলো ব্যাখ্যা করো। </a:t>
            </a:r>
            <a:endParaRPr lang="en-US" sz="4000" dirty="0"/>
          </a:p>
        </p:txBody>
      </p:sp>
      <p:sp>
        <p:nvSpPr>
          <p:cNvPr id="10" name="Rectangle 9"/>
          <p:cNvSpPr/>
          <p:nvPr/>
        </p:nvSpPr>
        <p:spPr>
          <a:xfrm>
            <a:off x="3347114" y="1425599"/>
            <a:ext cx="3802644" cy="1323439"/>
          </a:xfrm>
          <a:prstGeom prst="rect">
            <a:avLst/>
          </a:prstGeom>
        </p:spPr>
        <p:txBody>
          <a:bodyPr wrap="none">
            <a:spAutoFit/>
          </a:bodyPr>
          <a:lstStyle/>
          <a:p>
            <a:pPr algn="ctr"/>
            <a:r>
              <a:rPr lang="en-US" sz="8000" cap="all" dirty="0" smtClean="0">
                <a:ln w="9000" cmpd="sng">
                  <a:noFill/>
                  <a:prstDash val="solid"/>
                </a:ln>
                <a:solidFill>
                  <a:prstClr val="black"/>
                </a:solidFill>
                <a:effectLst>
                  <a:outerShdw blurRad="38100" dist="38100" dir="2700000" algn="tl">
                    <a:srgbClr val="000000">
                      <a:alpha val="43137"/>
                    </a:srgbClr>
                  </a:outerShdw>
                </a:effectLst>
                <a:latin typeface="NikoshBAN" pitchFamily="2" charset="0"/>
                <a:cs typeface="NikoshBAN" pitchFamily="2" charset="0"/>
              </a:rPr>
              <a:t>বাড়ির কাজ</a:t>
            </a:r>
            <a:endParaRPr lang="en-US" sz="440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765" y="602132"/>
            <a:ext cx="2881349" cy="2970371"/>
          </a:xfrm>
          <a:prstGeom prst="ellipse">
            <a:avLst/>
          </a:prstGeom>
          <a:ln>
            <a:noFill/>
          </a:ln>
          <a:effectLst>
            <a:softEdge rad="112500"/>
          </a:effectLst>
        </p:spPr>
      </p:pic>
    </p:spTree>
    <p:extLst>
      <p:ext uri="{BB962C8B-B14F-4D97-AF65-F5344CB8AC3E}">
        <p14:creationId xmlns:p14="http://schemas.microsoft.com/office/powerpoint/2010/main" val="138019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64499" y="5013143"/>
            <a:ext cx="6133475" cy="1112696"/>
          </a:xfrm>
          <a:prstGeom prst="rect">
            <a:avLst/>
          </a:prstGeom>
          <a:noFill/>
          <a:ln w="9525" cap="flat" cmpd="sng" algn="ctr">
            <a:noFill/>
            <a:prstDash val="solid"/>
          </a:ln>
        </p:spPr>
        <p:style>
          <a:lnRef idx="1">
            <a:schemeClr val="accent4"/>
          </a:lnRef>
          <a:fillRef idx="3">
            <a:schemeClr val="accent4"/>
          </a:fillRef>
          <a:effectRef idx="2">
            <a:schemeClr val="accent4"/>
          </a:effectRef>
          <a:fontRef idx="minor">
            <a:schemeClr val="lt1"/>
          </a:fontRef>
        </p:style>
        <p:txBody>
          <a:bodyP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600" dirty="0" smtClean="0">
                <a:solidFill>
                  <a:schemeClr val="tx1"/>
                </a:solidFill>
                <a:latin typeface="NikoshBAN" pitchFamily="2" charset="0"/>
                <a:cs typeface="NikoshBAN" pitchFamily="2" charset="0"/>
              </a:rPr>
              <a:t>বাড়ি</a:t>
            </a:r>
            <a:r>
              <a:rPr lang="bn-IN" sz="3600" dirty="0" smtClean="0">
                <a:solidFill>
                  <a:schemeClr val="tx1"/>
                </a:solidFill>
                <a:latin typeface="NikoshBAN" pitchFamily="2" charset="0"/>
                <a:cs typeface="NikoshBAN" pitchFamily="2" charset="0"/>
              </a:rPr>
              <a:t>তে</a:t>
            </a:r>
            <a:r>
              <a:rPr lang="en-US" sz="3600" dirty="0" smtClean="0">
                <a:solidFill>
                  <a:schemeClr val="tx1"/>
                </a:solidFill>
                <a:latin typeface="NikoshBAN" pitchFamily="2" charset="0"/>
                <a:cs typeface="NikoshBAN" pitchFamily="2" charset="0"/>
              </a:rPr>
              <a:t> ঘরের এবং বাহিরের </a:t>
            </a:r>
            <a:r>
              <a:rPr lang="bn-IN" sz="3600" dirty="0" smtClean="0">
                <a:solidFill>
                  <a:schemeClr val="tx1"/>
                </a:solidFill>
                <a:latin typeface="NikoshBAN" pitchFamily="2" charset="0"/>
                <a:cs typeface="NikoshBAN" pitchFamily="2" charset="0"/>
              </a:rPr>
              <a:t>দরজায় কেন তালা</a:t>
            </a:r>
            <a:r>
              <a:rPr lang="en-US" sz="3600" dirty="0" smtClean="0">
                <a:solidFill>
                  <a:schemeClr val="tx1"/>
                </a:solidFill>
                <a:latin typeface="NikoshBAN" pitchFamily="2" charset="0"/>
                <a:cs typeface="NikoshBAN" pitchFamily="2" charset="0"/>
              </a:rPr>
              <a:t> ব্যবহার করা হয়?</a:t>
            </a:r>
            <a:endParaRPr lang="en-US" sz="3600"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301" y="1096011"/>
            <a:ext cx="5031869" cy="3723574"/>
          </a:xfrm>
          <a:prstGeom prst="rect">
            <a:avLst/>
          </a:prstGeom>
          <a:ln>
            <a:solidFill>
              <a:schemeClr val="accent1"/>
            </a:solidFill>
          </a:ln>
        </p:spPr>
      </p:pic>
      <p:sp>
        <p:nvSpPr>
          <p:cNvPr id="5" name="Title 1"/>
          <p:cNvSpPr txBox="1">
            <a:spLocks/>
          </p:cNvSpPr>
          <p:nvPr/>
        </p:nvSpPr>
        <p:spPr>
          <a:xfrm>
            <a:off x="1605557" y="5427701"/>
            <a:ext cx="5630781" cy="840613"/>
          </a:xfrm>
          <a:prstGeom prst="rect">
            <a:avLst/>
          </a:prstGeom>
          <a:noFill/>
          <a:ln w="9525" cap="flat" cmpd="sng" algn="ctr">
            <a:noFill/>
            <a:prstDash val="solid"/>
          </a:ln>
        </p:spPr>
        <p:style>
          <a:lnRef idx="1">
            <a:schemeClr val="accent4"/>
          </a:lnRef>
          <a:fillRef idx="3">
            <a:schemeClr val="accent4"/>
          </a:fillRef>
          <a:effectRef idx="2">
            <a:schemeClr val="accent4"/>
          </a:effectRef>
          <a:fontRef idx="minor">
            <a:schemeClr val="lt1"/>
          </a:fontRef>
        </p:style>
        <p:txBody>
          <a:bodyP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800" dirty="0" smtClean="0">
                <a:ln>
                  <a:solidFill>
                    <a:srgbClr val="002060"/>
                  </a:solidFill>
                </a:ln>
                <a:solidFill>
                  <a:schemeClr val="tx1"/>
                </a:solidFill>
                <a:latin typeface="NikoshBAN" pitchFamily="2" charset="0"/>
                <a:cs typeface="NikoshBAN" pitchFamily="2" charset="0"/>
              </a:rPr>
              <a:t>বাড়ির নিরাপত্তার জন্য।</a:t>
            </a:r>
            <a:endParaRPr lang="en-US" sz="4800" dirty="0">
              <a:ln>
                <a:solidFill>
                  <a:srgbClr val="002060"/>
                </a:solidFill>
              </a:ln>
              <a:solidFill>
                <a:schemeClr val="tx1"/>
              </a:solidFill>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139" y="1044928"/>
            <a:ext cx="5345021" cy="3825740"/>
          </a:xfrm>
          <a:prstGeom prst="rect">
            <a:avLst/>
          </a:prstGeom>
        </p:spPr>
      </p:pic>
      <p:sp>
        <p:nvSpPr>
          <p:cNvPr id="7" name="Rectangle 6"/>
          <p:cNvSpPr/>
          <p:nvPr/>
        </p:nvSpPr>
        <p:spPr>
          <a:xfrm>
            <a:off x="733944" y="5382301"/>
            <a:ext cx="7374005" cy="646331"/>
          </a:xfrm>
          <a:prstGeom prst="rect">
            <a:avLst/>
          </a:prstGeom>
        </p:spPr>
        <p:txBody>
          <a:bodyPr wrap="square">
            <a:spAutoFit/>
          </a:bodyPr>
          <a:lstStyle/>
          <a:p>
            <a:r>
              <a:rPr lang="en-US" sz="3600" dirty="0">
                <a:solidFill>
                  <a:prstClr val="black"/>
                </a:solidFill>
                <a:latin typeface="NikoshBAN" pitchFamily="2" charset="0"/>
                <a:cs typeface="NikoshBAN" pitchFamily="2" charset="0"/>
              </a:rPr>
              <a:t>তথ্য </a:t>
            </a:r>
            <a:r>
              <a:rPr lang="en-US" sz="3600" dirty="0" smtClean="0">
                <a:solidFill>
                  <a:prstClr val="black"/>
                </a:solidFill>
                <a:latin typeface="NikoshBAN" pitchFamily="2" charset="0"/>
                <a:cs typeface="NikoshBAN" pitchFamily="2" charset="0"/>
              </a:rPr>
              <a:t>প্রযুক্তি</a:t>
            </a:r>
            <a:r>
              <a:rPr lang="bn-BD" sz="3600" dirty="0" smtClean="0">
                <a:solidFill>
                  <a:prstClr val="black"/>
                </a:solidFill>
                <a:latin typeface="NikoshBAN" pitchFamily="2" charset="0"/>
                <a:cs typeface="NikoshBAN" pitchFamily="2" charset="0"/>
              </a:rPr>
              <a:t> ব্যবহারে</a:t>
            </a:r>
            <a:r>
              <a:rPr lang="en-US" sz="3600" dirty="0" smtClean="0">
                <a:solidFill>
                  <a:prstClr val="black"/>
                </a:solidFill>
                <a:latin typeface="NikoshBAN" pitchFamily="2" charset="0"/>
                <a:cs typeface="NikoshBAN" pitchFamily="2" charset="0"/>
              </a:rPr>
              <a:t> </a:t>
            </a:r>
            <a:r>
              <a:rPr lang="en-US" sz="3600" dirty="0">
                <a:solidFill>
                  <a:prstClr val="black"/>
                </a:solidFill>
                <a:latin typeface="NikoshBAN" pitchFamily="2" charset="0"/>
                <a:cs typeface="NikoshBAN" pitchFamily="2" charset="0"/>
              </a:rPr>
              <a:t>কি নিরাপত্তার প্রয়োজন আছে? </a:t>
            </a:r>
            <a:r>
              <a:rPr lang="bn-IN" sz="3600" dirty="0" smtClean="0">
                <a:solidFill>
                  <a:prstClr val="black"/>
                </a:solidFill>
                <a:latin typeface="NikoshBAN" pitchFamily="2" charset="0"/>
                <a:cs typeface="NikoshBAN" pitchFamily="2" charset="0"/>
              </a:rPr>
              <a:t> </a:t>
            </a:r>
            <a:endParaRPr lang="en-US" sz="3600" dirty="0"/>
          </a:p>
        </p:txBody>
      </p:sp>
      <p:sp>
        <p:nvSpPr>
          <p:cNvPr id="8" name="Rectangle 7"/>
          <p:cNvSpPr/>
          <p:nvPr/>
        </p:nvSpPr>
        <p:spPr>
          <a:xfrm>
            <a:off x="1826139" y="217277"/>
            <a:ext cx="5410199" cy="685177"/>
          </a:xfrm>
          <a:prstGeom prst="rect">
            <a:avLst/>
          </a:prstGeom>
          <a:solidFill>
            <a:schemeClr val="accent4">
              <a:lumMod val="60000"/>
              <a:lumOff val="40000"/>
            </a:schemeClr>
          </a:solidFill>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 দেখে তোমরা কি বুঝতে পারছো? </a:t>
            </a:r>
            <a:endParaRPr lang="en-US"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7519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1" nodeType="clickEffect">
                                  <p:stCondLst>
                                    <p:cond delay="0"/>
                                  </p:stCondLst>
                                  <p:childTnLst>
                                    <p:animEffect transition="out" filter="wipe(left)">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23" presetClass="entr" presetSubtype="52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ppt_x</p:attrName>
                                        </p:attrNameLst>
                                      </p:cBhvr>
                                      <p:tavLst>
                                        <p:tav tm="0">
                                          <p:val>
                                            <p:fltVal val="0.5"/>
                                          </p:val>
                                        </p:tav>
                                        <p:tav tm="100000">
                                          <p:val>
                                            <p:strVal val="#ppt_x"/>
                                          </p:val>
                                        </p:tav>
                                      </p:tavLst>
                                    </p:anim>
                                    <p:anim calcmode="lin" valueType="num">
                                      <p:cBhvr>
                                        <p:cTn id="23" dur="1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xit" presetSubtype="288" fill="hold" grpId="2" nodeType="clickEffect">
                                  <p:stCondLst>
                                    <p:cond delay="0"/>
                                  </p:stCondLst>
                                  <p:childTnLst>
                                    <p:anim calcmode="lin" valueType="num">
                                      <p:cBhvr>
                                        <p:cTn id="27" dur="500"/>
                                        <p:tgtEl>
                                          <p:spTgt spid="2"/>
                                        </p:tgtEl>
                                        <p:attrNameLst>
                                          <p:attrName>ppt_w</p:attrName>
                                        </p:attrNameLst>
                                      </p:cBhvr>
                                      <p:tavLst>
                                        <p:tav tm="0">
                                          <p:val>
                                            <p:strVal val="ppt_w"/>
                                          </p:val>
                                        </p:tav>
                                        <p:tav tm="100000">
                                          <p:val>
                                            <p:strVal val="2/3*ppt_w"/>
                                          </p:val>
                                        </p:tav>
                                      </p:tavLst>
                                    </p:anim>
                                    <p:anim calcmode="lin" valueType="num">
                                      <p:cBhvr>
                                        <p:cTn id="28" dur="500"/>
                                        <p:tgtEl>
                                          <p:spTgt spid="2"/>
                                        </p:tgtEl>
                                        <p:attrNameLst>
                                          <p:attrName>ppt_h</p:attrName>
                                        </p:attrNameLst>
                                      </p:cBhvr>
                                      <p:tavLst>
                                        <p:tav tm="0">
                                          <p:val>
                                            <p:strVal val="ppt_h"/>
                                          </p:val>
                                        </p:tav>
                                        <p:tav tm="100000">
                                          <p:val>
                                            <p:strVal val="2/3*ppt_h"/>
                                          </p:val>
                                        </p:tav>
                                      </p:tavLst>
                                    </p:anim>
                                    <p:set>
                                      <p:cBhvr>
                                        <p:cTn id="29" dur="1" fill="hold">
                                          <p:stCondLst>
                                            <p:cond delay="499"/>
                                          </p:stCondLst>
                                        </p:cTn>
                                        <p:tgtEl>
                                          <p:spTgt spid="2"/>
                                        </p:tgtEl>
                                        <p:attrNameLst>
                                          <p:attrName>style.visibility</p:attrName>
                                        </p:attrNameLst>
                                      </p:cBhvr>
                                      <p:to>
                                        <p:strVal val="hidden"/>
                                      </p:to>
                                    </p:set>
                                  </p:childTnLst>
                                </p:cTn>
                              </p:par>
                              <p:par>
                                <p:cTn id="30" presetID="23" presetClass="exit" presetSubtype="544" fill="hold" grpId="1" nodeType="withEffect">
                                  <p:stCondLst>
                                    <p:cond delay="0"/>
                                  </p:stCondLst>
                                  <p:childTnLst>
                                    <p:anim calcmode="lin" valueType="num">
                                      <p:cBhvr>
                                        <p:cTn id="31" dur="500"/>
                                        <p:tgtEl>
                                          <p:spTgt spid="5"/>
                                        </p:tgtEl>
                                        <p:attrNameLst>
                                          <p:attrName>ppt_w</p:attrName>
                                        </p:attrNameLst>
                                      </p:cBhvr>
                                      <p:tavLst>
                                        <p:tav tm="0">
                                          <p:val>
                                            <p:strVal val="ppt_w"/>
                                          </p:val>
                                        </p:tav>
                                        <p:tav tm="100000">
                                          <p:val>
                                            <p:fltVal val="0"/>
                                          </p:val>
                                        </p:tav>
                                      </p:tavLst>
                                    </p:anim>
                                    <p:anim calcmode="lin" valueType="num">
                                      <p:cBhvr>
                                        <p:cTn id="32" dur="500"/>
                                        <p:tgtEl>
                                          <p:spTgt spid="5"/>
                                        </p:tgtEl>
                                        <p:attrNameLst>
                                          <p:attrName>ppt_h</p:attrName>
                                        </p:attrNameLst>
                                      </p:cBhvr>
                                      <p:tavLst>
                                        <p:tav tm="0">
                                          <p:val>
                                            <p:strVal val="ppt_h"/>
                                          </p:val>
                                        </p:tav>
                                        <p:tav tm="100000">
                                          <p:val>
                                            <p:fltVal val="0"/>
                                          </p:val>
                                        </p:tav>
                                      </p:tavLst>
                                    </p:anim>
                                    <p:anim calcmode="lin" valueType="num">
                                      <p:cBhvr>
                                        <p:cTn id="33" dur="500"/>
                                        <p:tgtEl>
                                          <p:spTgt spid="5"/>
                                        </p:tgtEl>
                                        <p:attrNameLst>
                                          <p:attrName>ppt_x</p:attrName>
                                        </p:attrNameLst>
                                      </p:cBhvr>
                                      <p:tavLst>
                                        <p:tav tm="0">
                                          <p:val>
                                            <p:strVal val="ppt_x"/>
                                          </p:val>
                                        </p:tav>
                                        <p:tav tm="100000">
                                          <p:val>
                                            <p:fltVal val="0.5"/>
                                          </p:val>
                                        </p:tav>
                                      </p:tavLst>
                                    </p:anim>
                                    <p:anim calcmode="lin" valueType="num">
                                      <p:cBhvr>
                                        <p:cTn id="34" dur="500"/>
                                        <p:tgtEl>
                                          <p:spTgt spid="5"/>
                                        </p:tgtEl>
                                        <p:attrNameLst>
                                          <p:attrName>ppt_y</p:attrName>
                                        </p:attrNameLst>
                                      </p:cBhvr>
                                      <p:tavLst>
                                        <p:tav tm="0">
                                          <p:val>
                                            <p:strVal val="ppt_y"/>
                                          </p:val>
                                        </p:tav>
                                        <p:tav tm="100000">
                                          <p:val>
                                            <p:fltVal val="0.5"/>
                                          </p:val>
                                        </p:tav>
                                      </p:tavLst>
                                    </p:anim>
                                    <p:set>
                                      <p:cBhvr>
                                        <p:cTn id="35" dur="1" fill="hold">
                                          <p:stCondLst>
                                            <p:cond delay="499"/>
                                          </p:stCondLst>
                                        </p:cTn>
                                        <p:tgtEl>
                                          <p:spTgt spid="5"/>
                                        </p:tgtEl>
                                        <p:attrNameLst>
                                          <p:attrName>style.visibility</p:attrName>
                                        </p:attrNameLst>
                                      </p:cBhvr>
                                      <p:to>
                                        <p:strVal val="hidden"/>
                                      </p:to>
                                    </p:set>
                                  </p:childTnLst>
                                </p:cTn>
                              </p:par>
                              <p:par>
                                <p:cTn id="36" presetID="23" presetClass="exit" presetSubtype="544" fill="hold" nodeType="withEffect">
                                  <p:stCondLst>
                                    <p:cond delay="0"/>
                                  </p:stCondLst>
                                  <p:childTnLst>
                                    <p:anim calcmode="lin" valueType="num">
                                      <p:cBhvr>
                                        <p:cTn id="37" dur="500"/>
                                        <p:tgtEl>
                                          <p:spTgt spid="3"/>
                                        </p:tgtEl>
                                        <p:attrNameLst>
                                          <p:attrName>ppt_w</p:attrName>
                                        </p:attrNameLst>
                                      </p:cBhvr>
                                      <p:tavLst>
                                        <p:tav tm="0">
                                          <p:val>
                                            <p:strVal val="ppt_w"/>
                                          </p:val>
                                        </p:tav>
                                        <p:tav tm="100000">
                                          <p:val>
                                            <p:fltVal val="0"/>
                                          </p:val>
                                        </p:tav>
                                      </p:tavLst>
                                    </p:anim>
                                    <p:anim calcmode="lin" valueType="num">
                                      <p:cBhvr>
                                        <p:cTn id="38" dur="500"/>
                                        <p:tgtEl>
                                          <p:spTgt spid="3"/>
                                        </p:tgtEl>
                                        <p:attrNameLst>
                                          <p:attrName>ppt_h</p:attrName>
                                        </p:attrNameLst>
                                      </p:cBhvr>
                                      <p:tavLst>
                                        <p:tav tm="0">
                                          <p:val>
                                            <p:strVal val="ppt_h"/>
                                          </p:val>
                                        </p:tav>
                                        <p:tav tm="100000">
                                          <p:val>
                                            <p:fltVal val="0"/>
                                          </p:val>
                                        </p:tav>
                                      </p:tavLst>
                                    </p:anim>
                                    <p:anim calcmode="lin" valueType="num">
                                      <p:cBhvr>
                                        <p:cTn id="39" dur="500"/>
                                        <p:tgtEl>
                                          <p:spTgt spid="3"/>
                                        </p:tgtEl>
                                        <p:attrNameLst>
                                          <p:attrName>ppt_x</p:attrName>
                                        </p:attrNameLst>
                                      </p:cBhvr>
                                      <p:tavLst>
                                        <p:tav tm="0">
                                          <p:val>
                                            <p:strVal val="ppt_x"/>
                                          </p:val>
                                        </p:tav>
                                        <p:tav tm="100000">
                                          <p:val>
                                            <p:fltVal val="0.5"/>
                                          </p:val>
                                        </p:tav>
                                      </p:tavLst>
                                    </p:anim>
                                    <p:anim calcmode="lin" valueType="num">
                                      <p:cBhvr>
                                        <p:cTn id="40" dur="500"/>
                                        <p:tgtEl>
                                          <p:spTgt spid="3"/>
                                        </p:tgtEl>
                                        <p:attrNameLst>
                                          <p:attrName>ppt_y</p:attrName>
                                        </p:attrNameLst>
                                      </p:cBhvr>
                                      <p:tavLst>
                                        <p:tav tm="0">
                                          <p:val>
                                            <p:strVal val="ppt_y"/>
                                          </p:val>
                                        </p:tav>
                                        <p:tav tm="100000">
                                          <p:val>
                                            <p:fltVal val="0.5"/>
                                          </p:val>
                                        </p:tav>
                                      </p:tavLst>
                                    </p:anim>
                                    <p:set>
                                      <p:cBhvr>
                                        <p:cTn id="41" dur="1" fill="hold">
                                          <p:stCondLst>
                                            <p:cond delay="499"/>
                                          </p:stCondLst>
                                        </p:cTn>
                                        <p:tgtEl>
                                          <p:spTgt spid="3"/>
                                        </p:tgtEl>
                                        <p:attrNameLst>
                                          <p:attrName>style.visibility</p:attrName>
                                        </p:attrNameLst>
                                      </p:cBhvr>
                                      <p:to>
                                        <p:strVal val="hidden"/>
                                      </p:to>
                                    </p:set>
                                  </p:childTnLst>
                                </p:cTn>
                              </p:par>
                              <p:par>
                                <p:cTn id="42" presetID="23" presetClass="entr" presetSubtype="16"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5" grpId="0"/>
      <p:bldP spid="5" grpId="1"/>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7448" y="380234"/>
            <a:ext cx="3762233" cy="830997"/>
          </a:xfrm>
          <a:prstGeom prst="rect">
            <a:avLst/>
          </a:prstGeom>
          <a:solidFill>
            <a:schemeClr val="accent4">
              <a:lumMod val="60000"/>
              <a:lumOff val="40000"/>
            </a:schemeClr>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solidFill>
                    <a:schemeClr val="tx1"/>
                  </a:solidFill>
                </a:ln>
                <a:solidFill>
                  <a:schemeClr val="accent6">
                    <a:lumMod val="75000"/>
                  </a:schemeClr>
                </a:solidFill>
                <a:latin typeface="NikoshBAN" pitchFamily="2" charset="0"/>
                <a:cs typeface="NikoshBAN" pitchFamily="2" charset="0"/>
              </a:rPr>
              <a:t>আজকের পাঠ</a:t>
            </a:r>
            <a:endParaRPr lang="en-US" sz="4800" b="1" spc="50" dirty="0">
              <a:ln w="11430">
                <a:solidFill>
                  <a:schemeClr val="tx1"/>
                </a:solidFill>
              </a:ln>
              <a:solidFill>
                <a:schemeClr val="accent6">
                  <a:lumMod val="75000"/>
                </a:schemeClr>
              </a:solidFill>
              <a:latin typeface="NikoshBAN" pitchFamily="2" charset="0"/>
              <a:cs typeface="NikoshBAN" pitchFamily="2" charset="0"/>
            </a:endParaRPr>
          </a:p>
        </p:txBody>
      </p:sp>
      <p:sp>
        <p:nvSpPr>
          <p:cNvPr id="3" name="Rectangle 2"/>
          <p:cNvSpPr/>
          <p:nvPr/>
        </p:nvSpPr>
        <p:spPr>
          <a:xfrm>
            <a:off x="1857964" y="5397900"/>
            <a:ext cx="4761202" cy="830997"/>
          </a:xfrm>
          <a:prstGeom prst="rect">
            <a:avLst/>
          </a:prstGeom>
        </p:spPr>
        <p:txBody>
          <a:bodyPr wrap="square">
            <a:spAutoFit/>
          </a:bodyPr>
          <a:lstStyle/>
          <a:p>
            <a:pPr algn="ctr"/>
            <a:r>
              <a:rPr lang="en-US" sz="4800" b="1" dirty="0" smtClean="0">
                <a:ln w="0">
                  <a:solidFill>
                    <a:schemeClr val="tx1"/>
                  </a:solidFill>
                </a:ln>
                <a:solidFill>
                  <a:srgbClr val="002060"/>
                </a:solidFill>
                <a:latin typeface="NikoshBAN" pitchFamily="2" charset="0"/>
                <a:cs typeface="NikoshBAN" pitchFamily="2" charset="0"/>
              </a:rPr>
              <a:t>নিরাপত্তাবিষয়ক ধারণা</a:t>
            </a:r>
            <a:r>
              <a:rPr lang="bn-BD" sz="4800" b="1" dirty="0" smtClean="0">
                <a:ln w="0">
                  <a:solidFill>
                    <a:schemeClr val="tx1"/>
                  </a:solidFill>
                </a:ln>
                <a:solidFill>
                  <a:srgbClr val="002060"/>
                </a:solidFill>
                <a:latin typeface="NikoshBAN" pitchFamily="2" charset="0"/>
                <a:cs typeface="NikoshBAN" pitchFamily="2" charset="0"/>
              </a:rPr>
              <a:t> </a:t>
            </a:r>
            <a:endParaRPr lang="en-US" sz="4800" b="1" dirty="0">
              <a:ln w="0">
                <a:solidFill>
                  <a:schemeClr val="tx1"/>
                </a:solidFill>
              </a:ln>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963" y="1525772"/>
            <a:ext cx="5716544" cy="3557587"/>
          </a:xfrm>
          <a:prstGeom prst="rect">
            <a:avLst/>
          </a:prstGeom>
        </p:spPr>
      </p:pic>
    </p:spTree>
    <p:extLst>
      <p:ext uri="{BB962C8B-B14F-4D97-AF65-F5344CB8AC3E}">
        <p14:creationId xmlns:p14="http://schemas.microsoft.com/office/powerpoint/2010/main" val="315951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anim calcmode="lin" valueType="num">
                                      <p:cBhvr>
                                        <p:cTn id="10" dur="250" fill="hold"/>
                                        <p:tgtEl>
                                          <p:spTgt spid="3"/>
                                        </p:tgtEl>
                                        <p:attrNameLst>
                                          <p:attrName>ppt_x</p:attrName>
                                        </p:attrNameLst>
                                      </p:cBhvr>
                                      <p:tavLst>
                                        <p:tav tm="0">
                                          <p:val>
                                            <p:fltVal val="0.5"/>
                                          </p:val>
                                        </p:tav>
                                        <p:tav tm="100000">
                                          <p:val>
                                            <p:strVal val="#ppt_x"/>
                                          </p:val>
                                        </p:tav>
                                      </p:tavLst>
                                    </p:anim>
                                    <p:anim calcmode="lin" valueType="num">
                                      <p:cBhvr>
                                        <p:cTn id="11" dur="2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434" y="1933045"/>
            <a:ext cx="8065826" cy="4212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এই পাঠ শেষে শিক্ষার্থীরা …</a:t>
            </a:r>
          </a:p>
          <a:p>
            <a:endParaRPr lang="en-US" sz="2000" b="1" spc="50" dirty="0" smtClean="0">
              <a:ln w="13500">
                <a:solidFill>
                  <a:schemeClr val="accent1">
                    <a:shade val="2500"/>
                    <a:alpha val="6500"/>
                  </a:schemeClr>
                </a:solidFill>
                <a:prstDash val="solid"/>
              </a:ln>
              <a:solidFill>
                <a:schemeClr val="tx1"/>
              </a:solidFill>
              <a:latin typeface="NikoshBAN" pitchFamily="2" charset="0"/>
              <a:cs typeface="NikoshBAN" pitchFamily="2" charset="0"/>
            </a:endParaRPr>
          </a:p>
          <a:p>
            <a:r>
              <a:rPr lang="en-US" sz="36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১। </a:t>
            </a:r>
            <a:r>
              <a:rPr lang="bn-IN" sz="36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ফায়ারওয়াল </a:t>
            </a:r>
            <a:r>
              <a:rPr lang="en-US" sz="36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কাকে বলে বলতে </a:t>
            </a:r>
            <a:r>
              <a:rPr lang="bn-IN" sz="36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পারবে। </a:t>
            </a:r>
            <a:endParaRPr lang="bn-IN" sz="3600" spc="50" dirty="0">
              <a:ln w="13500">
                <a:solidFill>
                  <a:schemeClr val="accent1">
                    <a:shade val="2500"/>
                    <a:alpha val="6500"/>
                  </a:schemeClr>
                </a:solidFill>
                <a:prstDash val="solid"/>
              </a:ln>
              <a:solidFill>
                <a:schemeClr val="tx1"/>
              </a:solidFill>
              <a:latin typeface="NikoshBAN" pitchFamily="2" charset="0"/>
              <a:cs typeface="NikoshBAN" pitchFamily="2" charset="0"/>
            </a:endParaRPr>
          </a:p>
          <a:p>
            <a:r>
              <a:rPr lang="en-US" sz="36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২। </a:t>
            </a:r>
            <a:r>
              <a:rPr lang="bn-IN" sz="36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হ্যাকিং </a:t>
            </a:r>
            <a:r>
              <a:rPr lang="bn-IN" sz="3600" spc="50" dirty="0">
                <a:ln w="13500">
                  <a:solidFill>
                    <a:schemeClr val="accent1">
                      <a:shade val="2500"/>
                      <a:alpha val="6500"/>
                    </a:schemeClr>
                  </a:solidFill>
                  <a:prstDash val="solid"/>
                </a:ln>
                <a:solidFill>
                  <a:schemeClr val="tx1"/>
                </a:solidFill>
                <a:latin typeface="NikoshBAN" pitchFamily="2" charset="0"/>
                <a:cs typeface="NikoshBAN" pitchFamily="2" charset="0"/>
              </a:rPr>
              <a:t>ও </a:t>
            </a:r>
            <a:r>
              <a:rPr lang="bn-IN" sz="36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হ্যাকার</a:t>
            </a:r>
            <a:r>
              <a:rPr lang="en-US" sz="36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-এর বর্ণনা </a:t>
            </a:r>
            <a:r>
              <a:rPr lang="bn-IN" sz="36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করতে </a:t>
            </a:r>
            <a:r>
              <a:rPr lang="en-US" sz="36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পারবে</a:t>
            </a:r>
            <a:r>
              <a:rPr lang="bn-IN" sz="36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a:t>
            </a:r>
            <a:endParaRPr lang="bn-IN" sz="3600" spc="50" dirty="0">
              <a:ln w="13500">
                <a:solidFill>
                  <a:schemeClr val="accent1">
                    <a:shade val="2500"/>
                    <a:alpha val="6500"/>
                  </a:schemeClr>
                </a:solidFill>
                <a:prstDash val="solid"/>
              </a:ln>
              <a:solidFill>
                <a:schemeClr val="tx1"/>
              </a:solidFill>
              <a:latin typeface="NikoshBAN" pitchFamily="2" charset="0"/>
              <a:cs typeface="NikoshBAN" pitchFamily="2" charset="0"/>
            </a:endParaRPr>
          </a:p>
          <a:p>
            <a:r>
              <a:rPr lang="en-US" sz="36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৩। ‘</a:t>
            </a:r>
            <a:r>
              <a:rPr lang="en-US" sz="3600" spc="50" dirty="0" smtClean="0">
                <a:ln w="13500">
                  <a:solidFill>
                    <a:schemeClr val="accent1">
                      <a:shade val="2500"/>
                      <a:alpha val="6500"/>
                    </a:schemeClr>
                  </a:solidFill>
                  <a:prstDash val="solid"/>
                </a:ln>
                <a:solidFill>
                  <a:schemeClr val="tx1"/>
                </a:solidFill>
                <a:latin typeface="Times New Roman" pitchFamily="18" charset="0"/>
                <a:cs typeface="Times New Roman" pitchFamily="18" charset="0"/>
              </a:rPr>
              <a:t>Captcha</a:t>
            </a:r>
            <a:r>
              <a:rPr lang="en-US" sz="36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a:t>
            </a:r>
            <a:r>
              <a:rPr lang="en-US" sz="3600" spc="50" dirty="0">
                <a:ln w="13500">
                  <a:solidFill>
                    <a:schemeClr val="accent1">
                      <a:shade val="2500"/>
                      <a:alpha val="6500"/>
                    </a:schemeClr>
                  </a:solidFill>
                  <a:prstDash val="solid"/>
                </a:ln>
                <a:solidFill>
                  <a:schemeClr val="tx1"/>
                </a:solidFill>
                <a:latin typeface="NikoshBAN" pitchFamily="2" charset="0"/>
                <a:cs typeface="NikoshBAN" pitchFamily="2" charset="0"/>
              </a:rPr>
              <a:t> </a:t>
            </a:r>
            <a:r>
              <a:rPr lang="en-US" sz="36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কাকে বলে তা </a:t>
            </a:r>
            <a:r>
              <a:rPr lang="bn-IN" sz="36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ব্যাখ্যা </a:t>
            </a:r>
            <a:r>
              <a:rPr lang="bn-IN" sz="3600" spc="50" dirty="0">
                <a:ln w="13500">
                  <a:solidFill>
                    <a:schemeClr val="accent1">
                      <a:shade val="2500"/>
                      <a:alpha val="6500"/>
                    </a:schemeClr>
                  </a:solidFill>
                  <a:prstDash val="solid"/>
                </a:ln>
                <a:solidFill>
                  <a:schemeClr val="tx1"/>
                </a:solidFill>
                <a:latin typeface="NikoshBAN" pitchFamily="2" charset="0"/>
                <a:cs typeface="NikoshBAN" pitchFamily="2" charset="0"/>
              </a:rPr>
              <a:t>করতে </a:t>
            </a:r>
            <a:r>
              <a:rPr lang="bn-IN" sz="36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পারবে।</a:t>
            </a:r>
          </a:p>
          <a:p>
            <a:r>
              <a:rPr lang="en-US" sz="35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4। নেটওয়ার্ক অচল </a:t>
            </a:r>
            <a:r>
              <a:rPr lang="bn-IN" sz="35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হয়ে গেলে যে ধরনের বিপর্যয়</a:t>
            </a:r>
            <a:r>
              <a:rPr lang="en-US" sz="35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 ঘ</a:t>
            </a:r>
            <a:r>
              <a:rPr lang="bn-BD" sz="35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টে তা </a:t>
            </a:r>
            <a:r>
              <a:rPr lang="en-US" sz="3500" spc="50" dirty="0" smtClean="0">
                <a:ln w="13500">
                  <a:solidFill>
                    <a:schemeClr val="accent1">
                      <a:shade val="2500"/>
                      <a:alpha val="6500"/>
                    </a:schemeClr>
                  </a:solidFill>
                  <a:prstDash val="solid"/>
                </a:ln>
                <a:solidFill>
                  <a:schemeClr val="tx1"/>
                </a:solidFill>
                <a:latin typeface="NikoshBAN" pitchFamily="2" charset="0"/>
                <a:cs typeface="NikoshBAN" pitchFamily="2" charset="0"/>
              </a:rPr>
              <a:t>ব্যাখ্যা করতে পারবে।</a:t>
            </a:r>
            <a:endParaRPr lang="en-US" sz="3500" dirty="0">
              <a:solidFill>
                <a:schemeClr val="tx1"/>
              </a:solidFill>
              <a:latin typeface="NikoshBAN" pitchFamily="2" charset="0"/>
              <a:cs typeface="NikoshBAN" pitchFamily="2" charset="0"/>
            </a:endParaRPr>
          </a:p>
        </p:txBody>
      </p:sp>
      <p:sp>
        <p:nvSpPr>
          <p:cNvPr id="4" name="Rectangle 3">
            <a:hlinkClick r:id="rId2" action="ppaction://hlinksldjump"/>
          </p:cNvPr>
          <p:cNvSpPr/>
          <p:nvPr/>
        </p:nvSpPr>
        <p:spPr>
          <a:xfrm>
            <a:off x="2402007" y="621517"/>
            <a:ext cx="3248166" cy="1015663"/>
          </a:xfrm>
          <a:prstGeom prst="rect">
            <a:avLst/>
          </a:prstGeom>
          <a:solidFill>
            <a:schemeClr val="accent2">
              <a:lumMod val="60000"/>
              <a:lumOff val="40000"/>
            </a:schemeClr>
          </a:solidFill>
        </p:spPr>
        <p:txBody>
          <a:bodyPr wrap="square">
            <a:spAutoFit/>
          </a:bodyPr>
          <a:lstStyle/>
          <a:p>
            <a:pPr algn="ctr"/>
            <a:r>
              <a:rPr lang="en-US" sz="6000" spc="50" dirty="0" smtClean="0">
                <a:ln w="13500">
                  <a:solidFill>
                    <a:srgbClr val="4F81BD">
                      <a:shade val="2500"/>
                      <a:alpha val="6500"/>
                    </a:srgbClr>
                  </a:solidFill>
                  <a:prstDash val="solid"/>
                </a:ln>
                <a:solidFill>
                  <a:prstClr val="black"/>
                </a:solidFill>
                <a:latin typeface="NikoshBAN" pitchFamily="2" charset="0"/>
                <a:cs typeface="NikoshBAN" pitchFamily="2" charset="0"/>
              </a:rPr>
              <a:t>শিখনফল</a:t>
            </a:r>
            <a:endParaRPr lang="en-US" sz="2400" dirty="0"/>
          </a:p>
        </p:txBody>
      </p:sp>
    </p:spTree>
    <p:extLst>
      <p:ext uri="{BB962C8B-B14F-4D97-AF65-F5344CB8AC3E}">
        <p14:creationId xmlns:p14="http://schemas.microsoft.com/office/powerpoint/2010/main" val="1469216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992" y="1074053"/>
            <a:ext cx="7474816" cy="4210813"/>
          </a:xfrm>
          <a:prstGeom prst="rect">
            <a:avLst/>
          </a:prstGeom>
        </p:spPr>
      </p:pic>
      <p:sp>
        <p:nvSpPr>
          <p:cNvPr id="3" name="Rectangle 2"/>
          <p:cNvSpPr/>
          <p:nvPr/>
        </p:nvSpPr>
        <p:spPr>
          <a:xfrm>
            <a:off x="2963341" y="5823900"/>
            <a:ext cx="3522118" cy="646331"/>
          </a:xfrm>
          <a:prstGeom prst="rect">
            <a:avLst/>
          </a:prstGeom>
        </p:spPr>
        <p:txBody>
          <a:bodyPr wrap="none">
            <a:spAutoFit/>
          </a:bodyPr>
          <a:lstStyle/>
          <a:p>
            <a:r>
              <a:rPr lang="en-US" sz="3600" dirty="0" smtClean="0">
                <a:solidFill>
                  <a:prstClr val="black"/>
                </a:solidFill>
                <a:latin typeface="NikoshBAN" pitchFamily="2" charset="0"/>
                <a:cs typeface="NikoshBAN" pitchFamily="2" charset="0"/>
              </a:rPr>
              <a:t>নিরাপত্তার অদৃশ্য দেয়াল</a:t>
            </a:r>
            <a:endParaRPr lang="en-US" sz="3600" dirty="0"/>
          </a:p>
        </p:txBody>
      </p:sp>
      <p:sp>
        <p:nvSpPr>
          <p:cNvPr id="4" name="Rectangle 3"/>
          <p:cNvSpPr/>
          <p:nvPr/>
        </p:nvSpPr>
        <p:spPr>
          <a:xfrm>
            <a:off x="2480017" y="150298"/>
            <a:ext cx="3712876" cy="769441"/>
          </a:xfrm>
          <a:prstGeom prst="rect">
            <a:avLst/>
          </a:prstGeom>
        </p:spPr>
        <p:txBody>
          <a:bodyPr wrap="none">
            <a:spAutoFit/>
          </a:bodyPr>
          <a:lstStyle/>
          <a:p>
            <a:pPr algn="ctr"/>
            <a:r>
              <a:rPr lang="en-US" sz="4400" dirty="0" smtClean="0">
                <a:solidFill>
                  <a:prstClr val="black"/>
                </a:solidFill>
                <a:latin typeface="NikoshBAN" pitchFamily="2" charset="0"/>
                <a:cs typeface="NikoshBAN" pitchFamily="2" charset="0"/>
              </a:rPr>
              <a:t>চিত্রটিতে কী ঘটছে?</a:t>
            </a:r>
            <a:endParaRPr lang="en-US" sz="2400" dirty="0"/>
          </a:p>
        </p:txBody>
      </p:sp>
      <p:sp>
        <p:nvSpPr>
          <p:cNvPr id="5" name="Down Arrow 4"/>
          <p:cNvSpPr/>
          <p:nvPr/>
        </p:nvSpPr>
        <p:spPr>
          <a:xfrm rot="10800000">
            <a:off x="4336455" y="3921291"/>
            <a:ext cx="651163" cy="1902609"/>
          </a:xfrm>
          <a:prstGeom prst="downArrow">
            <a:avLst>
              <a:gd name="adj1" fmla="val 50000"/>
              <a:gd name="adj2" fmla="val 4539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84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repeatCount="3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ppt_y</p:attrName>
                                        </p:attrNameLst>
                                      </p:cBhvr>
                                      <p:tavLst>
                                        <p:tav tm="0">
                                          <p:val>
                                            <p:strVal val="#ppt_y+#ppt_h*1.125000"/>
                                          </p:val>
                                        </p:tav>
                                        <p:tav tm="100000">
                                          <p:val>
                                            <p:strVal val="#ppt_y"/>
                                          </p:val>
                                        </p:tav>
                                      </p:tavLst>
                                    </p:anim>
                                    <p:animEffect transition="in" filter="wipe(up)">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91" y="987227"/>
            <a:ext cx="7847463" cy="2328010"/>
          </a:xfrm>
          <a:prstGeom prst="rect">
            <a:avLst/>
          </a:prstGeom>
        </p:spPr>
      </p:pic>
      <p:sp>
        <p:nvSpPr>
          <p:cNvPr id="2" name="TextBox 1"/>
          <p:cNvSpPr txBox="1"/>
          <p:nvPr/>
        </p:nvSpPr>
        <p:spPr>
          <a:xfrm>
            <a:off x="655091" y="3780429"/>
            <a:ext cx="771820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bn-IN" sz="3600" dirty="0" smtClean="0">
                <a:latin typeface="NikoshBAN" panose="02000000000000000000" pitchFamily="2" charset="0"/>
                <a:cs typeface="NikoshBAN" panose="02000000000000000000" pitchFamily="2" charset="0"/>
              </a:rPr>
              <a:t>প্রত্যেক কম্পিউটার বা নেটওয়ার্কেরই নিজস্ব নিরাপত্তা ব্যবস্থা থাকে, কেউ যেন অসৎ উদ্দেশ্য নিয়ে সেই  নিরাপত্তার দেয়াল</a:t>
            </a:r>
            <a:r>
              <a:rPr lang="en-US" sz="3600" spc="-150" dirty="0">
                <a:effectLst>
                  <a:outerShdw blurRad="38100" dist="38100" dir="2700000" algn="tl">
                    <a:srgbClr val="000000">
                      <a:alpha val="43137"/>
                    </a:srgbClr>
                  </a:outerShdw>
                </a:effectLst>
                <a:latin typeface="NikoshBAN" pitchFamily="2" charset="0"/>
                <a:cs typeface="NikoshBAN" pitchFamily="2" charset="0"/>
              </a:rPr>
              <a:t> </a:t>
            </a:r>
            <a:r>
              <a:rPr lang="en-US" sz="3600" spc="-150" dirty="0">
                <a:latin typeface="NikoshBAN" pitchFamily="2" charset="0"/>
                <a:cs typeface="NikoshBAN" pitchFamily="2" charset="0"/>
              </a:rPr>
              <a:t>ভেঙে </a:t>
            </a:r>
            <a:r>
              <a:rPr lang="bn-IN" sz="3600" dirty="0" smtClean="0">
                <a:latin typeface="NikoshBAN" panose="02000000000000000000" pitchFamily="2" charset="0"/>
                <a:cs typeface="NikoshBAN" panose="02000000000000000000" pitchFamily="2" charset="0"/>
              </a:rPr>
              <a:t>ঢুকতে না পারে তার চেষ্টা করা হয়।আর এই নিরাপত্তা ব্যবস্থার নাম হচ্ছে ফায়ারওয়াল।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3831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031" y="4304555"/>
            <a:ext cx="7829024" cy="1754326"/>
          </a:xfrm>
          <a:prstGeom prst="rect">
            <a:avLst/>
          </a:prstGeom>
        </p:spPr>
        <p:txBody>
          <a:bodyPr wrap="square">
            <a:spAutoFit/>
          </a:bodyPr>
          <a:lstStyle/>
          <a:p>
            <a:pPr algn="just"/>
            <a:r>
              <a:rPr lang="bn-IN" sz="3600" dirty="0" smtClean="0">
                <a:latin typeface="NikoshBAN" pitchFamily="2" charset="0"/>
                <a:cs typeface="NikoshBAN" pitchFamily="2" charset="0"/>
              </a:rPr>
              <a:t>প্রায় সব সময়েই </a:t>
            </a:r>
            <a:r>
              <a:rPr lang="en-US" sz="3600" dirty="0" smtClean="0">
                <a:latin typeface="NikoshBAN" pitchFamily="2" charset="0"/>
                <a:cs typeface="NikoshBAN" pitchFamily="2" charset="0"/>
              </a:rPr>
              <a:t>অসাধু মানুষেরা অন্যের এলাকায় প্রবেশ করে তার তথ্য দেখে সরিয়ে নেয় কিংবা অনেক সময় নষ্ট করে দেয়।</a:t>
            </a:r>
            <a:r>
              <a:rPr lang="bn-IN" sz="3600" dirty="0" smtClean="0">
                <a:latin typeface="NikoshBAN" pitchFamily="2" charset="0"/>
                <a:cs typeface="NikoshBAN" pitchFamily="2" charset="0"/>
              </a:rPr>
              <a:t>এ পদ্ধতিকে বলে হ্যাকিং।  </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27" y="1385292"/>
            <a:ext cx="3351839" cy="2599854"/>
          </a:xfrm>
          <a:prstGeom prst="rect">
            <a:avLst/>
          </a:prstGeom>
        </p:spPr>
      </p:pic>
      <p:sp>
        <p:nvSpPr>
          <p:cNvPr id="4" name="Rectangle 3"/>
          <p:cNvSpPr/>
          <p:nvPr/>
        </p:nvSpPr>
        <p:spPr>
          <a:xfrm>
            <a:off x="2865346" y="257894"/>
            <a:ext cx="3456395" cy="830997"/>
          </a:xfrm>
          <a:prstGeom prst="rect">
            <a:avLst/>
          </a:prstGeom>
        </p:spPr>
        <p:txBody>
          <a:bodyPr wrap="none">
            <a:spAutoFit/>
          </a:bodyPr>
          <a:lstStyle/>
          <a:p>
            <a:r>
              <a:rPr lang="en-US" sz="48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হ্যাকিং ও হ্যাকার</a:t>
            </a:r>
            <a:endParaRPr lang="en-US" sz="2800" dirty="0">
              <a:effectLst>
                <a:outerShdw blurRad="38100" dist="38100" dir="2700000" algn="tl">
                  <a:srgbClr val="000000">
                    <a:alpha val="43137"/>
                  </a:srgbClr>
                </a:outerShdw>
              </a:effectLst>
            </a:endParaRPr>
          </a:p>
        </p:txBody>
      </p:sp>
      <p:sp>
        <p:nvSpPr>
          <p:cNvPr id="5" name="Rectangle 4"/>
          <p:cNvSpPr/>
          <p:nvPr/>
        </p:nvSpPr>
        <p:spPr>
          <a:xfrm>
            <a:off x="698982" y="4827775"/>
            <a:ext cx="7328936" cy="707886"/>
          </a:xfrm>
          <a:prstGeom prst="rect">
            <a:avLst/>
          </a:prstGeom>
        </p:spPr>
        <p:txBody>
          <a:bodyPr wrap="square">
            <a:spAutoFit/>
          </a:bodyPr>
          <a:lstStyle/>
          <a:p>
            <a:pPr lvl="0"/>
            <a:r>
              <a:rPr lang="bn-IN" sz="4000" dirty="0" smtClean="0">
                <a:solidFill>
                  <a:prstClr val="black"/>
                </a:solidFill>
                <a:latin typeface="NikoshBAN" pitchFamily="2" charset="0"/>
                <a:cs typeface="NikoshBAN" pitchFamily="2" charset="0"/>
              </a:rPr>
              <a:t>আর </a:t>
            </a:r>
            <a:r>
              <a:rPr lang="en-US" sz="4000" dirty="0" smtClean="0">
                <a:solidFill>
                  <a:prstClr val="black"/>
                </a:solidFill>
                <a:latin typeface="NikoshBAN" pitchFamily="2" charset="0"/>
                <a:cs typeface="NikoshBAN" pitchFamily="2" charset="0"/>
              </a:rPr>
              <a:t>যারা হ্যাকিং করে তাদেরকে বলে হ্যাকার।</a:t>
            </a:r>
            <a:endParaRPr lang="en-US" sz="4000" dirty="0">
              <a:solidFill>
                <a:prstClr val="black"/>
              </a:solidFill>
            </a:endParaRPr>
          </a:p>
        </p:txBody>
      </p:sp>
      <p:pic>
        <p:nvPicPr>
          <p:cNvPr id="6" name="Picture 2" descr="E:\Motiar D. Content\Class Viii\Picture\পাঠ ১৮\img_penetr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546" y="1361007"/>
            <a:ext cx="3859677" cy="25998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79261" y="265273"/>
            <a:ext cx="5410199" cy="68517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r>
              <a:rPr lang="bn-IN" sz="3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 দেখে তোমরা কি বুঝতে পারছো? </a:t>
            </a:r>
            <a:endParaRPr lang="en-US"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868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0-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xit" presetSubtype="1" fill="hold" grpId="1" nodeType="clickEffect">
                                  <p:stCondLst>
                                    <p:cond delay="0"/>
                                  </p:stCondLst>
                                  <p:childTnLst>
                                    <p:anim calcmode="lin" valueType="num">
                                      <p:cBhvr additive="base">
                                        <p:cTn id="26" dur="500"/>
                                        <p:tgtEl>
                                          <p:spTgt spid="2"/>
                                        </p:tgtEl>
                                        <p:attrNameLst>
                                          <p:attrName>ppt_y</p:attrName>
                                        </p:attrNameLst>
                                      </p:cBhvr>
                                      <p:tavLst>
                                        <p:tav tm="0">
                                          <p:val>
                                            <p:strVal val="#ppt_y"/>
                                          </p:val>
                                        </p:tav>
                                        <p:tav tm="100000">
                                          <p:val>
                                            <p:strVal val="#ppt_y-#ppt_h*1.125000"/>
                                          </p:val>
                                        </p:tav>
                                      </p:tavLst>
                                    </p:anim>
                                    <p:animEffect transition="out" filter="wipe(up)">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2"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p:tgtEl>
                                          <p:spTgt spid="5"/>
                                        </p:tgtEl>
                                        <p:attrNameLst>
                                          <p:attrName>ppt_y</p:attrName>
                                        </p:attrNameLst>
                                      </p:cBhvr>
                                      <p:tavLst>
                                        <p:tav tm="0">
                                          <p:val>
                                            <p:strVal val="#ppt_y-#ppt_h*1.125000"/>
                                          </p:val>
                                        </p:tav>
                                        <p:tav tm="100000">
                                          <p:val>
                                            <p:strVal val="#ppt_y"/>
                                          </p:val>
                                        </p:tav>
                                      </p:tavLst>
                                    </p:anim>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5439" y="4949527"/>
            <a:ext cx="3836071" cy="1832544"/>
          </a:xfrm>
          <a:prstGeom prst="round2DiagRect">
            <a:avLst>
              <a:gd name="adj1" fmla="val 32766"/>
              <a:gd name="adj2" fmla="val 27151"/>
            </a:avLst>
          </a:prstGeom>
          <a:ln w="28575" cap="sq">
            <a:solidFill>
              <a:schemeClr val="accent6">
                <a:lumMod val="75000"/>
              </a:schemeClr>
            </a:solidFill>
            <a:miter lim="800000"/>
          </a:ln>
          <a:effectLst>
            <a:outerShdw blurRad="254000" algn="tl" rotWithShape="0">
              <a:srgbClr val="000000">
                <a:alpha val="43000"/>
              </a:srgbClr>
            </a:outerShdw>
          </a:effectLst>
        </p:spPr>
      </p:pic>
      <p:sp>
        <p:nvSpPr>
          <p:cNvPr id="3" name="Rectangle 2"/>
          <p:cNvSpPr/>
          <p:nvPr/>
        </p:nvSpPr>
        <p:spPr>
          <a:xfrm>
            <a:off x="5385188" y="5542633"/>
            <a:ext cx="2563522" cy="646331"/>
          </a:xfrm>
          <a:prstGeom prst="rect">
            <a:avLst/>
          </a:prstGeom>
        </p:spPr>
        <p:txBody>
          <a:bodyPr wrap="none">
            <a:spAutoFit/>
          </a:bodyPr>
          <a:lstStyle/>
          <a:p>
            <a:r>
              <a:rPr lang="en-US" sz="3600" dirty="0" smtClean="0">
                <a:solidFill>
                  <a:prstClr val="black"/>
                </a:solidFill>
                <a:latin typeface="NikoshBAN" pitchFamily="2" charset="0"/>
                <a:cs typeface="NikoshBAN" pitchFamily="2" charset="0"/>
              </a:rPr>
              <a:t>মাইকেল ক্যালসি</a:t>
            </a:r>
            <a:endParaRPr lang="en-US" dirty="0"/>
          </a:p>
        </p:txBody>
      </p:sp>
      <p:sp>
        <p:nvSpPr>
          <p:cNvPr id="4" name="Rectangle 3"/>
          <p:cNvSpPr/>
          <p:nvPr/>
        </p:nvSpPr>
        <p:spPr>
          <a:xfrm>
            <a:off x="0" y="3195200"/>
            <a:ext cx="9144000" cy="1754326"/>
          </a:xfrm>
          <a:prstGeom prst="rect">
            <a:avLst/>
          </a:prstGeom>
        </p:spPr>
        <p:txBody>
          <a:bodyPr wrap="square">
            <a:spAutoFit/>
          </a:bodyPr>
          <a:lstStyle/>
          <a:p>
            <a:r>
              <a:rPr lang="en-US" sz="3600" dirty="0" smtClean="0">
                <a:solidFill>
                  <a:prstClr val="black"/>
                </a:solidFill>
                <a:latin typeface="NikoshBAN" pitchFamily="2" charset="0"/>
                <a:cs typeface="NikoshBAN" pitchFamily="2" charset="0"/>
              </a:rPr>
              <a:t>মাইকেল ক্যালসি একজন হ্যাকার 2000 সালে ডেল, ইয়াহু, আমাজান,</a:t>
            </a:r>
            <a:r>
              <a:rPr lang="bn-IN" sz="3600" dirty="0" smtClean="0">
                <a:solidFill>
                  <a:prstClr val="black"/>
                </a:solidFill>
                <a:latin typeface="NikoshBAN" pitchFamily="2" charset="0"/>
                <a:cs typeface="NikoshBAN" pitchFamily="2" charset="0"/>
              </a:rPr>
              <a:t> </a:t>
            </a:r>
            <a:r>
              <a:rPr lang="en-US" sz="3600" dirty="0" smtClean="0">
                <a:solidFill>
                  <a:prstClr val="black"/>
                </a:solidFill>
                <a:latin typeface="NikoshBAN" pitchFamily="2" charset="0"/>
                <a:cs typeface="NikoshBAN" pitchFamily="2" charset="0"/>
              </a:rPr>
              <a:t>ই-</a:t>
            </a:r>
            <a:r>
              <a:rPr lang="bn-IN" sz="3600" dirty="0" smtClean="0">
                <a:solidFill>
                  <a:prstClr val="black"/>
                </a:solidFill>
                <a:latin typeface="NikoshBAN" pitchFamily="2" charset="0"/>
                <a:cs typeface="NikoshBAN" pitchFamily="2" charset="0"/>
              </a:rPr>
              <a:t>বে</a:t>
            </a:r>
            <a:r>
              <a:rPr lang="en-US" sz="3600" dirty="0" smtClean="0">
                <a:solidFill>
                  <a:prstClr val="black"/>
                </a:solidFill>
                <a:latin typeface="NikoshBAN" pitchFamily="2" charset="0"/>
                <a:cs typeface="NikoshBAN" pitchFamily="2" charset="0"/>
              </a:rPr>
              <a:t>,</a:t>
            </a:r>
            <a:r>
              <a:rPr lang="bn-IN" sz="3600" dirty="0" smtClean="0">
                <a:solidFill>
                  <a:prstClr val="black"/>
                </a:solidFill>
                <a:latin typeface="NikoshBAN" pitchFamily="2" charset="0"/>
                <a:cs typeface="NikoshBAN" pitchFamily="2" charset="0"/>
              </a:rPr>
              <a:t> </a:t>
            </a:r>
            <a:r>
              <a:rPr lang="en-US" sz="3600" dirty="0" smtClean="0">
                <a:solidFill>
                  <a:prstClr val="black"/>
                </a:solidFill>
                <a:latin typeface="NikoshBAN" pitchFamily="2" charset="0"/>
                <a:cs typeface="NikoshBAN" pitchFamily="2" charset="0"/>
              </a:rPr>
              <a:t>সিএনএনের মতো এই সকল </a:t>
            </a:r>
            <a:r>
              <a:rPr lang="bn-IN" sz="3600" dirty="0" smtClean="0">
                <a:solidFill>
                  <a:prstClr val="black"/>
                </a:solidFill>
                <a:latin typeface="NikoshBAN" pitchFamily="2" charset="0"/>
                <a:cs typeface="NikoshBAN" pitchFamily="2" charset="0"/>
              </a:rPr>
              <a:t>বড় বড় </a:t>
            </a:r>
            <a:r>
              <a:rPr lang="en-US" sz="3600" dirty="0" smtClean="0">
                <a:solidFill>
                  <a:prstClr val="black"/>
                </a:solidFill>
                <a:latin typeface="NikoshBAN" pitchFamily="2" charset="0"/>
                <a:cs typeface="NikoshBAN" pitchFamily="2" charset="0"/>
              </a:rPr>
              <a:t>প্রতিষ্ঠা</a:t>
            </a:r>
            <a:r>
              <a:rPr lang="bn-IN" sz="3600" dirty="0" smtClean="0">
                <a:solidFill>
                  <a:prstClr val="black"/>
                </a:solidFill>
                <a:latin typeface="NikoshBAN" pitchFamily="2" charset="0"/>
                <a:cs typeface="NikoshBAN" pitchFamily="2" charset="0"/>
              </a:rPr>
              <a:t>নের ওয়েবসাইট</a:t>
            </a:r>
            <a:r>
              <a:rPr lang="en-US" sz="3600" dirty="0" smtClean="0">
                <a:solidFill>
                  <a:prstClr val="black"/>
                </a:solidFill>
                <a:latin typeface="NikoshBAN" pitchFamily="2" charset="0"/>
                <a:cs typeface="NikoshBAN" pitchFamily="2" charset="0"/>
              </a:rPr>
              <a:t> হ্যাক করে 100 কোটি ডলারের বেশি ক্ষতি করে।</a:t>
            </a:r>
            <a:r>
              <a:rPr lang="bn-IN" sz="3600" dirty="0" smtClean="0">
                <a:solidFill>
                  <a:prstClr val="black"/>
                </a:solidFill>
                <a:latin typeface="NikoshBAN" pitchFamily="2" charset="0"/>
                <a:cs typeface="NikoshBAN" pitchFamily="2" charset="0"/>
              </a:rPr>
              <a:t> </a:t>
            </a:r>
            <a:r>
              <a:rPr lang="en-US" sz="3600" dirty="0" smtClean="0">
                <a:solidFill>
                  <a:prstClr val="black"/>
                </a:solidFill>
                <a:latin typeface="NikoshBAN" pitchFamily="2" charset="0"/>
                <a:cs typeface="NikoshBAN" pitchFamily="2" charset="0"/>
              </a:rPr>
              <a:t> </a:t>
            </a:r>
            <a:r>
              <a:rPr lang="bn-IN" sz="3600" dirty="0" smtClean="0">
                <a:solidFill>
                  <a:prstClr val="black"/>
                </a:solidFill>
                <a:latin typeface="NikoshBAN" pitchFamily="2" charset="0"/>
                <a:cs typeface="NikoshBAN" pitchFamily="2" charset="0"/>
              </a:rPr>
              <a:t>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0222" y="373662"/>
            <a:ext cx="1531288" cy="2404850"/>
          </a:xfrm>
          <a:prstGeom prst="round2DiagRect">
            <a:avLst>
              <a:gd name="adj1" fmla="val 16667"/>
              <a:gd name="adj2" fmla="val 16129"/>
            </a:avLst>
          </a:prstGeom>
          <a:ln w="12700" cap="sq">
            <a:solidFill>
              <a:schemeClr val="accent6">
                <a:lumMod val="75000"/>
              </a:schemeClr>
            </a:solidFill>
            <a:miter lim="800000"/>
          </a:ln>
          <a:effectLst>
            <a:glow rad="101600">
              <a:schemeClr val="accent5">
                <a:satMod val="175000"/>
                <a:alpha val="40000"/>
              </a:schemeClr>
            </a:glow>
            <a:outerShdw blurRad="254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502" y="405682"/>
            <a:ext cx="1569493" cy="2358424"/>
          </a:xfrm>
          <a:prstGeom prst="round2DiagRect">
            <a:avLst>
              <a:gd name="adj1" fmla="val 16667"/>
              <a:gd name="adj2" fmla="val 18369"/>
            </a:avLst>
          </a:prstGeom>
          <a:ln w="12700" cap="sq">
            <a:solidFill>
              <a:schemeClr val="accent6">
                <a:lumMod val="75000"/>
              </a:schemeClr>
            </a:solidFill>
            <a:miter lim="800000"/>
          </a:ln>
          <a:effectLst>
            <a:glow rad="101600">
              <a:schemeClr val="accent5">
                <a:satMod val="175000"/>
                <a:alpha val="40000"/>
              </a:schemeClr>
            </a:glow>
            <a:outerShdw blurRad="254000" algn="tl" rotWithShape="0">
              <a:srgbClr val="000000">
                <a:alpha val="43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03" y="373662"/>
            <a:ext cx="1541886" cy="2422464"/>
          </a:xfrm>
          <a:prstGeom prst="round2DiagRect">
            <a:avLst>
              <a:gd name="adj1" fmla="val 16667"/>
              <a:gd name="adj2" fmla="val 14963"/>
            </a:avLst>
          </a:prstGeom>
          <a:ln w="12700" cap="sq">
            <a:solidFill>
              <a:schemeClr val="accent6">
                <a:lumMod val="75000"/>
              </a:schemeClr>
            </a:solidFill>
            <a:miter lim="800000"/>
          </a:ln>
          <a:effectLst>
            <a:glow rad="101600">
              <a:schemeClr val="accent5">
                <a:satMod val="175000"/>
                <a:alpha val="40000"/>
              </a:schemeClr>
            </a:glow>
            <a:outerShdw blurRad="254000" algn="tl" rotWithShape="0">
              <a:srgbClr val="000000">
                <a:alpha val="43000"/>
              </a:srgb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3467" y="373662"/>
            <a:ext cx="1388213" cy="2442027"/>
          </a:xfrm>
          <a:prstGeom prst="round2DiagRect">
            <a:avLst>
              <a:gd name="adj1" fmla="val 16667"/>
              <a:gd name="adj2" fmla="val 19307"/>
            </a:avLst>
          </a:prstGeom>
          <a:ln w="12700" cap="sq">
            <a:solidFill>
              <a:schemeClr val="accent6">
                <a:lumMod val="75000"/>
              </a:schemeClr>
            </a:solidFill>
            <a:miter lim="800000"/>
          </a:ln>
          <a:effectLst>
            <a:glow rad="101600">
              <a:schemeClr val="accent5">
                <a:satMod val="175000"/>
                <a:alpha val="40000"/>
              </a:schemeClr>
            </a:glow>
            <a:outerShdw blurRad="254000" algn="tl" rotWithShape="0">
              <a:srgbClr val="000000">
                <a:alpha val="43000"/>
              </a:srgb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2389" y="373662"/>
            <a:ext cx="1577740" cy="2377012"/>
          </a:xfrm>
          <a:prstGeom prst="roundRect">
            <a:avLst>
              <a:gd name="adj" fmla="val 15412"/>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8278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20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8"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p:tgtEl>
                                          <p:spTgt spid="3"/>
                                        </p:tgtEl>
                                        <p:attrNameLst>
                                          <p:attrName>ppt_x</p:attrName>
                                        </p:attrNameLst>
                                      </p:cBhvr>
                                      <p:tavLst>
                                        <p:tav tm="0">
                                          <p:val>
                                            <p:strVal val="#ppt_x-#ppt_w*1.125000"/>
                                          </p:val>
                                        </p:tav>
                                        <p:tav tm="100000">
                                          <p:val>
                                            <p:strVal val="#ppt_x"/>
                                          </p:val>
                                        </p:tav>
                                      </p:tavLst>
                                    </p:anim>
                                    <p:animEffect transition="in" filter="wipe(right)">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792</TotalTime>
  <Words>713</Words>
  <Application>Microsoft Office PowerPoint</Application>
  <PresentationFormat>On-screen Show (4:3)</PresentationFormat>
  <Paragraphs>65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neo</dc:creator>
  <cp:lastModifiedBy>neo</cp:lastModifiedBy>
  <cp:revision>153</cp:revision>
  <dcterms:created xsi:type="dcterms:W3CDTF">2020-05-30T16:34:55Z</dcterms:created>
  <dcterms:modified xsi:type="dcterms:W3CDTF">2020-09-21T18:41:57Z</dcterms:modified>
</cp:coreProperties>
</file>