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70" r:id="rId4"/>
    <p:sldId id="260" r:id="rId5"/>
    <p:sldId id="261" r:id="rId6"/>
    <p:sldId id="269" r:id="rId7"/>
    <p:sldId id="271" r:id="rId8"/>
    <p:sldId id="274" r:id="rId9"/>
    <p:sldId id="257" r:id="rId10"/>
    <p:sldId id="275" r:id="rId11"/>
    <p:sldId id="265" r:id="rId12"/>
    <p:sldId id="272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2655" autoAdjust="0"/>
  </p:normalViewPr>
  <p:slideViewPr>
    <p:cSldViewPr snapToGrid="0">
      <p:cViewPr varScale="1">
        <p:scale>
          <a:sx n="68" d="100"/>
          <a:sy n="68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664CF-F938-4810-8293-8511A2DF375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9E94-8467-46FE-BE14-036185C21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চিত্রে</a:t>
            </a:r>
            <a:r>
              <a:rPr lang="bn-BD" baseline="0" dirty="0" smtClean="0"/>
              <a:t> কি দেখত পাচ্ছ ? কি কি পাখি দেখতে পাচ্ছ 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50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ক্লিক করে সঠিক</a:t>
            </a:r>
            <a:r>
              <a:rPr lang="bn-BD" baseline="0" dirty="0" smtClean="0"/>
              <a:t> উত্তর বাছুন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9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0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 জাতীয় সম্ভাব্য প্রশ্নের</a:t>
            </a:r>
            <a:r>
              <a:rPr lang="bn-BD" baseline="0" dirty="0" smtClean="0"/>
              <a:t> মাধ্যমে ধারণা দিতে হবে কেন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সদৃশ ও বিসদৃশ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পদ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জানা প্রয়োজন । প্রয়োজনে প্রশ্ন পরিবর্তন করা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মুখে উচ্চারণ করে বোর্ডে শিরোনামটি লিখবো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বক্স ১ এর</a:t>
            </a:r>
            <a:r>
              <a:rPr lang="bn-BD" baseline="0" dirty="0" smtClean="0"/>
              <a:t> চিত্রগুলো কিসের ? </a:t>
            </a:r>
            <a:r>
              <a:rPr lang="bn-BD" dirty="0" smtClean="0"/>
              <a:t>বক্স ২ এর</a:t>
            </a:r>
            <a:r>
              <a:rPr lang="bn-BD" baseline="0" dirty="0" smtClean="0"/>
              <a:t> চিত্রগুলো কিসের ? </a:t>
            </a:r>
            <a:r>
              <a:rPr lang="bn-BD" dirty="0" smtClean="0"/>
              <a:t>বক্স ১ এর</a:t>
            </a:r>
            <a:r>
              <a:rPr lang="bn-BD" baseline="0" dirty="0" smtClean="0"/>
              <a:t> চিত্রগুলোর কি নাম দেওয়া যেতে পারে ? </a:t>
            </a:r>
            <a:r>
              <a:rPr lang="bn-BD" dirty="0" smtClean="0"/>
              <a:t>বক্স ২ এর</a:t>
            </a:r>
            <a:r>
              <a:rPr lang="bn-BD" baseline="0" dirty="0" smtClean="0"/>
              <a:t> চিত্রগুলোর কি নাম দেওয়া যেতে পারে 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3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সদৃশ ও বিসদৃশ রাশি হওয়ার কয়েকটি ক্যাটাগরি আছে,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উদাহরণ গুলো দিয়ে ধারণা দেওয়া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১ম ,</a:t>
            </a:r>
            <a:r>
              <a:rPr lang="bn-BD" baseline="0" dirty="0" smtClean="0"/>
              <a:t>২য় ও ৩য়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পদগুলো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চিহ্নসহ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baseline="0" dirty="0" smtClean="0"/>
              <a:t>। এবার সদৃশ পদগুলি  যোগকর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4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বোর্ডের</a:t>
            </a:r>
            <a:r>
              <a:rPr lang="bn-BD" baseline="0" dirty="0" smtClean="0"/>
              <a:t> কাজ হিসাবে কাজটি করে পরবর্তীতে দলীয় কাজ দেওয়া যেতে </a:t>
            </a:r>
            <a:r>
              <a:rPr lang="bn-BD" baseline="0" smtClean="0"/>
              <a:t>পারে । কাজটি শিক্ষক নিজে অথবা শিক্ষার্থী দ্বারা করা পারে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2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6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5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4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997"/>
            </a:avLst>
          </a:prstGeom>
          <a:solidFill>
            <a:schemeClr val="accent2">
              <a:lumMod val="60000"/>
              <a:lumOff val="40000"/>
              <a:alpha val="45000"/>
            </a:schemeClr>
          </a:solidFill>
          <a:ln w="92075" cap="rnd" cmpd="thickThin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312"/>
            <a:ext cx="384302" cy="377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98" y="6480313"/>
            <a:ext cx="384302" cy="3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3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5103" y="610431"/>
            <a:ext cx="5560661" cy="1854519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0" y="2915729"/>
            <a:ext cx="7055111" cy="3098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45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960" y="1308446"/>
            <a:ext cx="76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1544" y="1329656"/>
            <a:ext cx="115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+3b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898" y="1345048"/>
            <a:ext cx="111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7150" y="1411287"/>
            <a:ext cx="120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1524" y="1329656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4864" y="1438864"/>
            <a:ext cx="88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5312" y="1408710"/>
            <a:ext cx="101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8963" y="1429377"/>
            <a:ext cx="104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0231" y="1391212"/>
            <a:ext cx="1044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60038" y="1328172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1218" y="2141653"/>
            <a:ext cx="874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9185" y="2151540"/>
            <a:ext cx="98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9496" y="2197740"/>
            <a:ext cx="120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24808" y="2168042"/>
            <a:ext cx="713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481" y="1330989"/>
            <a:ext cx="82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4228" y="1302997"/>
            <a:ext cx="116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+3b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1616" y="1337045"/>
            <a:ext cx="107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77873" y="1420506"/>
            <a:ext cx="12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1348" y="1411539"/>
            <a:ext cx="105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8963" y="1420505"/>
            <a:ext cx="104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9202" y="1391212"/>
            <a:ext cx="974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6621" y="2136834"/>
            <a:ext cx="1159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64908" y="2156261"/>
            <a:ext cx="105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17272" y="2170621"/>
            <a:ext cx="780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29919" y="2197740"/>
            <a:ext cx="128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59970" y="1430122"/>
            <a:ext cx="119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138558" y="270756"/>
            <a:ext cx="2844063" cy="953272"/>
          </a:xfrm>
          <a:prstGeom prst="rect">
            <a:avLst/>
          </a:prstGeom>
        </p:spPr>
        <p:txBody>
          <a:bodyPr wrap="none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2254935" y="5679831"/>
            <a:ext cx="5363308" cy="123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611518" y="5721310"/>
            <a:ext cx="113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960308" y="5755730"/>
            <a:ext cx="1063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3992" y="5724953"/>
            <a:ext cx="72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01348" y="5786509"/>
            <a:ext cx="102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+3d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5 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25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25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01598 0.35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78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33959 0.3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810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11736 0.345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172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41597 0.366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9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33403 0.3835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1916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32361 0.3761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187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1857 0.370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849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22188 0.371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46" grpId="1"/>
      <p:bldP spid="49" grpId="0"/>
      <p:bldP spid="49" grpId="1"/>
      <p:bldP spid="52" grpId="0"/>
      <p:bldP spid="52" grpId="1"/>
      <p:bldP spid="55" grpId="0"/>
      <p:bldP spid="55" grpId="1"/>
      <p:bldP spid="58" grpId="0"/>
      <p:bldP spid="58" grpId="1"/>
      <p:bldP spid="61" grpId="0"/>
      <p:bldP spid="61" grpId="1"/>
      <p:bldP spid="64" grpId="0"/>
      <p:bldP spid="64" grpId="1"/>
      <p:bldP spid="67" grpId="0"/>
      <p:bldP spid="67" grpId="1"/>
      <p:bldP spid="70" grpId="0"/>
      <p:bldP spid="70" grpId="1"/>
      <p:bldP spid="73" grpId="0"/>
      <p:bldP spid="73" grpId="1"/>
      <p:bldP spid="89" grpId="0"/>
      <p:bldP spid="89" grpId="1"/>
      <p:bldP spid="95" grpId="0"/>
      <p:bldP spid="98" grpId="0"/>
      <p:bldP spid="101" grpId="0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5058" y="879052"/>
            <a:ext cx="1770319" cy="78498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-60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7614" y="2823942"/>
                <a:ext cx="876570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িচের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সদৃশ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পদগুলো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চিহ্নসহ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যোগ কর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; </a:t>
                </a:r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i)  2a+3b, 3a+5b, 5a+6b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+3xy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14" y="2823942"/>
                <a:ext cx="8765709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1808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0301" y="2699157"/>
                <a:ext cx="8260926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বীজগণিতীয় রাশি হলে , 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01" y="2699157"/>
                <a:ext cx="8260926" cy="1119409"/>
              </a:xfrm>
              <a:prstGeom prst="rect">
                <a:avLst/>
              </a:prstGeom>
              <a:blipFill rotWithShape="0">
                <a:blip r:embed="rId3"/>
                <a:stretch>
                  <a:fillRect l="-1919" t="-12568" b="-1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6091" y="4148271"/>
            <a:ext cx="555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ও ৩য় রাশির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091" y="5022023"/>
            <a:ext cx="8615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নির্ণয় করে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এবং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6840" y="774282"/>
            <a:ext cx="3433637" cy="10523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oubleWave1">
              <a:avLst>
                <a:gd name="adj1" fmla="val 12500"/>
                <a:gd name="adj2" fmla="val 123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u="sng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0089" y="2162141"/>
                <a:ext cx="7532447" cy="1283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+3xy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রাশিটির ২য় পদের সদৃশ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 </a:t>
                </a:r>
              </a:p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600" dirty="0" err="1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89" y="2162141"/>
                <a:ext cx="7532447" cy="1283428"/>
              </a:xfrm>
              <a:prstGeom prst="rect">
                <a:avLst/>
              </a:prstGeom>
              <a:blipFill rotWithShape="0">
                <a:blip r:embed="rId3"/>
                <a:stretch>
                  <a:fillRect l="-3074" t="-13333" r="-1618" b="-1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30401" y="838786"/>
            <a:ext cx="3390772" cy="71317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64976" y="228602"/>
            <a:ext cx="4921623" cy="61018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91933" y="407078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1933" y="535671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2p+1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191933" y="4070781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3" y="4070781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5823581" y="535671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191933" y="5356718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3" y="5356718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5823581" y="4070780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581" y="4070780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36664" y="2435080"/>
            <a:ext cx="7617791" cy="5909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a+b-c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c+b-a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এর যোগফল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8405" y="5379414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2abc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9863" y="410215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63" y="535671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405" y="4085656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5638" y="2082835"/>
                <a:ext cx="7859841" cy="12954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৩।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+a-2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+2-2a </a:t>
                </a: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এবং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a-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এর </a:t>
                </a:r>
                <a:r>
                  <a:rPr lang="bn-BD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যোগফল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  </a:t>
                </a:r>
              </a:p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   </a:t>
                </a:r>
                <a:r>
                  <a:rPr lang="en-US" sz="3600" dirty="0" err="1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8" y="2082835"/>
                <a:ext cx="7859841" cy="1295419"/>
              </a:xfrm>
              <a:prstGeom prst="rect">
                <a:avLst/>
              </a:prstGeom>
              <a:blipFill rotWithShape="0">
                <a:blip r:embed="rId8"/>
                <a:stretch>
                  <a:fillRect l="-2870" t="-19340" r="-31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5845993" y="5348037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ঘ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93" y="5348037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2176031" y="4102157"/>
            <a:ext cx="2719882" cy="84630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2191932" y="5356717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গ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2" y="5356717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5868405" y="4093476"/>
                <a:ext cx="2686050" cy="86941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+4a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05" y="4093476"/>
                <a:ext cx="2686050" cy="869410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451047" y="2076694"/>
            <a:ext cx="634947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৪।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সদৃশ ও বিসদৃশ পদের কয়েকটি বীজগণিতীয় রাশি তৈরি কর ।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  <p:bldP spid="10" grpId="0" animBg="1"/>
      <p:bldP spid="10" grpId="1" animBg="1"/>
      <p:bldP spid="11" grpId="0" animBg="1"/>
      <p:bldP spid="26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004" y="932915"/>
            <a:ext cx="4208930" cy="7076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245658" y="322731"/>
            <a:ext cx="4921623" cy="610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4" y="2888474"/>
            <a:ext cx="6956615" cy="21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3" y="375560"/>
            <a:ext cx="8294538" cy="6078958"/>
          </a:xfrm>
          <a:prstGeom prst="rect">
            <a:avLst/>
          </a:prstGeom>
          <a:solidFill>
            <a:schemeClr val="tx1">
              <a:alpha val="23000"/>
            </a:schemeClr>
          </a:solidFill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46051" y="793376"/>
            <a:ext cx="5467642" cy="1492625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3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>
            <a:extLst>
              <a:ext uri="{FF2B5EF4-FFF2-40B4-BE49-F238E27FC236}">
                <a16:creationId xmlns:a16="http://schemas.microsoft.com/office/drawing/2014/main" id="{CDCACEB0-AD3E-4D30-AD33-C5C1E97078F2}"/>
              </a:ext>
            </a:extLst>
          </p:cNvPr>
          <p:cNvSpPr txBox="1"/>
          <p:nvPr/>
        </p:nvSpPr>
        <p:spPr>
          <a:xfrm>
            <a:off x="379828" y="3349227"/>
            <a:ext cx="4304714" cy="19420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1717" b="1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1717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717" b="1" dirty="0">
                <a:latin typeface="NikoshBAN" pitchFamily="2" charset="0"/>
                <a:cs typeface="NikoshBAN" pitchFamily="2" charset="0"/>
              </a:rPr>
              <a:t>মোজাফফর হোসেন</a:t>
            </a:r>
          </a:p>
          <a:p>
            <a:pPr>
              <a:defRPr/>
            </a:pPr>
            <a:r>
              <a:rPr lang="bn-IN" sz="1717" dirty="0">
                <a:latin typeface="NikoshBAN" pitchFamily="2" charset="0"/>
                <a:cs typeface="NikoshBAN" pitchFamily="2" charset="0"/>
              </a:rPr>
              <a:t>            বিএসসি (অনার্স),এম এস সি (পদার্থ)</a:t>
            </a:r>
          </a:p>
          <a:p>
            <a:pPr>
              <a:defRPr/>
            </a:pPr>
            <a:r>
              <a:rPr lang="bn-IN" sz="1717" dirty="0">
                <a:latin typeface="NikoshBAN" pitchFamily="2" charset="0"/>
                <a:cs typeface="NikoshBAN" pitchFamily="2" charset="0"/>
              </a:rPr>
              <a:t>                   বি  এড (প্রথম শ্রেনী)</a:t>
            </a:r>
            <a:endParaRPr lang="en-US" sz="1717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1717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1717" dirty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pPr>
              <a:defRPr/>
            </a:pPr>
            <a:r>
              <a:rPr lang="bn-IN" sz="1717" dirty="0">
                <a:latin typeface="NikoshBAN" pitchFamily="2" charset="0"/>
                <a:cs typeface="NikoshBAN" pitchFamily="2" charset="0"/>
              </a:rPr>
              <a:t>  শিবগঞ্জ পাইলট বালিকা উচ্চ বিদ্যালয়, শিবগঞ্জ,বগুরা</a:t>
            </a:r>
            <a:endParaRPr lang="bn-BD" sz="1717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1717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472" dirty="0">
                <a:latin typeface="NikoshBAN" pitchFamily="2" charset="0"/>
                <a:cs typeface="NikoshBAN" pitchFamily="2" charset="0"/>
              </a:rPr>
              <a:t>Email:mozaffar</a:t>
            </a:r>
            <a:r>
              <a:rPr lang="en-US" sz="14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192663@gmail.com</a:t>
            </a:r>
          </a:p>
          <a:p>
            <a:pPr>
              <a:defRPr/>
            </a:pPr>
            <a:r>
              <a:rPr lang="bn-IN" sz="17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মোবাইলঃ০১৭৩৮১৯২৬৬৩</a:t>
            </a:r>
            <a:endParaRPr lang="en-US" sz="171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350169"/>
            <a:ext cx="1552575" cy="15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799" y="1427569"/>
            <a:ext cx="1751893" cy="17220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Vertical Scroll 5"/>
          <p:cNvSpPr/>
          <p:nvPr/>
        </p:nvSpPr>
        <p:spPr>
          <a:xfrm>
            <a:off x="4400550" y="2994422"/>
            <a:ext cx="3714750" cy="2628900"/>
          </a:xfrm>
          <a:prstGeom prst="vertic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অধ্যায়-4</a:t>
            </a:r>
          </a:p>
          <a:p>
            <a:pPr algn="ctr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অনুশীলনী-4.</a:t>
            </a:r>
            <a:r>
              <a:rPr lang="bn-BD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20132" y="820153"/>
            <a:ext cx="3100289" cy="875639"/>
          </a:xfrm>
          <a:prstGeom prst="ellipse">
            <a:avLst/>
          </a:prstGeo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00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000" b="1" spc="3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6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F0"/>
            </a:gs>
            <a:gs pos="76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9" y="389966"/>
            <a:ext cx="5822061" cy="2958352"/>
          </a:xfrm>
          <a:prstGeom prst="rect">
            <a:avLst/>
          </a:prstGeom>
          <a:ln w="76200" cmpd="thinThick">
            <a:solidFill>
              <a:srgbClr val="C00000">
                <a:alpha val="45000"/>
              </a:srgb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75" y="3711389"/>
            <a:ext cx="5806767" cy="2823882"/>
          </a:xfrm>
          <a:prstGeom prst="rect">
            <a:avLst/>
          </a:prstGeom>
          <a:ln w="76200" cmpd="thinThick">
            <a:solidFill>
              <a:srgbClr val="00B0F0">
                <a:alpha val="73000"/>
              </a:srgbClr>
            </a:solidFill>
          </a:ln>
        </p:spPr>
      </p:pic>
      <p:sp>
        <p:nvSpPr>
          <p:cNvPr id="4" name="Oval 3"/>
          <p:cNvSpPr/>
          <p:nvPr/>
        </p:nvSpPr>
        <p:spPr>
          <a:xfrm>
            <a:off x="6324248" y="1062319"/>
            <a:ext cx="685800" cy="8068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24248" y="4592127"/>
            <a:ext cx="685800" cy="8068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9353" y="2154636"/>
            <a:ext cx="1705709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‘ক’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চিত্র ‘খ’ এর পাখিগুলোর মধ্যে মিল ও অমিল খুজে বের কর 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00B0F0">
                <a:alpha val="39000"/>
              </a:srgbClr>
            </a:gs>
            <a:gs pos="62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965" y="2220072"/>
            <a:ext cx="7096716" cy="2236076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20000"/>
                <a:gd name="adj2" fmla="val -20"/>
              </a:avLst>
            </a:prstTxWarp>
            <a:spAutoFit/>
          </a:bodyPr>
          <a:lstStyle/>
          <a:p>
            <a:pPr algn="ctr"/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দৃ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</a:t>
            </a:r>
            <a:r>
              <a:rPr lang="bn-BD" sz="3600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bn-BD" sz="36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বিস</a:t>
            </a:r>
            <a:r>
              <a:rPr lang="bn-BD" sz="36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দৃ</a:t>
            </a:r>
            <a:r>
              <a:rPr lang="bn-BD" sz="36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বীজগণিতীয় 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রাশির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যোগ    </a:t>
            </a:r>
            <a:endParaRPr lang="en-US" sz="3600" u="sng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1" y="428474"/>
            <a:ext cx="1060688" cy="1026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35489" y="524437"/>
            <a:ext cx="4921623" cy="564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37" y="406623"/>
            <a:ext cx="1060688" cy="10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00B0F0"/>
            </a:gs>
            <a:gs pos="7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533880" y="657514"/>
            <a:ext cx="5487296" cy="1125565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40344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>
                  <a:solidFill>
                    <a:srgbClr val="00009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>
                <a:solidFill>
                  <a:srgbClr val="000099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3020" y="2609500"/>
            <a:ext cx="5735171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করতে পারবে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082" y="3163585"/>
            <a:ext cx="619909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143" y="3699116"/>
            <a:ext cx="595704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রাশির যোগ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3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F0">
                <a:alpha val="39000"/>
              </a:srgbClr>
            </a:gs>
            <a:gs pos="77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86" y="454247"/>
            <a:ext cx="6264357" cy="2542307"/>
          </a:xfrm>
          <a:prstGeom prst="rect">
            <a:avLst/>
          </a:prstGeom>
          <a:ln w="127000" cmpd="thinThick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6" name="Oval 15"/>
          <p:cNvSpPr/>
          <p:nvPr/>
        </p:nvSpPr>
        <p:spPr>
          <a:xfrm>
            <a:off x="4648480" y="455476"/>
            <a:ext cx="551329" cy="48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16142" y="3311480"/>
            <a:ext cx="517711" cy="470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9" name="Rounded Rectangle 18"/>
          <p:cNvSpPr/>
          <p:nvPr/>
        </p:nvSpPr>
        <p:spPr>
          <a:xfrm rot="2870661">
            <a:off x="6187803" y="730224"/>
            <a:ext cx="1684666" cy="60895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 চিত্র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386" y="3330954"/>
            <a:ext cx="6244620" cy="3059905"/>
          </a:xfrm>
          <a:prstGeom prst="rect">
            <a:avLst/>
          </a:prstGeom>
          <a:ln w="117475" cmpd="thickThin">
            <a:solidFill>
              <a:schemeClr val="accent1"/>
            </a:solidFill>
          </a:ln>
        </p:spPr>
      </p:pic>
      <p:sp>
        <p:nvSpPr>
          <p:cNvPr id="20" name="Rounded Rectangle 19"/>
          <p:cNvSpPr/>
          <p:nvPr/>
        </p:nvSpPr>
        <p:spPr>
          <a:xfrm rot="2301728">
            <a:off x="5580475" y="5035912"/>
            <a:ext cx="2095801" cy="60895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 চিত্র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alpha val="39000"/>
              </a:srgbClr>
            </a:gs>
            <a:gs pos="83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3" y="429465"/>
            <a:ext cx="1609483" cy="2176461"/>
          </a:xfrm>
          <a:prstGeom prst="rect">
            <a:avLst/>
          </a:prstGeom>
          <a:ln w="53975" cmpd="thickThin"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845" y="429465"/>
            <a:ext cx="3438442" cy="2176461"/>
          </a:xfrm>
          <a:prstGeom prst="rect">
            <a:avLst/>
          </a:prstGeom>
          <a:ln w="60325" cmpd="thinThick"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7" y="4023537"/>
            <a:ext cx="1698308" cy="229657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Left-Right Arrow Callout 14"/>
          <p:cNvSpPr/>
          <p:nvPr/>
        </p:nvSpPr>
        <p:spPr>
          <a:xfrm>
            <a:off x="2292896" y="1368801"/>
            <a:ext cx="2562949" cy="618565"/>
          </a:xfrm>
          <a:prstGeom prst="leftRightArrowCallout">
            <a:avLst>
              <a:gd name="adj1" fmla="val 25000"/>
              <a:gd name="adj2" fmla="val 25000"/>
              <a:gd name="adj3" fmla="val 26315"/>
              <a:gd name="adj4" fmla="val 7225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 পদ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51299"/>
          <a:stretch/>
        </p:blipFill>
        <p:spPr>
          <a:xfrm>
            <a:off x="1463768" y="2831881"/>
            <a:ext cx="2387263" cy="1110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284" y="4112641"/>
            <a:ext cx="3539461" cy="220747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9" name="Rounded Rectangular Callout 38"/>
          <p:cNvSpPr/>
          <p:nvPr/>
        </p:nvSpPr>
        <p:spPr>
          <a:xfrm>
            <a:off x="2716307" y="429466"/>
            <a:ext cx="672353" cy="525276"/>
          </a:xfrm>
          <a:prstGeom prst="wedgeRoundRectCallout">
            <a:avLst>
              <a:gd name="adj1" fmla="val -108833"/>
              <a:gd name="adj2" fmla="val -665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3760081" y="406080"/>
            <a:ext cx="672353" cy="525276"/>
          </a:xfrm>
          <a:prstGeom prst="wedgeRoundRectCallout">
            <a:avLst>
              <a:gd name="adj1" fmla="val 105167"/>
              <a:gd name="adj2" fmla="val -921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eft-Right Arrow Callout 40"/>
          <p:cNvSpPr/>
          <p:nvPr/>
        </p:nvSpPr>
        <p:spPr>
          <a:xfrm>
            <a:off x="2357335" y="5281895"/>
            <a:ext cx="2562949" cy="618565"/>
          </a:xfrm>
          <a:prstGeom prst="leftRightArrowCallout">
            <a:avLst>
              <a:gd name="adj1" fmla="val 25000"/>
              <a:gd name="adj2" fmla="val 25000"/>
              <a:gd name="adj3" fmla="val 26315"/>
              <a:gd name="adj4" fmla="val 775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 পদ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2780746" y="4342560"/>
            <a:ext cx="672353" cy="525276"/>
          </a:xfrm>
          <a:prstGeom prst="wedgeRoundRectCallout">
            <a:avLst>
              <a:gd name="adj1" fmla="val -108833"/>
              <a:gd name="adj2" fmla="val -665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3630708" y="4319174"/>
            <a:ext cx="914400" cy="543066"/>
          </a:xfrm>
          <a:prstGeom prst="wedgeRoundRectCallout">
            <a:avLst>
              <a:gd name="adj1" fmla="val 86049"/>
              <a:gd name="adj2" fmla="val -1169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66" y="2615989"/>
            <a:ext cx="2447452" cy="15419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8432"/>
          <a:stretch/>
        </p:blipFill>
        <p:spPr>
          <a:xfrm>
            <a:off x="4047282" y="2832580"/>
            <a:ext cx="2527784" cy="1110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58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00B0F0"/>
            </a:gs>
            <a:gs pos="75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363072"/>
            <a:ext cx="8579224" cy="1384995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8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সাংখিক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সহগে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অন্যথায় পদগুলো </a:t>
            </a: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30647"/>
              </p:ext>
            </p:extLst>
          </p:nvPr>
        </p:nvGraphicFramePr>
        <p:xfrm>
          <a:off x="806824" y="1922294"/>
          <a:ext cx="7530352" cy="36178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8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0546">
                <a:tc gridSpan="2"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সদৃশ</a:t>
                      </a:r>
                      <a:r>
                        <a:rPr lang="bn-BD" sz="44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</a:t>
                      </a:r>
                      <a:endParaRPr lang="en-US" sz="4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বিসদৃশ</a:t>
                      </a:r>
                      <a:r>
                        <a:rPr lang="bn-BD" sz="44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</a:t>
                      </a:r>
                      <a:endParaRPr lang="en-US" sz="4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96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5a , 6a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3a², 3a²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6ax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6abx </a:t>
                      </a:r>
                      <a:endParaRPr 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2abx ,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3xab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5bxa 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4axy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4bxy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5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3x²yz , -x²yz </a:t>
                      </a:r>
                      <a:endParaRPr lang="en-US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3x²yz , 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ax²y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4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00B0F0"/>
            </a:gs>
            <a:gs pos="75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579677" y="1655175"/>
            <a:ext cx="3858348" cy="53757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48040" y="363072"/>
            <a:ext cx="4921623" cy="551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8833" y="3471092"/>
            <a:ext cx="6360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 ৫টি সদৃশ  ও ৫টি  বিসদৃশ রাশি নিজ নিজ খাতায় লিখ । 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square">
        <a:spAutoFit/>
      </a:bodyPr>
      <a:lstStyle>
        <a:defPPr defTabSz="1866900">
          <a:lnSpc>
            <a:spcPct val="90000"/>
          </a:lnSpc>
          <a:spcBef>
            <a:spcPct val="0"/>
          </a:spcBef>
          <a:spcAft>
            <a:spcPct val="35000"/>
          </a:spcAft>
          <a:defRPr sz="3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571</Words>
  <Application>Microsoft Office PowerPoint</Application>
  <PresentationFormat>On-screen Show (4:3)</PresentationFormat>
  <Paragraphs>132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User</cp:lastModifiedBy>
  <cp:revision>130</cp:revision>
  <dcterms:created xsi:type="dcterms:W3CDTF">2015-03-28T15:57:28Z</dcterms:created>
  <dcterms:modified xsi:type="dcterms:W3CDTF">2020-09-21T13:27:52Z</dcterms:modified>
</cp:coreProperties>
</file>