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7" r:id="rId3"/>
    <p:sldId id="259" r:id="rId4"/>
    <p:sldId id="260" r:id="rId5"/>
    <p:sldId id="261" r:id="rId6"/>
    <p:sldId id="266" r:id="rId7"/>
    <p:sldId id="258" r:id="rId8"/>
    <p:sldId id="262" r:id="rId9"/>
    <p:sldId id="263" r:id="rId10"/>
    <p:sldId id="264" r:id="rId11"/>
    <p:sldId id="265" r:id="rId12"/>
    <p:sldId id="257" r:id="rId13"/>
    <p:sldId id="25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1B28D-A505-4871-B064-0FC7ED7FD2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2776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D1CA6-CFEF-45BA-B6E2-ECCE75A7EE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42859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02F1B-B9D5-4880-B2B0-CCF76BF4AE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8347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B2C96-8834-4D95-9E43-92DE7353C7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27035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839BE-D0DB-4EFF-BB63-48B3CFE6F2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95210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6568B-0AD1-4851-81D4-9AE427BCAB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94615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09B9F-2CD8-4553-BD65-EB10275A9F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2155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1CA7B-8487-4A59-8EA0-57DD2C8BB9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4873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EF8A3-DE03-47E3-B1C9-19EABD8989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75975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FEC9A-E978-4716-B5AF-F78C8891EA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80366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17300-2463-42EB-BA10-20907AA658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763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13E592-39BE-45B3-91A7-4D5EB03DAB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357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2" name="Picture 6" descr="A-Single-Red-Rose-1-HYYAX56AZV-1600x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>
            <a:off x="1295400" y="2895600"/>
            <a:ext cx="6629400" cy="3962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600" b="0" i="0" u="none" strike="noStrike" kern="10" cap="none" spc="-360" normalizeH="0" baseline="0" noProof="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07763" dir="2700000" algn="ctr" rotWithShape="0">
                    <a:srgbClr val="000099">
                      <a:alpha val="50000"/>
                    </a:srgbClr>
                  </a:outerShdw>
                </a:effectLst>
                <a:uLnTx/>
                <a:uFillTx/>
                <a:latin typeface="Vrinda"/>
                <a:ea typeface="+mn-cs"/>
              </a:rPr>
              <a:t>স্বাগতম</a:t>
            </a:r>
            <a:endParaRPr kumimoji="0" lang="en-US" sz="3600" b="0" i="0" u="none" strike="noStrike" kern="10" cap="none" spc="-360" normalizeH="0" baseline="0" noProof="0" dirty="0" smtClean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07763" dir="2700000" algn="ctr" rotWithShape="0">
                  <a:srgbClr val="000099">
                    <a:alpha val="50000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802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2209800" y="609600"/>
            <a:ext cx="4572000" cy="152400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38200" y="2743200"/>
            <a:ext cx="7010400" cy="3352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প্রমাণ কর যে, বৃত্তের একই চাপের উপর দন্ডায়মান কেন্দ্রস্থ কোণ বৃত্তস্থ কোণের দ্বিগুণ 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00" y="-304800"/>
            <a:ext cx="11430000" cy="7391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838200" y="6150114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TrekkerFrontier" pitchFamily="2" charset="0"/>
              </a:rPr>
              <a:t>       </a:t>
            </a:r>
            <a:r>
              <a:rPr lang="en-US" sz="4000" dirty="0" smtClean="0">
                <a:solidFill>
                  <a:schemeClr val="bg1"/>
                </a:solidFill>
                <a:latin typeface="Sydney-Bold" pitchFamily="2" charset="0"/>
              </a:rPr>
              <a:t>THANK </a:t>
            </a:r>
            <a:r>
              <a:rPr lang="en-US" sz="4000" dirty="0" smtClean="0">
                <a:solidFill>
                  <a:schemeClr val="bg1"/>
                </a:solidFill>
                <a:latin typeface="Academy Engraved LET" pitchFamily="2" charset="0"/>
              </a:rPr>
              <a:t>to</a:t>
            </a:r>
            <a:r>
              <a:rPr lang="en-US" sz="4000" dirty="0" smtClean="0">
                <a:solidFill>
                  <a:schemeClr val="bg1"/>
                </a:solidFill>
                <a:latin typeface="Academy Engraved LET" pitchFamily="2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Academy Engraved LET" pitchFamily="2" charset="0"/>
              </a:rPr>
              <a:t>ALL</a:t>
            </a:r>
            <a:endParaRPr lang="en-US" sz="4000" dirty="0">
              <a:latin typeface="Academy Engraved LE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rved Down Ribbon 1"/>
          <p:cNvSpPr/>
          <p:nvPr/>
        </p:nvSpPr>
        <p:spPr>
          <a:xfrm>
            <a:off x="2209800" y="658090"/>
            <a:ext cx="3962400" cy="94211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পরিচয়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04800" y="2438400"/>
            <a:ext cx="8510588" cy="3733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দেওয়ান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ইব্রাহিম</a:t>
            </a:r>
            <a:endParaRPr lang="bn-BD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সিনিয়র শিক্ষক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চাপাইর বি,বি,উচ্চ বিদ্যালয়</a:t>
            </a: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কালিয়াকৈর,গাজীপুর।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295400" y="1295400"/>
            <a:ext cx="6400800" cy="35052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5400" dirty="0" smtClean="0"/>
          </a:p>
          <a:p>
            <a:pPr algn="ctr"/>
            <a:endParaRPr lang="bn-BD" sz="5400" dirty="0" smtClean="0"/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শ্রেণি-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9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বিষয়-গণিত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(জ্যামিতি)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উপপাদ্য-৩৭</a:t>
            </a:r>
            <a:endParaRPr lang="bn-BD" sz="1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dirty="0" smtClean="0"/>
          </a:p>
          <a:p>
            <a:pPr algn="ctr"/>
            <a:endParaRPr lang="bn-BD" dirty="0" smtClean="0"/>
          </a:p>
          <a:p>
            <a:pPr algn="ctr"/>
            <a:endParaRPr lang="bn-BD" dirty="0" smtClean="0"/>
          </a:p>
          <a:p>
            <a:pPr algn="ctr"/>
            <a:endParaRPr lang="bn-BD" dirty="0" smtClean="0"/>
          </a:p>
          <a:p>
            <a:pPr algn="ctr"/>
            <a:endParaRPr lang="bn-BD" dirty="0" smtClean="0"/>
          </a:p>
          <a:p>
            <a:pPr algn="ctr"/>
            <a:endParaRPr lang="bn-BD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200400" y="1143000"/>
            <a:ext cx="2667000" cy="2971800"/>
            <a:chOff x="3200400" y="1143000"/>
            <a:chExt cx="2667000" cy="2971800"/>
          </a:xfrm>
        </p:grpSpPr>
        <p:sp>
          <p:nvSpPr>
            <p:cNvPr id="2" name="Flowchart: Connector 1"/>
            <p:cNvSpPr/>
            <p:nvPr/>
          </p:nvSpPr>
          <p:spPr>
            <a:xfrm>
              <a:off x="3200400" y="1143000"/>
              <a:ext cx="2667000" cy="2971800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lowchart: Connector 2"/>
            <p:cNvSpPr/>
            <p:nvPr/>
          </p:nvSpPr>
          <p:spPr>
            <a:xfrm>
              <a:off x="4476744" y="2590800"/>
              <a:ext cx="45719" cy="45719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276600" y="685800"/>
            <a:ext cx="2895600" cy="3418820"/>
            <a:chOff x="3276600" y="685800"/>
            <a:chExt cx="2895600" cy="3418820"/>
          </a:xfrm>
        </p:grpSpPr>
        <p:sp>
          <p:nvSpPr>
            <p:cNvPr id="7" name="Flowchart: Connector 6"/>
            <p:cNvSpPr/>
            <p:nvPr/>
          </p:nvSpPr>
          <p:spPr>
            <a:xfrm>
              <a:off x="5638800" y="3352800"/>
              <a:ext cx="76200" cy="45719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76600" y="3581400"/>
              <a:ext cx="228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B</a:t>
              </a:r>
              <a:endParaRPr lang="en-US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343400" y="68580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A</a:t>
              </a:r>
              <a:endParaRPr lang="en-US" sz="2800" dirty="0"/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3462336" y="3505200"/>
              <a:ext cx="76200" cy="45719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4529136" y="1104904"/>
              <a:ext cx="76200" cy="45719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715000" y="3276600"/>
              <a:ext cx="457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C</a:t>
              </a:r>
              <a:endParaRPr lang="en-US" sz="2800" dirty="0"/>
            </a:p>
          </p:txBody>
        </p:sp>
        <p:sp>
          <p:nvSpPr>
            <p:cNvPr id="15" name="Flowchart: Connector 14"/>
            <p:cNvSpPr/>
            <p:nvPr/>
          </p:nvSpPr>
          <p:spPr>
            <a:xfrm>
              <a:off x="4724400" y="2514600"/>
              <a:ext cx="152400" cy="304800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533400" y="47244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bn-BD" sz="2400" dirty="0" smtClean="0"/>
              <a:t>-</a:t>
            </a:r>
            <a:r>
              <a:rPr lang="en-US" sz="2400" dirty="0" smtClean="0"/>
              <a:t> O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কেন্দ্র বিশিষ্ট </a:t>
            </a:r>
            <a:r>
              <a:rPr lang="en-US" sz="2400" dirty="0" smtClean="0"/>
              <a:t>ABC</a:t>
            </a:r>
            <a:r>
              <a:rPr lang="bn-BD" sz="2400" dirty="0" smtClean="0"/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বৃত্তে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/>
              <a:t>AB,BC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/>
              <a:t> AC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প্রত্যেকেই একটি বৃত্তচাপ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onnector 1"/>
          <p:cNvSpPr/>
          <p:nvPr/>
        </p:nvSpPr>
        <p:spPr>
          <a:xfrm>
            <a:off x="2895600" y="1524000"/>
            <a:ext cx="2971800" cy="3581400"/>
          </a:xfrm>
          <a:prstGeom prst="flowChartConnector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1143000" y="5181600"/>
            <a:ext cx="2819400" cy="738664"/>
            <a:chOff x="1143000" y="5181600"/>
            <a:chExt cx="2819400" cy="738664"/>
          </a:xfrm>
        </p:grpSpPr>
        <p:sp>
          <p:nvSpPr>
            <p:cNvPr id="19" name="TextBox 18"/>
            <p:cNvSpPr txBox="1"/>
            <p:nvPr/>
          </p:nvSpPr>
          <p:spPr>
            <a:xfrm>
              <a:off x="1143000" y="5181600"/>
              <a:ext cx="28194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 smtClean="0">
                  <a:latin typeface="NikoshBAN" pitchFamily="2" charset="0"/>
                  <a:cs typeface="NikoshBAN" pitchFamily="2" charset="0"/>
                </a:rPr>
                <a:t>চিত্রে-কেন্দ্রস্থ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      BOC</a:t>
              </a:r>
            </a:p>
            <a:p>
              <a:endParaRPr lang="en-US" dirty="0"/>
            </a:p>
          </p:txBody>
        </p:sp>
        <p:cxnSp>
          <p:nvCxnSpPr>
            <p:cNvPr id="20" name="Straight Connector 19"/>
            <p:cNvCxnSpPr/>
            <p:nvPr/>
          </p:nvCxnSpPr>
          <p:spPr>
            <a:xfrm rot="10800000" flipV="1">
              <a:off x="2528883" y="5276798"/>
              <a:ext cx="228600" cy="11429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0800000">
              <a:off x="2528887" y="5391149"/>
              <a:ext cx="228600" cy="1904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1371600" y="5943600"/>
            <a:ext cx="3048000" cy="461665"/>
            <a:chOff x="1371600" y="5943600"/>
            <a:chExt cx="3048000" cy="461665"/>
          </a:xfrm>
        </p:grpSpPr>
        <p:sp>
          <p:nvSpPr>
            <p:cNvPr id="23" name="TextBox 22"/>
            <p:cNvSpPr txBox="1"/>
            <p:nvPr/>
          </p:nvSpPr>
          <p:spPr>
            <a:xfrm>
              <a:off x="1371600" y="5943600"/>
              <a:ext cx="304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 smtClean="0">
                  <a:latin typeface="NikoshBAN" pitchFamily="2" charset="0"/>
                  <a:cs typeface="NikoshBAN" pitchFamily="2" charset="0"/>
                </a:rPr>
                <a:t>চিত্রে-বৃত্তস্থ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    BAC</a:t>
              </a:r>
              <a:endParaRPr lang="en-US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 rot="10800000" flipV="1">
              <a:off x="2524115" y="6019802"/>
              <a:ext cx="228600" cy="11429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0800000">
              <a:off x="2524119" y="6134153"/>
              <a:ext cx="228600" cy="1904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2895600" y="2983468"/>
            <a:ext cx="2743200" cy="1914117"/>
            <a:chOff x="2895600" y="2983468"/>
            <a:chExt cx="2743200" cy="1914117"/>
          </a:xfrm>
        </p:grpSpPr>
        <p:grpSp>
          <p:nvGrpSpPr>
            <p:cNvPr id="17" name="Group 16"/>
            <p:cNvGrpSpPr/>
            <p:nvPr/>
          </p:nvGrpSpPr>
          <p:grpSpPr>
            <a:xfrm>
              <a:off x="2895600" y="2983468"/>
              <a:ext cx="2743200" cy="1914117"/>
              <a:chOff x="2895600" y="2983468"/>
              <a:chExt cx="2743200" cy="1914117"/>
            </a:xfrm>
          </p:grpSpPr>
          <p:cxnSp>
            <p:nvCxnSpPr>
              <p:cNvPr id="8" name="Straight Connector 7"/>
              <p:cNvCxnSpPr>
                <a:endCxn id="2" idx="3"/>
              </p:cNvCxnSpPr>
              <p:nvPr/>
            </p:nvCxnSpPr>
            <p:spPr>
              <a:xfrm rot="5400000">
                <a:off x="3223047" y="3460563"/>
                <a:ext cx="1228116" cy="10125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>
                <a:endCxn id="2" idx="5"/>
              </p:cNvCxnSpPr>
              <p:nvPr/>
            </p:nvCxnSpPr>
            <p:spPr>
              <a:xfrm rot="16200000" flipH="1">
                <a:off x="4277804" y="3426530"/>
                <a:ext cx="1228116" cy="108065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5334000" y="4528253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895600" y="4507468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4191000" y="2983468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O</a:t>
                </a:r>
                <a:endParaRPr lang="en-US" dirty="0"/>
              </a:p>
            </p:txBody>
          </p:sp>
        </p:grpSp>
        <p:sp>
          <p:nvSpPr>
            <p:cNvPr id="22" name="Arc 21"/>
            <p:cNvSpPr/>
            <p:nvPr/>
          </p:nvSpPr>
          <p:spPr>
            <a:xfrm rot="3000350" flipV="1">
              <a:off x="4088488" y="3075869"/>
              <a:ext cx="609600" cy="68580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330810" y="1066800"/>
            <a:ext cx="2101380" cy="3514116"/>
            <a:chOff x="3330810" y="1066800"/>
            <a:chExt cx="2101380" cy="3514116"/>
          </a:xfrm>
        </p:grpSpPr>
        <p:grpSp>
          <p:nvGrpSpPr>
            <p:cNvPr id="18" name="Group 17"/>
            <p:cNvGrpSpPr/>
            <p:nvPr/>
          </p:nvGrpSpPr>
          <p:grpSpPr>
            <a:xfrm>
              <a:off x="3330810" y="1066800"/>
              <a:ext cx="2101380" cy="3514116"/>
              <a:chOff x="3330810" y="1066800"/>
              <a:chExt cx="2101380" cy="3514116"/>
            </a:xfrm>
          </p:grpSpPr>
          <p:cxnSp>
            <p:nvCxnSpPr>
              <p:cNvPr id="4" name="Straight Connector 3"/>
              <p:cNvCxnSpPr>
                <a:stCxn id="2" idx="0"/>
                <a:endCxn id="2" idx="3"/>
              </p:cNvCxnSpPr>
              <p:nvPr/>
            </p:nvCxnSpPr>
            <p:spPr>
              <a:xfrm rot="16200000" flipH="1" flipV="1">
                <a:off x="2327697" y="2527113"/>
                <a:ext cx="3056916" cy="10506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>
                <a:stCxn id="2" idx="0"/>
                <a:endCxn id="2" idx="5"/>
              </p:cNvCxnSpPr>
              <p:nvPr/>
            </p:nvCxnSpPr>
            <p:spPr>
              <a:xfrm rot="16200000" flipH="1">
                <a:off x="3378387" y="2527113"/>
                <a:ext cx="3056916" cy="10506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4267200" y="10668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</p:grpSp>
        <p:sp>
          <p:nvSpPr>
            <p:cNvPr id="29" name="Arc 28"/>
            <p:cNvSpPr/>
            <p:nvPr/>
          </p:nvSpPr>
          <p:spPr>
            <a:xfrm rot="3000350" flipV="1">
              <a:off x="4116193" y="1669631"/>
              <a:ext cx="609600" cy="68580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roup 78"/>
          <p:cNvGrpSpPr/>
          <p:nvPr/>
        </p:nvGrpSpPr>
        <p:grpSpPr>
          <a:xfrm>
            <a:off x="304800" y="4024746"/>
            <a:ext cx="2182050" cy="2530810"/>
            <a:chOff x="304800" y="4024746"/>
            <a:chExt cx="2182050" cy="2530810"/>
          </a:xfrm>
        </p:grpSpPr>
        <p:grpSp>
          <p:nvGrpSpPr>
            <p:cNvPr id="78" name="Group 77"/>
            <p:cNvGrpSpPr/>
            <p:nvPr/>
          </p:nvGrpSpPr>
          <p:grpSpPr>
            <a:xfrm>
              <a:off x="304800" y="4024746"/>
              <a:ext cx="2182050" cy="2530810"/>
              <a:chOff x="304800" y="4024746"/>
              <a:chExt cx="2182050" cy="2893100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304800" y="4024746"/>
                <a:ext cx="2182050" cy="2893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O </a:t>
                </a:r>
                <a:r>
                  <a:rPr lang="bn-BD" dirty="0" smtClean="0">
                    <a:latin typeface="NikoshBAN" pitchFamily="2" charset="0"/>
                    <a:cs typeface="NikoshBAN" pitchFamily="2" charset="0"/>
                  </a:rPr>
                  <a:t>কেন্দ্র বিশিষ্ট </a:t>
                </a:r>
                <a:r>
                  <a:rPr lang="en-US" dirty="0" smtClean="0"/>
                  <a:t>ABC</a:t>
                </a:r>
                <a:r>
                  <a:rPr lang="bn-BD" dirty="0" smtClean="0">
                    <a:latin typeface="NikoshBAN" pitchFamily="2" charset="0"/>
                    <a:cs typeface="NikoshBAN" pitchFamily="2" charset="0"/>
                  </a:rPr>
                  <a:t> বৃত্তে</a:t>
                </a:r>
                <a:endParaRPr lang="en-US" dirty="0" smtClean="0">
                  <a:latin typeface="NikoshBAN" pitchFamily="2" charset="0"/>
                  <a:cs typeface="NikoshBAN" pitchFamily="2" charset="0"/>
                </a:endParaRPr>
              </a:p>
              <a:p>
                <a:endParaRPr lang="en-US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dirty="0" smtClean="0">
                    <a:latin typeface="NikoshBAN" pitchFamily="2" charset="0"/>
                    <a:cs typeface="NikoshBAN" pitchFamily="2" charset="0"/>
                  </a:rPr>
                  <a:t>কেন্দ্রস্থ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     BOC </a:t>
                </a:r>
                <a:r>
                  <a:rPr lang="bn-BD" dirty="0" smtClean="0"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90</a:t>
                </a:r>
                <a:endParaRPr lang="en-US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dirty="0" smtClean="0">
                    <a:latin typeface="NikoshBAN" pitchFamily="2" charset="0"/>
                    <a:cs typeface="NikoshBAN" pitchFamily="2" charset="0"/>
                  </a:rPr>
                  <a:t>বৃত্তস্থ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     BAC </a:t>
                </a:r>
                <a:r>
                  <a:rPr lang="bn-BD" dirty="0" smtClean="0"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45</a:t>
                </a:r>
              </a:p>
              <a:p>
                <a:endParaRPr lang="en-US" dirty="0" smtClean="0">
                  <a:latin typeface="NikoshBAN" pitchFamily="2" charset="0"/>
                  <a:cs typeface="NikoshBAN" pitchFamily="2" charset="0"/>
                </a:endParaRPr>
              </a:p>
              <a:p>
                <a:endParaRPr lang="en-US" dirty="0" smtClean="0">
                  <a:latin typeface="NikoshBAN" pitchFamily="2" charset="0"/>
                  <a:cs typeface="NikoshBAN" pitchFamily="2" charset="0"/>
                </a:endParaRPr>
              </a:p>
              <a:p>
                <a:endParaRPr lang="en-US" dirty="0" smtClean="0">
                  <a:latin typeface="NikoshBAN" pitchFamily="2" charset="0"/>
                  <a:cs typeface="NikoshBAN" pitchFamily="2" charset="0"/>
                </a:endParaRPr>
              </a:p>
              <a:p>
                <a:endParaRPr lang="en-US" dirty="0"/>
              </a:p>
            </p:txBody>
          </p:sp>
          <p:cxnSp>
            <p:nvCxnSpPr>
              <p:cNvPr id="32" name="Straight Connector 31"/>
              <p:cNvCxnSpPr/>
              <p:nvPr/>
            </p:nvCxnSpPr>
            <p:spPr>
              <a:xfrm rot="10800000" flipV="1">
                <a:off x="1011813" y="4834271"/>
                <a:ext cx="228600" cy="11429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0800000">
                <a:off x="1011817" y="4948623"/>
                <a:ext cx="228600" cy="19044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10800000" flipV="1">
                <a:off x="921330" y="5573534"/>
                <a:ext cx="228600" cy="11429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10800000">
                <a:off x="921334" y="5687885"/>
                <a:ext cx="228600" cy="19044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Flowchart: Connector 51"/>
            <p:cNvSpPr/>
            <p:nvPr/>
          </p:nvSpPr>
          <p:spPr>
            <a:xfrm>
              <a:off x="2209800" y="4634320"/>
              <a:ext cx="76200" cy="66658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lowchart: Connector 52"/>
            <p:cNvSpPr/>
            <p:nvPr/>
          </p:nvSpPr>
          <p:spPr>
            <a:xfrm>
              <a:off x="2161310" y="5361720"/>
              <a:ext cx="48490" cy="48480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3600448" y="4180074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102" name="Group 101"/>
          <p:cNvGrpSpPr/>
          <p:nvPr/>
        </p:nvGrpSpPr>
        <p:grpSpPr>
          <a:xfrm>
            <a:off x="3733800" y="4038600"/>
            <a:ext cx="2362200" cy="2062103"/>
            <a:chOff x="6400800" y="4038600"/>
            <a:chExt cx="2362200" cy="2062103"/>
          </a:xfrm>
        </p:grpSpPr>
        <p:grpSp>
          <p:nvGrpSpPr>
            <p:cNvPr id="101" name="Group 100"/>
            <p:cNvGrpSpPr/>
            <p:nvPr/>
          </p:nvGrpSpPr>
          <p:grpSpPr>
            <a:xfrm>
              <a:off x="6400800" y="4038600"/>
              <a:ext cx="2362200" cy="2062103"/>
              <a:chOff x="6400800" y="4038600"/>
              <a:chExt cx="2362200" cy="2062103"/>
            </a:xfrm>
          </p:grpSpPr>
          <p:sp>
            <p:nvSpPr>
              <p:cNvPr id="106" name="TextBox 105"/>
              <p:cNvSpPr txBox="1"/>
              <p:nvPr/>
            </p:nvSpPr>
            <p:spPr>
              <a:xfrm>
                <a:off x="6400800" y="4038600"/>
                <a:ext cx="23622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P </a:t>
                </a:r>
                <a:r>
                  <a:rPr lang="bn-BD" dirty="0" smtClean="0">
                    <a:latin typeface="NikoshBAN" pitchFamily="2" charset="0"/>
                    <a:cs typeface="NikoshBAN" pitchFamily="2" charset="0"/>
                  </a:rPr>
                  <a:t>কেন্দ্র বিশিষ্ট 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MNQ</a:t>
                </a:r>
                <a:r>
                  <a:rPr lang="bn-BD" dirty="0" smtClean="0">
                    <a:latin typeface="NikoshBAN" pitchFamily="2" charset="0"/>
                    <a:cs typeface="NikoshBAN" pitchFamily="2" charset="0"/>
                  </a:rPr>
                  <a:t> বৃত্তে</a:t>
                </a:r>
                <a:endParaRPr lang="en-US" dirty="0" smtClean="0">
                  <a:latin typeface="NikoshBAN" pitchFamily="2" charset="0"/>
                  <a:cs typeface="NikoshBAN" pitchFamily="2" charset="0"/>
                </a:endParaRPr>
              </a:p>
              <a:p>
                <a:endParaRPr lang="en-US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dirty="0" smtClean="0">
                    <a:latin typeface="NikoshBAN" pitchFamily="2" charset="0"/>
                    <a:cs typeface="NikoshBAN" pitchFamily="2" charset="0"/>
                  </a:rPr>
                  <a:t>কেন্দ্রস্থ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     DSE </a:t>
                </a:r>
                <a:r>
                  <a:rPr lang="bn-BD" dirty="0" smtClean="0"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150</a:t>
                </a:r>
              </a:p>
              <a:p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   </a:t>
                </a:r>
                <a:r>
                  <a:rPr lang="bn-BD" dirty="0" smtClean="0">
                    <a:latin typeface="NikoshBAN" pitchFamily="2" charset="0"/>
                    <a:cs typeface="NikoshBAN" pitchFamily="2" charset="0"/>
                  </a:rPr>
                  <a:t>বৃত্তস্থ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     DTE </a:t>
                </a:r>
                <a:r>
                  <a:rPr lang="bn-BD" dirty="0" smtClean="0"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75</a:t>
                </a:r>
              </a:p>
              <a:p>
                <a:endParaRPr lang="en-US" dirty="0"/>
              </a:p>
            </p:txBody>
          </p:sp>
          <p:cxnSp>
            <p:nvCxnSpPr>
              <p:cNvPr id="107" name="Straight Connector 106"/>
              <p:cNvCxnSpPr/>
              <p:nvPr/>
            </p:nvCxnSpPr>
            <p:spPr>
              <a:xfrm rot="10800000" flipV="1">
                <a:off x="7115188" y="4723362"/>
                <a:ext cx="228600" cy="9998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10800000">
                <a:off x="7115192" y="4823394"/>
                <a:ext cx="228600" cy="16659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10800000" flipV="1">
                <a:off x="7148604" y="5409186"/>
                <a:ext cx="228600" cy="9998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10800000">
                <a:off x="7148608" y="5509218"/>
                <a:ext cx="228600" cy="16659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2" name="Flowchart: Connector 121"/>
            <p:cNvSpPr/>
            <p:nvPr/>
          </p:nvSpPr>
          <p:spPr>
            <a:xfrm>
              <a:off x="8482016" y="4724400"/>
              <a:ext cx="45719" cy="45719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lowchart: Connector 122"/>
            <p:cNvSpPr/>
            <p:nvPr/>
          </p:nvSpPr>
          <p:spPr>
            <a:xfrm>
              <a:off x="8491536" y="5364489"/>
              <a:ext cx="45719" cy="45719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04800" y="304800"/>
            <a:ext cx="2590800" cy="3341132"/>
            <a:chOff x="304800" y="304800"/>
            <a:chExt cx="2590800" cy="3341132"/>
          </a:xfrm>
        </p:grpSpPr>
        <p:grpSp>
          <p:nvGrpSpPr>
            <p:cNvPr id="138" name="Group 137"/>
            <p:cNvGrpSpPr/>
            <p:nvPr/>
          </p:nvGrpSpPr>
          <p:grpSpPr>
            <a:xfrm>
              <a:off x="304800" y="304800"/>
              <a:ext cx="2590800" cy="3341132"/>
              <a:chOff x="304800" y="304800"/>
              <a:chExt cx="2590800" cy="3341132"/>
            </a:xfrm>
          </p:grpSpPr>
          <p:grpSp>
            <p:nvGrpSpPr>
              <p:cNvPr id="105" name="Group 104"/>
              <p:cNvGrpSpPr/>
              <p:nvPr/>
            </p:nvGrpSpPr>
            <p:grpSpPr>
              <a:xfrm>
                <a:off x="609600" y="609600"/>
                <a:ext cx="2286000" cy="2667794"/>
                <a:chOff x="609600" y="609600"/>
                <a:chExt cx="2286000" cy="2667794"/>
              </a:xfrm>
            </p:grpSpPr>
            <p:grpSp>
              <p:nvGrpSpPr>
                <p:cNvPr id="104" name="Group 103"/>
                <p:cNvGrpSpPr/>
                <p:nvPr/>
              </p:nvGrpSpPr>
              <p:grpSpPr>
                <a:xfrm>
                  <a:off x="609600" y="609600"/>
                  <a:ext cx="2286000" cy="2667794"/>
                  <a:chOff x="609600" y="609600"/>
                  <a:chExt cx="2286000" cy="2667794"/>
                </a:xfrm>
              </p:grpSpPr>
              <p:sp>
                <p:nvSpPr>
                  <p:cNvPr id="57" name="Flowchart: Connector 56"/>
                  <p:cNvSpPr/>
                  <p:nvPr/>
                </p:nvSpPr>
                <p:spPr>
                  <a:xfrm>
                    <a:off x="609600" y="609600"/>
                    <a:ext cx="2286000" cy="2667000"/>
                  </a:xfrm>
                  <a:prstGeom prst="flowChartConnector">
                    <a:avLst/>
                  </a:prstGeom>
                  <a:noFill/>
                  <a:ln>
                    <a:solidFill>
                      <a:srgbClr val="00B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59" name="Straight Connector 58"/>
                  <p:cNvCxnSpPr>
                    <a:stCxn id="57" idx="0"/>
                    <a:endCxn id="57" idx="4"/>
                  </p:cNvCxnSpPr>
                  <p:nvPr/>
                </p:nvCxnSpPr>
                <p:spPr>
                  <a:xfrm rot="16200000" flipH="1">
                    <a:off x="419100" y="1943100"/>
                    <a:ext cx="2667000" cy="158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0" name="Straight Connector 59"/>
                <p:cNvCxnSpPr>
                  <a:stCxn id="57" idx="0"/>
                  <a:endCxn id="57" idx="2"/>
                </p:cNvCxnSpPr>
                <p:nvPr/>
              </p:nvCxnSpPr>
              <p:spPr>
                <a:xfrm rot="16200000" flipH="1" flipV="1">
                  <a:off x="514350" y="704850"/>
                  <a:ext cx="1333500" cy="11430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>
                  <a:endCxn id="57" idx="2"/>
                </p:cNvCxnSpPr>
                <p:nvPr/>
              </p:nvCxnSpPr>
              <p:spPr>
                <a:xfrm rot="10800000">
                  <a:off x="609600" y="1943100"/>
                  <a:ext cx="1143000" cy="381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3" name="TextBox 82"/>
              <p:cNvSpPr txBox="1"/>
              <p:nvPr/>
            </p:nvSpPr>
            <p:spPr>
              <a:xfrm>
                <a:off x="1600200" y="3048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1752600" y="18404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O</a:t>
                </a:r>
                <a:endParaRPr lang="en-US" dirty="0"/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304800" y="16764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1752600" y="3276600"/>
                <a:ext cx="152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sp>
          <p:nvSpPr>
            <p:cNvPr id="42" name="Arc 41"/>
            <p:cNvSpPr/>
            <p:nvPr/>
          </p:nvSpPr>
          <p:spPr>
            <a:xfrm rot="11038732">
              <a:off x="1462460" y="1738650"/>
              <a:ext cx="615503" cy="554371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Arc 42"/>
            <p:cNvSpPr/>
            <p:nvPr/>
          </p:nvSpPr>
          <p:spPr>
            <a:xfrm rot="11038732">
              <a:off x="1441559" y="840120"/>
              <a:ext cx="666741" cy="356376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200400" y="381000"/>
            <a:ext cx="2819400" cy="2895600"/>
            <a:chOff x="3200400" y="381000"/>
            <a:chExt cx="2819400" cy="2895600"/>
          </a:xfrm>
        </p:grpSpPr>
        <p:grpSp>
          <p:nvGrpSpPr>
            <p:cNvPr id="137" name="Group 136"/>
            <p:cNvGrpSpPr/>
            <p:nvPr/>
          </p:nvGrpSpPr>
          <p:grpSpPr>
            <a:xfrm>
              <a:off x="3200400" y="381000"/>
              <a:ext cx="2819400" cy="2895600"/>
              <a:chOff x="3200400" y="381000"/>
              <a:chExt cx="2819400" cy="2895600"/>
            </a:xfrm>
          </p:grpSpPr>
          <p:sp>
            <p:nvSpPr>
              <p:cNvPr id="111" name="Flowchart: Connector 110"/>
              <p:cNvSpPr/>
              <p:nvPr/>
            </p:nvSpPr>
            <p:spPr>
              <a:xfrm>
                <a:off x="3505200" y="762000"/>
                <a:ext cx="2286000" cy="2514600"/>
              </a:xfrm>
              <a:prstGeom prst="flowChartConnector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3" name="Straight Connector 112"/>
              <p:cNvCxnSpPr>
                <a:stCxn id="111" idx="0"/>
              </p:cNvCxnSpPr>
              <p:nvPr/>
            </p:nvCxnSpPr>
            <p:spPr>
              <a:xfrm rot="16200000" flipH="1">
                <a:off x="4229100" y="1181100"/>
                <a:ext cx="1828800" cy="990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>
                <a:stCxn id="111" idx="0"/>
              </p:cNvCxnSpPr>
              <p:nvPr/>
            </p:nvCxnSpPr>
            <p:spPr>
              <a:xfrm rot="16200000" flipH="1" flipV="1">
                <a:off x="3238500" y="1104900"/>
                <a:ext cx="1752600" cy="1066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>
                <a:off x="4648200" y="2057400"/>
                <a:ext cx="990600" cy="533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flipV="1">
                <a:off x="3581400" y="2057400"/>
                <a:ext cx="1066800" cy="457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1" name="TextBox 130"/>
              <p:cNvSpPr txBox="1"/>
              <p:nvPr/>
            </p:nvSpPr>
            <p:spPr>
              <a:xfrm>
                <a:off x="4572000" y="3810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N</a:t>
                </a:r>
                <a:endParaRPr lang="en-US" dirty="0"/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3200400" y="25146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</a:t>
                </a:r>
                <a:endParaRPr lang="en-US" dirty="0"/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4495800" y="17526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</a:t>
                </a:r>
                <a:endParaRPr lang="en-US" dirty="0"/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5791200" y="2514600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Q</a:t>
                </a:r>
                <a:endParaRPr lang="en-US" dirty="0"/>
              </a:p>
            </p:txBody>
          </p:sp>
        </p:grpSp>
        <p:sp>
          <p:nvSpPr>
            <p:cNvPr id="44" name="Arc 43"/>
            <p:cNvSpPr/>
            <p:nvPr/>
          </p:nvSpPr>
          <p:spPr>
            <a:xfrm rot="10052985">
              <a:off x="4367325" y="1638641"/>
              <a:ext cx="640943" cy="870220"/>
            </a:xfrm>
            <a:prstGeom prst="arc">
              <a:avLst>
                <a:gd name="adj1" fmla="val 13182801"/>
                <a:gd name="adj2" fmla="val 21260527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Arc 45"/>
            <p:cNvSpPr/>
            <p:nvPr/>
          </p:nvSpPr>
          <p:spPr>
            <a:xfrm rot="11038732">
              <a:off x="4395205" y="820767"/>
              <a:ext cx="615503" cy="554371"/>
            </a:xfrm>
            <a:prstGeom prst="arc">
              <a:avLst>
                <a:gd name="adj1" fmla="val 12827382"/>
                <a:gd name="adj2" fmla="val 2065076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838200"/>
            <a:ext cx="8229600" cy="153888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বৃত্তের একই চাপের উপর দন্ডায়মান বৃত্তস্থ কোণ কেন্দ্রস্থ কোণের অর্ধেক।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                         ( উপপাদ্য-৩৭)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5" name="Horizontal Scroll 4"/>
          <p:cNvSpPr/>
          <p:nvPr/>
        </p:nvSpPr>
        <p:spPr>
          <a:xfrm>
            <a:off x="1143000" y="3200400"/>
            <a:ext cx="7315200" cy="3429000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পাঠশেষে শিক্ষার্থীরা-          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০১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উপপাদ্যটির চিত্র অঙ্কন করতে পারবে।  ০২। বিশেষ নির্বচন লিখতে পারবে।</a:t>
            </a:r>
          </a:p>
          <a:p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০৩। সমস্যাটি প্রমাণ করতে পারবে। 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lowchart: Connector 13"/>
          <p:cNvSpPr/>
          <p:nvPr/>
        </p:nvSpPr>
        <p:spPr>
          <a:xfrm>
            <a:off x="3581400" y="533400"/>
            <a:ext cx="2209800" cy="24384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4" idx="0"/>
            <a:endCxn id="14" idx="4"/>
          </p:cNvCxnSpPr>
          <p:nvPr/>
        </p:nvCxnSpPr>
        <p:spPr>
          <a:xfrm rot="16200000" flipH="1">
            <a:off x="3467100" y="1752600"/>
            <a:ext cx="2438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4" idx="0"/>
            <a:endCxn id="14" idx="2"/>
          </p:cNvCxnSpPr>
          <p:nvPr/>
        </p:nvCxnSpPr>
        <p:spPr>
          <a:xfrm rot="16200000" flipH="1" flipV="1">
            <a:off x="3524250" y="590550"/>
            <a:ext cx="1219200" cy="1104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4" idx="2"/>
          </p:cNvCxnSpPr>
          <p:nvPr/>
        </p:nvCxnSpPr>
        <p:spPr>
          <a:xfrm rot="10800000" flipH="1">
            <a:off x="3581400" y="1676400"/>
            <a:ext cx="1143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800600" y="14478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</a:t>
            </a:r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4486384" y="114304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3124200" y="15240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4495800" y="30480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endParaRPr lang="en-US" sz="3200" dirty="0"/>
          </a:p>
        </p:txBody>
      </p:sp>
      <p:sp>
        <p:nvSpPr>
          <p:cNvPr id="96" name="TextBox 95"/>
          <p:cNvSpPr txBox="1"/>
          <p:nvPr/>
        </p:nvSpPr>
        <p:spPr>
          <a:xfrm>
            <a:off x="381000" y="4038601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কারণ- যদি কোনো ত্রিভুজের দুইটি বাহু সমান হয়, তবে এদের বিপরীত কোণ দুইটিও পরস্পর সমান। (উপপাদ্য-৮)</a:t>
            </a:r>
            <a:endParaRPr lang="bn-BD" sz="2000" dirty="0" smtClean="0">
              <a:latin typeface="NikoshBAN" pitchFamily="2" charset="0"/>
              <a:cs typeface="NikoshBAN" pitchFamily="2" charset="0"/>
            </a:endParaRPr>
          </a:p>
          <a:p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09600" y="54102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ত্রিভুজের একটি বর্ধিত করলে যে বহিঃস্থ কোণ উৎপন্ন হয় তা বিপরিত অন্তঃস্থ কোণ দুইটির সমষ্টির সমান। (অনুসিদ্ধান্ত-২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১)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9200" y="36576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কারণ-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একই বৃত্তের ব্যাসার্ধ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30" grpId="0"/>
      <p:bldP spid="96" grpId="0"/>
      <p:bldP spid="98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3314700" y="76200"/>
            <a:ext cx="1828800" cy="609600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মূল্যায়ন-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1676400" y="1371600"/>
            <a:ext cx="5105400" cy="1219200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প্রত্যেকের জন্য কাজ-</a:t>
            </a:r>
            <a:endParaRPr lang="bn-BD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066800" y="3581400"/>
            <a:ext cx="7391400" cy="2133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পাঠ্য বইয়ের 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২নং এবং ৩নং চিত্র অঙ্কন করে উপপাদ্যটি প্রমাণ কর।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</TotalTime>
  <Words>211</Words>
  <Application>Microsoft Office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Academy Engraved LET</vt:lpstr>
      <vt:lpstr>Arial</vt:lpstr>
      <vt:lpstr>Calibri</vt:lpstr>
      <vt:lpstr>Calibri Light</vt:lpstr>
      <vt:lpstr>NikoshBAN</vt:lpstr>
      <vt:lpstr>Sydney-Bold</vt:lpstr>
      <vt:lpstr>TrekkerFrontier</vt:lpstr>
      <vt:lpstr>Vrinda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B.B. High School</cp:lastModifiedBy>
  <cp:revision>128</cp:revision>
  <dcterms:created xsi:type="dcterms:W3CDTF">2006-08-16T00:00:00Z</dcterms:created>
  <dcterms:modified xsi:type="dcterms:W3CDTF">2020-09-23T14:08:52Z</dcterms:modified>
</cp:coreProperties>
</file>