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sldIdLst>
    <p:sldId id="257" r:id="rId3"/>
    <p:sldId id="258" r:id="rId4"/>
    <p:sldId id="256" r:id="rId5"/>
    <p:sldId id="259" r:id="rId6"/>
    <p:sldId id="260" r:id="rId7"/>
    <p:sldId id="261" r:id="rId8"/>
    <p:sldId id="29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6" r:id="rId27"/>
    <p:sldId id="287" r:id="rId28"/>
    <p:sldId id="288" r:id="rId29"/>
    <p:sldId id="289" r:id="rId30"/>
    <p:sldId id="290" r:id="rId31"/>
    <p:sldId id="291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0000FF"/>
    <a:srgbClr val="385723"/>
    <a:srgbClr val="CCCCFF"/>
    <a:srgbClr val="FFFFFF"/>
    <a:srgbClr val="000000"/>
    <a:srgbClr val="DAAC0D"/>
    <a:srgbClr val="D0C9C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FE391-DBA1-44AA-A98D-A78764FB3F9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FD8CD-22CA-48C0-A038-01A65BB2C177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r>
            <a:rPr lang="bn-BD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 পাঠ শেষে শিক্ষার্থীরা----</a:t>
          </a:r>
          <a:endParaRPr lang="en-US" sz="3600" b="1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6F0AF4-24E5-48C2-ABD2-61538DB5C610}" type="parTrans" cxnId="{0FBE5432-185D-4DA3-B092-A3BA7E55DEC3}">
      <dgm:prSet/>
      <dgm:spPr/>
      <dgm:t>
        <a:bodyPr/>
        <a:lstStyle/>
        <a:p>
          <a:endParaRPr lang="en-US"/>
        </a:p>
      </dgm:t>
    </dgm:pt>
    <dgm:pt modelId="{FB32A40D-586B-465A-8B37-5A3A4BA1F0D1}" type="sibTrans" cxnId="{0FBE5432-185D-4DA3-B092-A3BA7E55DEC3}">
      <dgm:prSet/>
      <dgm:spPr/>
      <dgm:t>
        <a:bodyPr/>
        <a:lstStyle/>
        <a:p>
          <a:endParaRPr lang="en-US"/>
        </a:p>
      </dgm:t>
    </dgm:pt>
    <dgm:pt modelId="{25716653-0B08-4E05-9210-F85B22866182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r>
            <a:rPr lang="bn-BD" sz="2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সুস্বাস্থ্যের জন্য আমাদের কোন কোন খাবার খাওয়া উচিত তা বলতে পারবে</a:t>
          </a:r>
          <a:r>
            <a:rPr lang="bn-BD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dirty="0">
            <a:solidFill>
              <a:schemeClr val="accent4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7C306A-53CC-4539-93AA-F4F6B03AEBD0}" type="parTrans" cxnId="{52814B75-CF08-4ED3-976D-358E1C9FF38F}">
      <dgm:prSet/>
      <dgm:spPr/>
      <dgm:t>
        <a:bodyPr/>
        <a:lstStyle/>
        <a:p>
          <a:endParaRPr lang="en-US"/>
        </a:p>
      </dgm:t>
    </dgm:pt>
    <dgm:pt modelId="{C3A2B6D9-A62F-473F-8EC9-84B64AE10598}" type="sibTrans" cxnId="{52814B75-CF08-4ED3-976D-358E1C9FF38F}">
      <dgm:prSet/>
      <dgm:spPr/>
      <dgm:t>
        <a:bodyPr/>
        <a:lstStyle/>
        <a:p>
          <a:endParaRPr lang="en-US"/>
        </a:p>
      </dgm:t>
    </dgm:pt>
    <dgm:pt modelId="{5A5E9925-A13C-44A7-A386-FFF7B3C8BDDD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r>
            <a:rPr lang="bn-BD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সুষম খাদ্য  এবং এর প্রয়োজনীয়তা সম্পর্কে বলতে পারবে।</a:t>
          </a:r>
          <a:endParaRPr lang="en-US" sz="3200" b="1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894C84-AEC6-447C-8AEA-69056795A906}" type="parTrans" cxnId="{0A0A6628-81B6-44C0-87DB-7AA4AF757082}">
      <dgm:prSet/>
      <dgm:spPr/>
      <dgm:t>
        <a:bodyPr/>
        <a:lstStyle/>
        <a:p>
          <a:endParaRPr lang="en-US"/>
        </a:p>
      </dgm:t>
    </dgm:pt>
    <dgm:pt modelId="{67FC4858-2FDD-4A62-B786-AB198E18F016}" type="sibTrans" cxnId="{0A0A6628-81B6-44C0-87DB-7AA4AF757082}">
      <dgm:prSet/>
      <dgm:spPr/>
      <dgm:t>
        <a:bodyPr/>
        <a:lstStyle/>
        <a:p>
          <a:endParaRPr lang="en-US"/>
        </a:p>
      </dgm:t>
    </dgm:pt>
    <dgm:pt modelId="{9C528FA3-47F9-405F-AFBA-F04B0351F1F7}" type="pres">
      <dgm:prSet presAssocID="{298FE391-DBA1-44AA-A98D-A78764FB3F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BF0FEE-0114-4902-A3A5-AC1C2DDE3CFF}" type="pres">
      <dgm:prSet presAssocID="{BB8FD8CD-22CA-48C0-A038-01A65BB2C177}" presName="hierRoot1" presStyleCnt="0"/>
      <dgm:spPr/>
    </dgm:pt>
    <dgm:pt modelId="{79313F0B-C3B5-4309-90F3-5D88B3AD2F55}" type="pres">
      <dgm:prSet presAssocID="{BB8FD8CD-22CA-48C0-A038-01A65BB2C177}" presName="composite" presStyleCnt="0"/>
      <dgm:spPr/>
    </dgm:pt>
    <dgm:pt modelId="{B368C8A3-9D6B-4696-BB2F-65C9506A9A69}" type="pres">
      <dgm:prSet presAssocID="{BB8FD8CD-22CA-48C0-A038-01A65BB2C177}" presName="background" presStyleLbl="node0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38C029D-5AAD-4AEF-BE66-68A1D0AC8232}" type="pres">
      <dgm:prSet presAssocID="{BB8FD8CD-22CA-48C0-A038-01A65BB2C177}" presName="text" presStyleLbl="fgAcc0" presStyleIdx="0" presStyleCnt="1" custScaleX="136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44F1B9-E8F4-47F8-A4A2-08D7E4AB09EF}" type="pres">
      <dgm:prSet presAssocID="{BB8FD8CD-22CA-48C0-A038-01A65BB2C177}" presName="hierChild2" presStyleCnt="0"/>
      <dgm:spPr/>
    </dgm:pt>
    <dgm:pt modelId="{53FEA825-31BD-4E4C-A2DD-58AC23805E65}" type="pres">
      <dgm:prSet presAssocID="{697C306A-53CC-4539-93AA-F4F6B03AEBD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ADCE2F1-1B83-4E23-986F-FF1C45B724B6}" type="pres">
      <dgm:prSet presAssocID="{25716653-0B08-4E05-9210-F85B22866182}" presName="hierRoot2" presStyleCnt="0"/>
      <dgm:spPr/>
    </dgm:pt>
    <dgm:pt modelId="{F4954FFA-4F1D-4292-B0DD-02FD5A89A235}" type="pres">
      <dgm:prSet presAssocID="{25716653-0B08-4E05-9210-F85B22866182}" presName="composite2" presStyleCnt="0"/>
      <dgm:spPr/>
    </dgm:pt>
    <dgm:pt modelId="{CD2ED533-76F0-49E2-8062-FECF95E18C4A}" type="pres">
      <dgm:prSet presAssocID="{25716653-0B08-4E05-9210-F85B22866182}" presName="background2" presStyleLbl="node2" presStyleIdx="0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915AD59-DCE4-447F-BED9-437EBD875067}" type="pres">
      <dgm:prSet presAssocID="{25716653-0B08-4E05-9210-F85B22866182}" presName="text2" presStyleLbl="fgAcc2" presStyleIdx="0" presStyleCnt="2" custScaleX="175913" custLinFactNeighborX="-13886" custLinFactNeighborY="-11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0CC0AD-BF91-43D7-AE7D-E74FDD6B9026}" type="pres">
      <dgm:prSet presAssocID="{25716653-0B08-4E05-9210-F85B22866182}" presName="hierChild3" presStyleCnt="0"/>
      <dgm:spPr/>
    </dgm:pt>
    <dgm:pt modelId="{C09B7D6B-F62D-4332-B766-C54E5FB441CA}" type="pres">
      <dgm:prSet presAssocID="{F0894C84-AEC6-447C-8AEA-69056795A90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BF9BE7B-D8F6-40B7-BC34-B5EDB4DAF306}" type="pres">
      <dgm:prSet presAssocID="{5A5E9925-A13C-44A7-A386-FFF7B3C8BDDD}" presName="hierRoot2" presStyleCnt="0"/>
      <dgm:spPr/>
    </dgm:pt>
    <dgm:pt modelId="{7B583C91-FCC5-436A-8A60-98F71381D40A}" type="pres">
      <dgm:prSet presAssocID="{5A5E9925-A13C-44A7-A386-FFF7B3C8BDDD}" presName="composite2" presStyleCnt="0"/>
      <dgm:spPr/>
    </dgm:pt>
    <dgm:pt modelId="{AE5F7593-A346-498D-A8FE-4CBCB508DA23}" type="pres">
      <dgm:prSet presAssocID="{5A5E9925-A13C-44A7-A386-FFF7B3C8BDDD}" presName="background2" presStyleLbl="node2" presStyleIdx="1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D2726E9-247C-480A-966F-0DD269952CCD}" type="pres">
      <dgm:prSet presAssocID="{5A5E9925-A13C-44A7-A386-FFF7B3C8BDDD}" presName="text2" presStyleLbl="fgAcc2" presStyleIdx="1" presStyleCnt="2" custScaleX="178404" custLinFactNeighborX="4129" custLinFactNeighborY="-1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8773B9-DC02-42E9-A035-1AD5CC207447}" type="pres">
      <dgm:prSet presAssocID="{5A5E9925-A13C-44A7-A386-FFF7B3C8BDDD}" presName="hierChild3" presStyleCnt="0"/>
      <dgm:spPr/>
    </dgm:pt>
  </dgm:ptLst>
  <dgm:cxnLst>
    <dgm:cxn modelId="{0FBE5432-185D-4DA3-B092-A3BA7E55DEC3}" srcId="{298FE391-DBA1-44AA-A98D-A78764FB3F9E}" destId="{BB8FD8CD-22CA-48C0-A038-01A65BB2C177}" srcOrd="0" destOrd="0" parTransId="{1B6F0AF4-24E5-48C2-ABD2-61538DB5C610}" sibTransId="{FB32A40D-586B-465A-8B37-5A3A4BA1F0D1}"/>
    <dgm:cxn modelId="{0A0A6628-81B6-44C0-87DB-7AA4AF757082}" srcId="{BB8FD8CD-22CA-48C0-A038-01A65BB2C177}" destId="{5A5E9925-A13C-44A7-A386-FFF7B3C8BDDD}" srcOrd="1" destOrd="0" parTransId="{F0894C84-AEC6-447C-8AEA-69056795A906}" sibTransId="{67FC4858-2FDD-4A62-B786-AB198E18F016}"/>
    <dgm:cxn modelId="{DE3F5829-F706-465E-B6DB-57887CD30931}" type="presOf" srcId="{25716653-0B08-4E05-9210-F85B22866182}" destId="{7915AD59-DCE4-447F-BED9-437EBD875067}" srcOrd="0" destOrd="0" presId="urn:microsoft.com/office/officeart/2005/8/layout/hierarchy1"/>
    <dgm:cxn modelId="{49D626FC-B800-4426-A3A8-43D074EF4E98}" type="presOf" srcId="{BB8FD8CD-22CA-48C0-A038-01A65BB2C177}" destId="{C38C029D-5AAD-4AEF-BE66-68A1D0AC8232}" srcOrd="0" destOrd="0" presId="urn:microsoft.com/office/officeart/2005/8/layout/hierarchy1"/>
    <dgm:cxn modelId="{B63736F9-A80E-4998-ABC2-1B22A6A8F885}" type="presOf" srcId="{697C306A-53CC-4539-93AA-F4F6B03AEBD0}" destId="{53FEA825-31BD-4E4C-A2DD-58AC23805E65}" srcOrd="0" destOrd="0" presId="urn:microsoft.com/office/officeart/2005/8/layout/hierarchy1"/>
    <dgm:cxn modelId="{AEBB8E30-FA29-4899-82E3-2BD6AA00BE54}" type="presOf" srcId="{298FE391-DBA1-44AA-A98D-A78764FB3F9E}" destId="{9C528FA3-47F9-405F-AFBA-F04B0351F1F7}" srcOrd="0" destOrd="0" presId="urn:microsoft.com/office/officeart/2005/8/layout/hierarchy1"/>
    <dgm:cxn modelId="{873274F0-C019-4E24-B535-5E4D86736BEA}" type="presOf" srcId="{5A5E9925-A13C-44A7-A386-FFF7B3C8BDDD}" destId="{6D2726E9-247C-480A-966F-0DD269952CCD}" srcOrd="0" destOrd="0" presId="urn:microsoft.com/office/officeart/2005/8/layout/hierarchy1"/>
    <dgm:cxn modelId="{6CE65E83-2DF4-473A-97C8-502C9C29939C}" type="presOf" srcId="{F0894C84-AEC6-447C-8AEA-69056795A906}" destId="{C09B7D6B-F62D-4332-B766-C54E5FB441CA}" srcOrd="0" destOrd="0" presId="urn:microsoft.com/office/officeart/2005/8/layout/hierarchy1"/>
    <dgm:cxn modelId="{52814B75-CF08-4ED3-976D-358E1C9FF38F}" srcId="{BB8FD8CD-22CA-48C0-A038-01A65BB2C177}" destId="{25716653-0B08-4E05-9210-F85B22866182}" srcOrd="0" destOrd="0" parTransId="{697C306A-53CC-4539-93AA-F4F6B03AEBD0}" sibTransId="{C3A2B6D9-A62F-473F-8EC9-84B64AE10598}"/>
    <dgm:cxn modelId="{9B36CD2D-508B-4FCF-98D1-6F5D02244B16}" type="presParOf" srcId="{9C528FA3-47F9-405F-AFBA-F04B0351F1F7}" destId="{B7BF0FEE-0114-4902-A3A5-AC1C2DDE3CFF}" srcOrd="0" destOrd="0" presId="urn:microsoft.com/office/officeart/2005/8/layout/hierarchy1"/>
    <dgm:cxn modelId="{7680DB3A-2974-403F-B703-3A537F5413C5}" type="presParOf" srcId="{B7BF0FEE-0114-4902-A3A5-AC1C2DDE3CFF}" destId="{79313F0B-C3B5-4309-90F3-5D88B3AD2F55}" srcOrd="0" destOrd="0" presId="urn:microsoft.com/office/officeart/2005/8/layout/hierarchy1"/>
    <dgm:cxn modelId="{A10EA05E-7E24-41CF-8F03-9A6EA2168A9F}" type="presParOf" srcId="{79313F0B-C3B5-4309-90F3-5D88B3AD2F55}" destId="{B368C8A3-9D6B-4696-BB2F-65C9506A9A69}" srcOrd="0" destOrd="0" presId="urn:microsoft.com/office/officeart/2005/8/layout/hierarchy1"/>
    <dgm:cxn modelId="{FD4B5E51-62E8-4503-ACC6-6D872A56B51D}" type="presParOf" srcId="{79313F0B-C3B5-4309-90F3-5D88B3AD2F55}" destId="{C38C029D-5AAD-4AEF-BE66-68A1D0AC8232}" srcOrd="1" destOrd="0" presId="urn:microsoft.com/office/officeart/2005/8/layout/hierarchy1"/>
    <dgm:cxn modelId="{94274A70-367D-4189-8332-7382351E9C20}" type="presParOf" srcId="{B7BF0FEE-0114-4902-A3A5-AC1C2DDE3CFF}" destId="{3A44F1B9-E8F4-47F8-A4A2-08D7E4AB09EF}" srcOrd="1" destOrd="0" presId="urn:microsoft.com/office/officeart/2005/8/layout/hierarchy1"/>
    <dgm:cxn modelId="{00F2DDA4-D1A4-44AB-BDAA-27B385F82762}" type="presParOf" srcId="{3A44F1B9-E8F4-47F8-A4A2-08D7E4AB09EF}" destId="{53FEA825-31BD-4E4C-A2DD-58AC23805E65}" srcOrd="0" destOrd="0" presId="urn:microsoft.com/office/officeart/2005/8/layout/hierarchy1"/>
    <dgm:cxn modelId="{17AC2CA9-7067-48EA-81A0-3D527C1F932C}" type="presParOf" srcId="{3A44F1B9-E8F4-47F8-A4A2-08D7E4AB09EF}" destId="{DADCE2F1-1B83-4E23-986F-FF1C45B724B6}" srcOrd="1" destOrd="0" presId="urn:microsoft.com/office/officeart/2005/8/layout/hierarchy1"/>
    <dgm:cxn modelId="{EAAEB44F-9152-4B04-9C48-842286BE63CE}" type="presParOf" srcId="{DADCE2F1-1B83-4E23-986F-FF1C45B724B6}" destId="{F4954FFA-4F1D-4292-B0DD-02FD5A89A235}" srcOrd="0" destOrd="0" presId="urn:microsoft.com/office/officeart/2005/8/layout/hierarchy1"/>
    <dgm:cxn modelId="{15327BA4-BB9F-4BD8-916A-0B93686D456A}" type="presParOf" srcId="{F4954FFA-4F1D-4292-B0DD-02FD5A89A235}" destId="{CD2ED533-76F0-49E2-8062-FECF95E18C4A}" srcOrd="0" destOrd="0" presId="urn:microsoft.com/office/officeart/2005/8/layout/hierarchy1"/>
    <dgm:cxn modelId="{E5172255-3953-4CFC-B2EF-9AC4780FD4C4}" type="presParOf" srcId="{F4954FFA-4F1D-4292-B0DD-02FD5A89A235}" destId="{7915AD59-DCE4-447F-BED9-437EBD875067}" srcOrd="1" destOrd="0" presId="urn:microsoft.com/office/officeart/2005/8/layout/hierarchy1"/>
    <dgm:cxn modelId="{FE0F9F85-DA82-4C8E-860B-75B58433933A}" type="presParOf" srcId="{DADCE2F1-1B83-4E23-986F-FF1C45B724B6}" destId="{D60CC0AD-BF91-43D7-AE7D-E74FDD6B9026}" srcOrd="1" destOrd="0" presId="urn:microsoft.com/office/officeart/2005/8/layout/hierarchy1"/>
    <dgm:cxn modelId="{851C662C-0EE6-440B-8330-1A19A517DDA5}" type="presParOf" srcId="{3A44F1B9-E8F4-47F8-A4A2-08D7E4AB09EF}" destId="{C09B7D6B-F62D-4332-B766-C54E5FB441CA}" srcOrd="2" destOrd="0" presId="urn:microsoft.com/office/officeart/2005/8/layout/hierarchy1"/>
    <dgm:cxn modelId="{8EF58FAB-1EE5-4407-8188-459E240E6129}" type="presParOf" srcId="{3A44F1B9-E8F4-47F8-A4A2-08D7E4AB09EF}" destId="{ABF9BE7B-D8F6-40B7-BC34-B5EDB4DAF306}" srcOrd="3" destOrd="0" presId="urn:microsoft.com/office/officeart/2005/8/layout/hierarchy1"/>
    <dgm:cxn modelId="{3B7EC78D-C355-4888-9BA4-09D53FD67374}" type="presParOf" srcId="{ABF9BE7B-D8F6-40B7-BC34-B5EDB4DAF306}" destId="{7B583C91-FCC5-436A-8A60-98F71381D40A}" srcOrd="0" destOrd="0" presId="urn:microsoft.com/office/officeart/2005/8/layout/hierarchy1"/>
    <dgm:cxn modelId="{3D76BCB6-7332-49A9-BF33-4242083B3BF9}" type="presParOf" srcId="{7B583C91-FCC5-436A-8A60-98F71381D40A}" destId="{AE5F7593-A346-498D-A8FE-4CBCB508DA23}" srcOrd="0" destOrd="0" presId="urn:microsoft.com/office/officeart/2005/8/layout/hierarchy1"/>
    <dgm:cxn modelId="{B94C0132-4D1B-47B4-963B-591D421CE8EA}" type="presParOf" srcId="{7B583C91-FCC5-436A-8A60-98F71381D40A}" destId="{6D2726E9-247C-480A-966F-0DD269952CCD}" srcOrd="1" destOrd="0" presId="urn:microsoft.com/office/officeart/2005/8/layout/hierarchy1"/>
    <dgm:cxn modelId="{E90EAA82-9DCC-45B6-B257-25A547EA4989}" type="presParOf" srcId="{ABF9BE7B-D8F6-40B7-BC34-B5EDB4DAF306}" destId="{388773B9-DC02-42E9-A035-1AD5CC2074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B7D6B-F62D-4332-B766-C54E5FB441CA}">
      <dsp:nvSpPr>
        <dsp:cNvPr id="0" name=""/>
        <dsp:cNvSpPr/>
      </dsp:nvSpPr>
      <dsp:spPr>
        <a:xfrm>
          <a:off x="4851396" y="1628960"/>
          <a:ext cx="2564950" cy="721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845"/>
              </a:lnTo>
              <a:lnTo>
                <a:pt x="2564950" y="483845"/>
              </a:lnTo>
              <a:lnTo>
                <a:pt x="2564950" y="7213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EA825-31BD-4E4C-A2DD-58AC23805E65}">
      <dsp:nvSpPr>
        <dsp:cNvPr id="0" name=""/>
        <dsp:cNvSpPr/>
      </dsp:nvSpPr>
      <dsp:spPr>
        <a:xfrm>
          <a:off x="1969718" y="1628960"/>
          <a:ext cx="2881678" cy="562734"/>
        </a:xfrm>
        <a:custGeom>
          <a:avLst/>
          <a:gdLst/>
          <a:ahLst/>
          <a:cxnLst/>
          <a:rect l="0" t="0" r="0" b="0"/>
          <a:pathLst>
            <a:path>
              <a:moveTo>
                <a:pt x="2881678" y="0"/>
              </a:moveTo>
              <a:lnTo>
                <a:pt x="2881678" y="325280"/>
              </a:lnTo>
              <a:lnTo>
                <a:pt x="0" y="325280"/>
              </a:lnTo>
              <a:lnTo>
                <a:pt x="0" y="5627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8C8A3-9D6B-4696-BB2F-65C9506A9A69}">
      <dsp:nvSpPr>
        <dsp:cNvPr id="0" name=""/>
        <dsp:cNvSpPr/>
      </dsp:nvSpPr>
      <dsp:spPr>
        <a:xfrm>
          <a:off x="3101535" y="1313"/>
          <a:ext cx="3499721" cy="162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8C029D-5AAD-4AEF-BE66-68A1D0AC8232}">
      <dsp:nvSpPr>
        <dsp:cNvPr id="0" name=""/>
        <dsp:cNvSpPr/>
      </dsp:nvSpPr>
      <dsp:spPr>
        <a:xfrm>
          <a:off x="3386338" y="271876"/>
          <a:ext cx="3499721" cy="1627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 পাঠ শেষে শিক্ষার্থীরা----</a:t>
          </a:r>
          <a:endParaRPr lang="en-US" sz="3600" b="1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4010" y="319548"/>
        <a:ext cx="3404377" cy="1532302"/>
      </dsp:txXfrm>
    </dsp:sp>
    <dsp:sp modelId="{CD2ED533-76F0-49E2-8062-FECF95E18C4A}">
      <dsp:nvSpPr>
        <dsp:cNvPr id="0" name=""/>
        <dsp:cNvSpPr/>
      </dsp:nvSpPr>
      <dsp:spPr>
        <a:xfrm>
          <a:off x="-284802" y="2191695"/>
          <a:ext cx="4509042" cy="162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15AD59-DCE4-447F-BED9-437EBD875067}">
      <dsp:nvSpPr>
        <dsp:cNvPr id="0" name=""/>
        <dsp:cNvSpPr/>
      </dsp:nvSpPr>
      <dsp:spPr>
        <a:xfrm>
          <a:off x="0" y="2462257"/>
          <a:ext cx="4509042" cy="1627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সুস্বাস্থ্যের জন্য আমাদের কোন কোন খাবার খাওয়া উচিত তা বলতে পারবে</a:t>
          </a:r>
          <a:r>
            <a:rPr lang="bn-BD" sz="3200" b="1" kern="1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dirty="0">
            <a:solidFill>
              <a:schemeClr val="accent4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72" y="2509929"/>
        <a:ext cx="4413698" cy="1532302"/>
      </dsp:txXfrm>
    </dsp:sp>
    <dsp:sp modelId="{AE5F7593-A346-498D-A8FE-4CBCB508DA23}">
      <dsp:nvSpPr>
        <dsp:cNvPr id="0" name=""/>
        <dsp:cNvSpPr/>
      </dsp:nvSpPr>
      <dsp:spPr>
        <a:xfrm>
          <a:off x="5129901" y="2350260"/>
          <a:ext cx="4572892" cy="162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2726E9-247C-480A-966F-0DD269952CCD}">
      <dsp:nvSpPr>
        <dsp:cNvPr id="0" name=""/>
        <dsp:cNvSpPr/>
      </dsp:nvSpPr>
      <dsp:spPr>
        <a:xfrm>
          <a:off x="5414703" y="2620822"/>
          <a:ext cx="4572892" cy="1627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সুষম খাদ্য  এবং এর প্রয়োজনীয়তা সম্পর্কে বলতে পারবে।</a:t>
          </a:r>
          <a:endParaRPr lang="en-US" sz="3200" b="1" kern="1200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62375" y="2668494"/>
        <a:ext cx="4477548" cy="1532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C0C5-3FC8-4C73-B8FB-C5A897977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439C7-6C00-4424-821D-D1BAA0D1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93D47-18B6-4F20-8867-A829E8EB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503AA-2C86-4802-9949-1209314C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EDD3-A167-4BD1-8B83-666A6ABD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96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3472-670F-4697-BC89-B417233A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06E29-6473-4418-8AD8-7996D2A3B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D6013-170D-4953-8631-CD25D10A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A06BE-4716-4421-91CD-1AAC03FE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68E54-6568-4978-94B9-19A042F2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6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8BDF5-3E74-46CD-AC22-2B1796B98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44CC7-F28D-4E53-8FF1-3BBC0F94C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4960-EF41-45FE-962E-1FCD9F08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E1046-072D-49CA-8268-ADC9DD71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DFA6-182D-4F86-A706-890FDCE6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826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0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47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2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42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94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156B-18C6-4435-B1E8-46880BEF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00A3A-8B55-47C0-96D1-392B553EB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57150-9D5A-484A-BC8D-C24AA557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FE90-A7F8-4A7D-9874-6C29F31A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5C64E-D21E-4874-866A-1FE58A6D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350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38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9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453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68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9560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68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63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9281-9400-4734-B2F3-DF7A7E79DF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EB55-ECE9-4D1C-9517-2E933574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441F-D48E-4FA8-97C2-1CF5B243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283C9-34C5-4F44-B9BC-22C9BD8F4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F9A3-7450-4E51-9677-31711154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8DF-2FD7-4753-9879-2FB981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BED80-5D3A-4B05-A56A-EB8E394D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75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93FE-48F2-4E9F-A62B-EBD5898E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521C9-A922-4F29-BB7A-A96E1F9F5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5FBCC-1A65-4B2A-B35F-96610ECED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2BFEC-EA93-4A24-B749-ADE4DB3C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AE9FE-74C1-40A6-8EA4-35D08647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D795C-C401-478C-86CE-02AC4093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4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84E4-60B8-4611-AEBD-94C05819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40200-B223-41D9-83B6-6B6DFE5B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D9747-147E-469F-AD81-65639FD71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8F8EC-DB20-4F1F-8692-261319A8A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8611C-7E55-494A-B515-ACA7F483D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FFC447-7111-41AC-9635-2E6269EA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1D932-68C7-4D99-A4CF-D7BC1722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985B-E875-4F39-935A-9F93D0D7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25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A702-DFAD-4005-93B7-3FB05390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836B9-2E7E-456D-A75C-5A73ACAE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2180B-9F12-47F5-B110-51CBBB99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F6BA5-F4D3-43F0-8E2A-EEAE4B16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35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4C90B-75DA-4E61-A930-DA3CE22F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82AD3-F8F6-4C4C-98AF-49ABFB05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C3484-58B0-497A-8823-2A094BB7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7011-E88A-46DA-A669-03E35213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0A3E-B41F-4C80-B414-6CADE690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1F4A4-B22E-4B9D-AA0C-29D57E45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D6C04-3C32-4DC7-9E1F-4BE7E527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80812-4442-4331-98C4-8F1FE660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6248C-ECEF-403C-BCBB-DCEF01E8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24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79B0-89BA-454C-82F1-369237D6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17D17-A949-4B67-902D-AAFA718CB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5F63C-7C4D-4628-8008-91DDF3B8A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8E96D-A0E6-4053-B0A4-D39C7585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55F1D-55B1-4392-B0DC-25F7A7BB032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F9FCC-68D1-41FB-ADFD-69DF5634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D001A-A678-4CC2-BF0B-EBE41822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A9B5-1BD4-4159-8C32-6B19887C26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8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4">
                <a:lumMod val="20000"/>
                <a:lumOff val="80000"/>
              </a:schemeClr>
            </a:gs>
            <a:gs pos="7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239F427-2FB7-41AA-8A4F-C910CE74DF9C}"/>
              </a:ext>
            </a:extLst>
          </p:cNvPr>
          <p:cNvSpPr/>
          <p:nvPr userDrawn="1"/>
        </p:nvSpPr>
        <p:spPr>
          <a:xfrm>
            <a:off x="289479" y="155129"/>
            <a:ext cx="962527" cy="934520"/>
          </a:xfrm>
          <a:prstGeom prst="flowChartConnector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457843D-47A1-4930-AB66-E28B6C05814F}"/>
              </a:ext>
            </a:extLst>
          </p:cNvPr>
          <p:cNvSpPr/>
          <p:nvPr userDrawn="1"/>
        </p:nvSpPr>
        <p:spPr>
          <a:xfrm flipV="1">
            <a:off x="1010108" y="929348"/>
            <a:ext cx="128939" cy="11959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0D663-488A-45A9-8491-A196A908C3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56" y="236536"/>
            <a:ext cx="768571" cy="771706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826EA0-DF15-451C-9589-0FE2E2EAAE28}"/>
              </a:ext>
            </a:extLst>
          </p:cNvPr>
          <p:cNvSpPr/>
          <p:nvPr userDrawn="1"/>
        </p:nvSpPr>
        <p:spPr>
          <a:xfrm>
            <a:off x="7507705" y="6429928"/>
            <a:ext cx="4684295" cy="428072"/>
          </a:xfrm>
          <a:custGeom>
            <a:avLst/>
            <a:gdLst>
              <a:gd name="connsiteX0" fmla="*/ 2053796 w 3669547"/>
              <a:gd name="connsiteY0" fmla="*/ 0 h 655158"/>
              <a:gd name="connsiteX1" fmla="*/ 3669547 w 3669547"/>
              <a:gd name="connsiteY1" fmla="*/ 0 h 655158"/>
              <a:gd name="connsiteX2" fmla="*/ 3669547 w 3669547"/>
              <a:gd name="connsiteY2" fmla="*/ 655158 h 655158"/>
              <a:gd name="connsiteX3" fmla="*/ 0 w 3669547"/>
              <a:gd name="connsiteY3" fmla="*/ 655158 h 655158"/>
              <a:gd name="connsiteX4" fmla="*/ 0 w 3669547"/>
              <a:gd name="connsiteY4" fmla="*/ 650456 h 65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547" h="655158">
                <a:moveTo>
                  <a:pt x="2053796" y="0"/>
                </a:moveTo>
                <a:lnTo>
                  <a:pt x="3669547" y="0"/>
                </a:lnTo>
                <a:lnTo>
                  <a:pt x="3669547" y="655158"/>
                </a:lnTo>
                <a:lnTo>
                  <a:pt x="0" y="655158"/>
                </a:lnTo>
                <a:lnTo>
                  <a:pt x="0" y="650456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ইসরাত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জাহান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</a:t>
            </a:r>
            <a:r>
              <a:rPr kumimoji="0" lang="as-IN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ৌস।রাজাপুর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kumimoji="0" lang="as-IN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as-IN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  <a:r>
              <a:rPr kumimoji="0" lang="bn-BD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9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12176 C -0.00312 -0.12176 0.01537 -0.09213 0.01537 -0.0544 C 0.01537 -0.0169 -0.00312 0.01459 -0.02526 0.01459 C -0.04713 0.01459 -0.06445 -0.0169 -0.06445 -0.0544 C -0.06445 -0.09213 -0.04713 -0.12176 -0.02526 -0.1217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6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35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6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aastastebuds.wordpress.com/tag/vegetable/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hyperlink" Target="https://pixabay.com/en/fruit-fruits-fruit-mix-nature-980014/" TargetMode="External"/><Relationship Id="rId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://saiscookbook.blogspot.com/2014/01/saoji-maharastrian-egg-curry.html" TargetMode="External"/><Relationship Id="rId7" Type="http://schemas.openxmlformats.org/officeDocument/2006/relationships/hyperlink" Target="http://www.colorandspices.com/2012/12/mutton-curry.html?m=0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jpeg"/><Relationship Id="rId11" Type="http://schemas.openxmlformats.org/officeDocument/2006/relationships/image" Target="../media/image35.jpeg"/><Relationship Id="rId5" Type="http://schemas.openxmlformats.org/officeDocument/2006/relationships/hyperlink" Target="https://kitchenofdebjani.com/tag/fish-curry/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60.jpeg"/><Relationship Id="rId9" Type="http://schemas.openxmlformats.org/officeDocument/2006/relationships/hyperlink" Target="https://rumana.net/1164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glarecipes.com.au/page/2/" TargetMode="External"/><Relationship Id="rId3" Type="http://schemas.openxmlformats.org/officeDocument/2006/relationships/image" Target="../media/image63.png"/><Relationship Id="rId7" Type="http://schemas.openxmlformats.org/officeDocument/2006/relationships/image" Target="../media/image6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pngimg.com/download/2934" TargetMode="External"/><Relationship Id="rId5" Type="http://schemas.openxmlformats.org/officeDocument/2006/relationships/image" Target="../media/image64.png"/><Relationship Id="rId4" Type="http://schemas.microsoft.com/office/2007/relationships/hdphoto" Target="../media/hdphoto7.wdp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71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microsoft.com/office/2007/relationships/hdphoto" Target="../media/hdphoto8.wdp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80.jpeg"/><Relationship Id="rId7" Type="http://schemas.openxmlformats.org/officeDocument/2006/relationships/image" Target="../media/image83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82.png"/><Relationship Id="rId4" Type="http://schemas.openxmlformats.org/officeDocument/2006/relationships/image" Target="../media/image8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microsoft.com/office/2007/relationships/hdphoto" Target="../media/hdphoto2.wdp"/><Relationship Id="rId12" Type="http://schemas.openxmlformats.org/officeDocument/2006/relationships/image" Target="../media/image2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23.jpg"/><Relationship Id="rId10" Type="http://schemas.openxmlformats.org/officeDocument/2006/relationships/image" Target="../media/image26.png"/><Relationship Id="rId4" Type="http://schemas.openxmlformats.org/officeDocument/2006/relationships/image" Target="../media/image22.jp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4">
                <a:lumMod val="20000"/>
                <a:lumOff val="80000"/>
              </a:schemeClr>
            </a:gs>
            <a:gs pos="7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DEBAAA-3336-4987-87E5-8FF686419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05A45E-7B75-46EB-9029-8A08DEC5FDAA}"/>
              </a:ext>
            </a:extLst>
          </p:cNvPr>
          <p:cNvSpPr txBox="1"/>
          <p:nvPr/>
        </p:nvSpPr>
        <p:spPr>
          <a:xfrm>
            <a:off x="4084562" y="904126"/>
            <a:ext cx="7469314" cy="252487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 err="1">
                <a:solidFill>
                  <a:srgbClr val="A5002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>
                <a:solidFill>
                  <a:srgbClr val="A5002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A5002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b="1" dirty="0">
              <a:solidFill>
                <a:srgbClr val="A5002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F2430-58FB-41C1-AB76-AE511AC59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38657">
            <a:off x="-10632" y="2000464"/>
            <a:ext cx="2705100" cy="312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43B6D4-10E8-475A-8904-2F03299FC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908" y="4512457"/>
            <a:ext cx="3513177" cy="2631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37F5BE-AF20-4806-AC0D-FE417CE5C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16" y="-406731"/>
            <a:ext cx="3079657" cy="2309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71826A-B3E7-4695-BF20-5FA31EB7CE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98" y="3399293"/>
            <a:ext cx="3702356" cy="13924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392A97-041D-463D-888F-EE1DEF1AF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5066">
            <a:off x="5397541" y="3550472"/>
            <a:ext cx="3702356" cy="13924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EBEF7D-31F1-4D07-8EC8-82908B23C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626" y="321853"/>
            <a:ext cx="3702356" cy="13924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FDAD48-0D3F-4289-8F4B-8C388E51E2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94" y="948841"/>
            <a:ext cx="3702356" cy="13924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A4479D-BBD6-483C-9E65-BB1BD9CA5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798" y="4391024"/>
            <a:ext cx="3702356" cy="13924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B9F05E-3CF0-433B-856A-34303343C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04" y="5257634"/>
            <a:ext cx="3702356" cy="13924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6C3C50-FD72-453F-A286-2ACA7C4F4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600" y="3865155"/>
            <a:ext cx="3702356" cy="13924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28909D-CBB7-450A-A294-0FAE2F60C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219" y="2358239"/>
            <a:ext cx="3702356" cy="13924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9BD478-9073-404A-A1C3-B1C4E1004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04" y="277874"/>
            <a:ext cx="3702356" cy="13924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7F88FA-3707-4C11-8F9A-913184ECCC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51" y="0"/>
            <a:ext cx="6164694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7545E0-30DA-43E9-8D08-141E88C93A0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0 L 0.5 -0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0 L -0.50417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E57C362-DF2F-4D16-BFA6-9CCC03C02CC2}"/>
              </a:ext>
            </a:extLst>
          </p:cNvPr>
          <p:cNvGrpSpPr/>
          <p:nvPr/>
        </p:nvGrpSpPr>
        <p:grpSpPr>
          <a:xfrm>
            <a:off x="516844" y="1209273"/>
            <a:ext cx="5504094" cy="3588759"/>
            <a:chOff x="249715" y="1277095"/>
            <a:chExt cx="4829060" cy="3788065"/>
          </a:xfrm>
        </p:grpSpPr>
        <p:pic>
          <p:nvPicPr>
            <p:cNvPr id="7" name="Picture 6" descr="A person sitting at a table&#10;&#10;Description automatically generated">
              <a:extLst>
                <a:ext uri="{FF2B5EF4-FFF2-40B4-BE49-F238E27FC236}">
                  <a16:creationId xmlns:a16="http://schemas.microsoft.com/office/drawing/2014/main" id="{D8235D37-D73E-4778-BBFA-A230EA9BF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715" y="1277095"/>
              <a:ext cx="4829060" cy="2555166"/>
            </a:xfrm>
            <a:prstGeom prst="rect">
              <a:avLst/>
            </a:prstGeom>
          </p:spPr>
        </p:pic>
        <p:pic>
          <p:nvPicPr>
            <p:cNvPr id="8" name="Picture 7" descr="A table full of food&#10;&#10;Description automatically generated">
              <a:extLst>
                <a:ext uri="{FF2B5EF4-FFF2-40B4-BE49-F238E27FC236}">
                  <a16:creationId xmlns:a16="http://schemas.microsoft.com/office/drawing/2014/main" id="{90009654-3240-4BB2-9511-D5F758680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715" y="3832261"/>
              <a:ext cx="4829060" cy="123289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6AC1EF-B5A8-438E-99B1-5B4A3217FC03}"/>
              </a:ext>
            </a:extLst>
          </p:cNvPr>
          <p:cNvSpPr txBox="1"/>
          <p:nvPr/>
        </p:nvSpPr>
        <p:spPr>
          <a:xfrm>
            <a:off x="3386724" y="167426"/>
            <a:ext cx="5722494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কেন প্রয়োজন?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746C89-D96E-46C6-8D7E-538F9272D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410" y="1209274"/>
            <a:ext cx="5830306" cy="3588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324A87-1436-4E76-9481-6B3F9AF215C3}"/>
              </a:ext>
            </a:extLst>
          </p:cNvPr>
          <p:cNvSpPr txBox="1"/>
          <p:nvPr/>
        </p:nvSpPr>
        <p:spPr>
          <a:xfrm>
            <a:off x="869942" y="5342843"/>
            <a:ext cx="10756058" cy="707886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সুস্থ জীবনের জন্য খাদ্য প্রয়োজন।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5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CBCB87-4AD2-4C57-A896-7CE3BAB032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32" y="1367382"/>
            <a:ext cx="2772912" cy="2553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B62E9-B397-47ED-BFFD-4499B3A9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423" y="2937357"/>
            <a:ext cx="2653386" cy="2640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F54DFF-16FA-4813-BB05-72D981C21025}"/>
              </a:ext>
            </a:extLst>
          </p:cNvPr>
          <p:cNvSpPr txBox="1"/>
          <p:nvPr/>
        </p:nvSpPr>
        <p:spPr>
          <a:xfrm>
            <a:off x="893067" y="4143799"/>
            <a:ext cx="1337734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DF4DB-0ADB-48DD-BA5E-FA43542DDC53}"/>
              </a:ext>
            </a:extLst>
          </p:cNvPr>
          <p:cNvSpPr txBox="1"/>
          <p:nvPr/>
        </p:nvSpPr>
        <p:spPr>
          <a:xfrm>
            <a:off x="7395109" y="5057512"/>
            <a:ext cx="1329824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72E87-E9B5-47FE-A345-A00E174958DC}"/>
              </a:ext>
            </a:extLst>
          </p:cNvPr>
          <p:cNvSpPr txBox="1"/>
          <p:nvPr/>
        </p:nvSpPr>
        <p:spPr>
          <a:xfrm>
            <a:off x="10472716" y="5685931"/>
            <a:ext cx="1016278" cy="7078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DE786-FA3D-41E6-8B6C-2F14930A0894}"/>
              </a:ext>
            </a:extLst>
          </p:cNvPr>
          <p:cNvSpPr txBox="1"/>
          <p:nvPr/>
        </p:nvSpPr>
        <p:spPr>
          <a:xfrm>
            <a:off x="271932" y="222616"/>
            <a:ext cx="11796877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বয়সী মানুষের খাদ্য ও পুষ্টির চাহিদা কী একই রকম?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E3891-3DFE-4F9A-9B93-2FFB2824B4B6}"/>
              </a:ext>
            </a:extLst>
          </p:cNvPr>
          <p:cNvSpPr txBox="1"/>
          <p:nvPr/>
        </p:nvSpPr>
        <p:spPr>
          <a:xfrm>
            <a:off x="2834752" y="5943757"/>
            <a:ext cx="4498064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না।এক রকম নয়।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F0830-0ED8-45D2-9F1B-55931AA67C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780" y="1818769"/>
            <a:ext cx="2870044" cy="2553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6E40D6-3CD4-4404-9D08-6D880AC47B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894" y="2311469"/>
            <a:ext cx="2725085" cy="2640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7D2D4F-E607-4196-93E3-35235A4EB745}"/>
              </a:ext>
            </a:extLst>
          </p:cNvPr>
          <p:cNvSpPr txBox="1"/>
          <p:nvPr/>
        </p:nvSpPr>
        <p:spPr>
          <a:xfrm>
            <a:off x="4111701" y="4497742"/>
            <a:ext cx="1944166" cy="70788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D74685B-94F6-439D-9A9B-4431C4717456}"/>
              </a:ext>
            </a:extLst>
          </p:cNvPr>
          <p:cNvGrpSpPr/>
          <p:nvPr/>
        </p:nvGrpSpPr>
        <p:grpSpPr>
          <a:xfrm>
            <a:off x="234841" y="2375501"/>
            <a:ext cx="5069587" cy="1612914"/>
            <a:chOff x="501381" y="1886707"/>
            <a:chExt cx="6126775" cy="22203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F79EA2-DF1C-4304-AFCF-4EB1E2C84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4018" y="1886707"/>
              <a:ext cx="3044138" cy="22203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F1BF60-B1EB-4F8C-BA92-A1AA63C01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1381" y="1886707"/>
              <a:ext cx="3082637" cy="222031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4D77D2-E454-410E-9634-1B59F60C4FE7}"/>
              </a:ext>
            </a:extLst>
          </p:cNvPr>
          <p:cNvGrpSpPr/>
          <p:nvPr/>
        </p:nvGrpSpPr>
        <p:grpSpPr>
          <a:xfrm>
            <a:off x="4452403" y="4018170"/>
            <a:ext cx="6411075" cy="2175553"/>
            <a:chOff x="5106256" y="3895617"/>
            <a:chExt cx="6411075" cy="21755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049990-32E3-48EE-8465-381E19290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6256" y="3895617"/>
              <a:ext cx="3164440" cy="2175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6CD946-341A-4560-AB60-62D5D138A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0697" y="3895617"/>
              <a:ext cx="3246634" cy="217555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3123E6-B07E-4508-97D8-54D29D0AE6B4}"/>
              </a:ext>
            </a:extLst>
          </p:cNvPr>
          <p:cNvSpPr txBox="1"/>
          <p:nvPr/>
        </p:nvSpPr>
        <p:spPr>
          <a:xfrm>
            <a:off x="5798650" y="2375501"/>
            <a:ext cx="5816284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তাই কাজের ধরন অনুযায়ীও খাদ্য ও পুষ্টির চাহিদা কম বেশি হয়ে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853DD-6810-4F40-8307-1BF547C3A7A0}"/>
              </a:ext>
            </a:extLst>
          </p:cNvPr>
          <p:cNvSpPr txBox="1"/>
          <p:nvPr/>
        </p:nvSpPr>
        <p:spPr>
          <a:xfrm>
            <a:off x="358317" y="1031905"/>
            <a:ext cx="10157283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পেশার মানুষের খাদ্য ও পুষ্টি চাহিদা কী একই রকম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700A0-AEEC-40B4-B3CF-81372081AD8E}"/>
              </a:ext>
            </a:extLst>
          </p:cNvPr>
          <p:cNvSpPr txBox="1"/>
          <p:nvPr/>
        </p:nvSpPr>
        <p:spPr>
          <a:xfrm>
            <a:off x="1242608" y="5105946"/>
            <a:ext cx="1265020" cy="830997"/>
          </a:xfrm>
          <a:prstGeom prst="rect">
            <a:avLst/>
          </a:prstGeom>
          <a:solidFill>
            <a:srgbClr val="00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BD" sz="4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9294B-AEC0-4C5B-827B-D22E0CBB9845}"/>
              </a:ext>
            </a:extLst>
          </p:cNvPr>
          <p:cNvSpPr txBox="1"/>
          <p:nvPr/>
        </p:nvSpPr>
        <p:spPr>
          <a:xfrm>
            <a:off x="2741259" y="164404"/>
            <a:ext cx="5391398" cy="5232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BD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দুটো মনোযোগ দিয়ে দেখি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F6FE6A-B345-440A-AA6A-C78CD04DB2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4"/>
          <a:stretch/>
        </p:blipFill>
        <p:spPr>
          <a:xfrm>
            <a:off x="1392559" y="1681315"/>
            <a:ext cx="6411608" cy="4249509"/>
          </a:xfrm>
          <a:prstGeom prst="triangle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D3C86-893C-405F-B3EA-32EDBAAF058D}"/>
              </a:ext>
            </a:extLst>
          </p:cNvPr>
          <p:cNvSpPr txBox="1"/>
          <p:nvPr/>
        </p:nvSpPr>
        <p:spPr>
          <a:xfrm>
            <a:off x="1392559" y="11266"/>
            <a:ext cx="609939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মনোযোগ দিয়ে দেখি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36D54-FD00-4765-803E-98A26487DE90}"/>
              </a:ext>
            </a:extLst>
          </p:cNvPr>
          <p:cNvSpPr txBox="1"/>
          <p:nvPr/>
        </p:nvSpPr>
        <p:spPr>
          <a:xfrm>
            <a:off x="2611856" y="733682"/>
            <a:ext cx="3660803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 চিত্র?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3AD22D-B748-4759-8852-2DB61109A603}"/>
              </a:ext>
            </a:extLst>
          </p:cNvPr>
          <p:cNvSpPr txBox="1"/>
          <p:nvPr/>
        </p:nvSpPr>
        <p:spPr>
          <a:xfrm>
            <a:off x="1020277" y="6071766"/>
            <a:ext cx="7156171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সুষম খাদ্যের একটি চার্ট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E7A93-1D1E-4F59-A84B-D32F6B3271E0}"/>
              </a:ext>
            </a:extLst>
          </p:cNvPr>
          <p:cNvSpPr txBox="1"/>
          <p:nvPr/>
        </p:nvSpPr>
        <p:spPr>
          <a:xfrm>
            <a:off x="7654189" y="1540373"/>
            <a:ext cx="4321501" cy="31700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খাদ্য আমাদের সুস্থ থাকার জন্য প্রয়োজনীয় পুষ্টি সরবরাহ করে  তাই সুষম খাদ্য।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AF589F-9861-40B4-BD8C-43B4365C444E}"/>
              </a:ext>
            </a:extLst>
          </p:cNvPr>
          <p:cNvSpPr txBox="1"/>
          <p:nvPr/>
        </p:nvSpPr>
        <p:spPr>
          <a:xfrm>
            <a:off x="347260" y="3682871"/>
            <a:ext cx="6584270" cy="29244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সুষম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খাদ্য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গ্রহণ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করা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খুবই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গুরুত্বপূর্ন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সুস্থ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সবল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থাকার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জন্য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সঠিক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পরিমান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পুষ্টি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উপাদান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প্রয়োজন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 descr="A bunch of food sitting on top of a wooden cutting board&#10;&#10;Description automatically generated">
            <a:extLst>
              <a:ext uri="{FF2B5EF4-FFF2-40B4-BE49-F238E27FC236}">
                <a16:creationId xmlns:a16="http://schemas.microsoft.com/office/drawing/2014/main" id="{FA1A2C5B-BD1F-4268-98C9-BA8D6777A2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10" name="Picture 9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50EACD72-5FE2-4314-80B9-BDB81F33B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86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D34AC-DDE7-4D74-828B-4C8DB88AA3DB}"/>
              </a:ext>
            </a:extLst>
          </p:cNvPr>
          <p:cNvSpPr txBox="1"/>
          <p:nvPr/>
        </p:nvSpPr>
        <p:spPr>
          <a:xfrm>
            <a:off x="2898161" y="179710"/>
            <a:ext cx="5065968" cy="108865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B8FAD-E88B-45C4-98E2-6D9691BF4738}"/>
              </a:ext>
            </a:extLst>
          </p:cNvPr>
          <p:cNvSpPr txBox="1"/>
          <p:nvPr/>
        </p:nvSpPr>
        <p:spPr>
          <a:xfrm>
            <a:off x="336973" y="3259395"/>
            <a:ext cx="5909591" cy="15377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 descr="A picture containing chair, drawing&#10;&#10;Description automatically generated">
            <a:extLst>
              <a:ext uri="{FF2B5EF4-FFF2-40B4-BE49-F238E27FC236}">
                <a16:creationId xmlns:a16="http://schemas.microsoft.com/office/drawing/2014/main" id="{6843629D-6548-4061-A19A-4854BFC4C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254"/>
          <a:stretch/>
        </p:blipFill>
        <p:spPr>
          <a:xfrm>
            <a:off x="6246564" y="544775"/>
            <a:ext cx="5945436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6146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0425D18-C089-4C05-9A09-02E26AE06555}"/>
              </a:ext>
            </a:extLst>
          </p:cNvPr>
          <p:cNvSpPr/>
          <p:nvPr/>
        </p:nvSpPr>
        <p:spPr>
          <a:xfrm>
            <a:off x="4343399" y="2310178"/>
            <a:ext cx="7848601" cy="4338195"/>
          </a:xfrm>
          <a:prstGeom prst="wedgeEllipseCallout">
            <a:avLst>
              <a:gd name="adj1" fmla="val -54343"/>
              <a:gd name="adj2" fmla="val 461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indoor, sitting, little&#10;&#10;Description automatically generated">
            <a:extLst>
              <a:ext uri="{FF2B5EF4-FFF2-40B4-BE49-F238E27FC236}">
                <a16:creationId xmlns:a16="http://schemas.microsoft.com/office/drawing/2014/main" id="{98D74BEE-635B-4375-AF69-1CE4DE5A0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46" y="2743200"/>
            <a:ext cx="3068176" cy="3905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B42DE2-173D-49C4-89F7-EEA0491C6BE9}"/>
              </a:ext>
            </a:extLst>
          </p:cNvPr>
          <p:cNvSpPr txBox="1"/>
          <p:nvPr/>
        </p:nvSpPr>
        <p:spPr>
          <a:xfrm>
            <a:off x="2212258" y="42583"/>
            <a:ext cx="617957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কী মনে হচ্ছে?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35EF6-D53C-4893-B551-BD95BD0AF3FD}"/>
              </a:ext>
            </a:extLst>
          </p:cNvPr>
          <p:cNvSpPr txBox="1"/>
          <p:nvPr/>
        </p:nvSpPr>
        <p:spPr>
          <a:xfrm>
            <a:off x="278446" y="1528124"/>
            <a:ext cx="1132802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শরীরে কী প্রয়োজনীয় পুষ্টি উপাদান রয়েছে?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680A5-4CFB-4F12-97D0-69280DF1F79D}"/>
              </a:ext>
            </a:extLst>
          </p:cNvPr>
          <p:cNvSpPr txBox="1"/>
          <p:nvPr/>
        </p:nvSpPr>
        <p:spPr>
          <a:xfrm>
            <a:off x="5766620" y="2905858"/>
            <a:ext cx="5250425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পুষ্টি উপাদান গ্রহণ না করলে  শরীর দূর্বল হয়ে পড়ে,অপুষ্টিতে ভোগে এবং সহজেই রোগাক্রান্ত হয়। আর অপুষ্টিজনিত কারণে শিশুর স্বাভাবিক বৃদ্ধি ও বিকাশ বাধাগ্রস্ত 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6F237-9C96-435B-B465-2F96CE4EA0BE}"/>
              </a:ext>
            </a:extLst>
          </p:cNvPr>
          <p:cNvSpPr txBox="1"/>
          <p:nvPr/>
        </p:nvSpPr>
        <p:spPr>
          <a:xfrm>
            <a:off x="291601" y="763082"/>
            <a:ext cx="1026824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পুষ্টি গ্রহণ নাকরলে কী সমস্যা হয়?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9B08F91E-FE7E-4005-9912-0785BE6A31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346" y="1378668"/>
            <a:ext cx="4491652" cy="3249642"/>
          </a:xfrm>
          <a:prstGeom prst="rect">
            <a:avLst/>
          </a:prstGeom>
        </p:spPr>
      </p:pic>
      <p:pic>
        <p:nvPicPr>
          <p:cNvPr id="5" name="Picture 4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3150A75D-275B-4916-9E45-0BBA9A7729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79" y="1353388"/>
            <a:ext cx="4491654" cy="3249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3CB69-6C8B-4C08-802C-92DF2A90AFD0}"/>
              </a:ext>
            </a:extLst>
          </p:cNvPr>
          <p:cNvSpPr txBox="1"/>
          <p:nvPr/>
        </p:nvSpPr>
        <p:spPr>
          <a:xfrm>
            <a:off x="2821739" y="128048"/>
            <a:ext cx="735985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A5002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মনোযোগ দিয়ে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5C8D8-59EC-4163-9125-6A7D1EC6419B}"/>
              </a:ext>
            </a:extLst>
          </p:cNvPr>
          <p:cNvSpPr txBox="1"/>
          <p:nvPr/>
        </p:nvSpPr>
        <p:spPr>
          <a:xfrm>
            <a:off x="331056" y="4892536"/>
            <a:ext cx="11529881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খাবার গ্রহণের ফলে ওজনজনিত সমস্যায় ভুগছে।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656EE-FF77-4111-9563-E7FD203A3E7C}"/>
              </a:ext>
            </a:extLst>
          </p:cNvPr>
          <p:cNvSpPr txBox="1"/>
          <p:nvPr/>
        </p:nvSpPr>
        <p:spPr>
          <a:xfrm>
            <a:off x="331057" y="5741538"/>
            <a:ext cx="11529881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3366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অপুষ্টিজনিত কারণে মানুষের বৃদ্ধি এবং বিকাশ বাধাগ্রস্ত হয় ।আবার অতিরিক্ত খাদ্য গ্রহণের ফলে ওজনজনিত সমস্যা সৃষ্টি হতে পারে।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F7550-7675-4CD4-9C76-1F16563E2949}"/>
              </a:ext>
            </a:extLst>
          </p:cNvPr>
          <p:cNvSpPr txBox="1"/>
          <p:nvPr/>
        </p:nvSpPr>
        <p:spPr>
          <a:xfrm>
            <a:off x="5183480" y="166515"/>
            <a:ext cx="4786430" cy="923330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small child sitting on a table&#10;&#10;Description automatically generated">
            <a:extLst>
              <a:ext uri="{FF2B5EF4-FFF2-40B4-BE49-F238E27FC236}">
                <a16:creationId xmlns:a16="http://schemas.microsoft.com/office/drawing/2014/main" id="{3302F619-BA08-48E4-9AF1-A8BE68521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18" y="1373390"/>
            <a:ext cx="5626498" cy="51782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E3F16-6DCD-4A77-B2BF-A9E1C59CD852}"/>
              </a:ext>
            </a:extLst>
          </p:cNvPr>
          <p:cNvSpPr txBox="1"/>
          <p:nvPr/>
        </p:nvSpPr>
        <p:spPr>
          <a:xfrm>
            <a:off x="6744924" y="2808354"/>
            <a:ext cx="4965295" cy="344496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পুষ্টি গ্রহণ না করলে কী  ধরনের সমস্যা হয়?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খাদ্য গ্রহণের ফলে কী হয়?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B739D-6AC9-4376-823F-714D65B22894}"/>
              </a:ext>
            </a:extLst>
          </p:cNvPr>
          <p:cNvSpPr txBox="1"/>
          <p:nvPr/>
        </p:nvSpPr>
        <p:spPr>
          <a:xfrm>
            <a:off x="3391106" y="1120877"/>
            <a:ext cx="5900377" cy="43400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তাহলে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অবশ্যই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জানা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দরকার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শরীরের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জন্য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কতটুকু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পুষ্টি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প্রয়োজন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এবং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সুস্বাস্থ্যের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জন্য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কোন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কোন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খাবার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খাওয়া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উচিত</a:t>
            </a:r>
            <a:r>
              <a:rPr lang="en-US" sz="4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02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8395" y="430235"/>
            <a:ext cx="3558160" cy="628650"/>
          </a:xfrm>
          <a:prstGeom prst="rect">
            <a:avLst/>
          </a:prstGeom>
          <a:solidFill>
            <a:srgbClr val="00FF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440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bn-IN" sz="30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30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141" y="4388791"/>
            <a:ext cx="8420668" cy="2308324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বাটখোলা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33" y="1446362"/>
            <a:ext cx="1997684" cy="22683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56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25B72E-28CB-43FA-BAA2-573B6FB5E23C}"/>
              </a:ext>
            </a:extLst>
          </p:cNvPr>
          <p:cNvSpPr txBox="1"/>
          <p:nvPr/>
        </p:nvSpPr>
        <p:spPr>
          <a:xfrm>
            <a:off x="3393935" y="915434"/>
            <a:ext cx="5846786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3366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3782D8-0F38-42B7-AE46-F10FB25BD66C}"/>
              </a:ext>
            </a:extLst>
          </p:cNvPr>
          <p:cNvSpPr txBox="1"/>
          <p:nvPr/>
        </p:nvSpPr>
        <p:spPr>
          <a:xfrm>
            <a:off x="1057173" y="49533"/>
            <a:ext cx="10520311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সুষম খাদ্য নির্বাচন করতে পারি?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25C17D-57F6-4B2F-A280-46298552757E}"/>
              </a:ext>
            </a:extLst>
          </p:cNvPr>
          <p:cNvGrpSpPr/>
          <p:nvPr/>
        </p:nvGrpSpPr>
        <p:grpSpPr>
          <a:xfrm>
            <a:off x="1545455" y="2301616"/>
            <a:ext cx="8373438" cy="3164728"/>
            <a:chOff x="1525237" y="1789984"/>
            <a:chExt cx="8373438" cy="316472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FDBB3B-8AC9-4711-A1CA-EE61233466F0}"/>
                </a:ext>
              </a:extLst>
            </p:cNvPr>
            <p:cNvGrpSpPr/>
            <p:nvPr/>
          </p:nvGrpSpPr>
          <p:grpSpPr>
            <a:xfrm>
              <a:off x="1525237" y="1903288"/>
              <a:ext cx="8373438" cy="3051424"/>
              <a:chOff x="567276" y="1533381"/>
              <a:chExt cx="6747561" cy="2031752"/>
            </a:xfrm>
          </p:grpSpPr>
          <p:pic>
            <p:nvPicPr>
              <p:cNvPr id="4" name="Picture 3" descr="Food on a table&#10;&#10;Description automatically generated">
                <a:extLst>
                  <a:ext uri="{FF2B5EF4-FFF2-40B4-BE49-F238E27FC236}">
                    <a16:creationId xmlns:a16="http://schemas.microsoft.com/office/drawing/2014/main" id="{30D376E3-6AA9-422F-8389-45BDFF9F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276" y="1533381"/>
                <a:ext cx="3582616" cy="2031752"/>
              </a:xfrm>
              <a:prstGeom prst="rect">
                <a:avLst/>
              </a:prstGeom>
            </p:spPr>
          </p:pic>
          <p:pic>
            <p:nvPicPr>
              <p:cNvPr id="6" name="Picture 5" descr="A pasta dish on a white plate&#10;&#10;Description automatically generated">
                <a:extLst>
                  <a:ext uri="{FF2B5EF4-FFF2-40B4-BE49-F238E27FC236}">
                    <a16:creationId xmlns:a16="http://schemas.microsoft.com/office/drawing/2014/main" id="{25017FCD-9D3B-42E3-97FF-FF8D9AF14A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49892" y="1533381"/>
                <a:ext cx="3164945" cy="2031752"/>
              </a:xfrm>
              <a:prstGeom prst="rect">
                <a:avLst/>
              </a:prstGeom>
            </p:spPr>
          </p:pic>
        </p:grpSp>
        <p:pic>
          <p:nvPicPr>
            <p:cNvPr id="16" name="Picture 15" descr="Food on a plate&#10;&#10;Description automatically generated">
              <a:extLst>
                <a:ext uri="{FF2B5EF4-FFF2-40B4-BE49-F238E27FC236}">
                  <a16:creationId xmlns:a16="http://schemas.microsoft.com/office/drawing/2014/main" id="{6849CAF7-BF9F-4493-A5CD-994D8C1B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7141" y="1789984"/>
              <a:ext cx="1777757" cy="1155542"/>
            </a:xfrm>
            <a:prstGeom prst="ellipse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D22C3FC-7154-4231-A304-53A4C6F5BB06}"/>
              </a:ext>
            </a:extLst>
          </p:cNvPr>
          <p:cNvSpPr txBox="1"/>
          <p:nvPr/>
        </p:nvSpPr>
        <p:spPr>
          <a:xfrm>
            <a:off x="3321121" y="5753652"/>
            <a:ext cx="5730411" cy="707886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ভাত,আলু,রুটি, নুডুলস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unch of different types of vegetables&#10;&#10;Description automatically generated">
            <a:extLst>
              <a:ext uri="{FF2B5EF4-FFF2-40B4-BE49-F238E27FC236}">
                <a16:creationId xmlns:a16="http://schemas.microsoft.com/office/drawing/2014/main" id="{CC78C3D9-9684-4E6B-9BE5-1DFFB8CCD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90648" y="1463770"/>
            <a:ext cx="5086597" cy="3730737"/>
          </a:xfrm>
          <a:prstGeom prst="rect">
            <a:avLst/>
          </a:prstGeom>
        </p:spPr>
      </p:pic>
      <p:pic>
        <p:nvPicPr>
          <p:cNvPr id="15" name="Picture 14" descr="A pile of fresh fruit and vegetables&#10;&#10;Description automatically generated">
            <a:extLst>
              <a:ext uri="{FF2B5EF4-FFF2-40B4-BE49-F238E27FC236}">
                <a16:creationId xmlns:a16="http://schemas.microsoft.com/office/drawing/2014/main" id="{BCD428A0-3FAC-4279-B931-037F68651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472052" y="1463769"/>
            <a:ext cx="5006830" cy="37307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9201C3-8B95-491A-9AA4-B7B1FDF5A756}"/>
              </a:ext>
            </a:extLst>
          </p:cNvPr>
          <p:cNvSpPr txBox="1"/>
          <p:nvPr/>
        </p:nvSpPr>
        <p:spPr>
          <a:xfrm>
            <a:off x="2765436" y="239904"/>
            <a:ext cx="6806267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59415-BADF-4183-B188-54E27544A9A5}"/>
              </a:ext>
            </a:extLst>
          </p:cNvPr>
          <p:cNvSpPr txBox="1"/>
          <p:nvPr/>
        </p:nvSpPr>
        <p:spPr>
          <a:xfrm>
            <a:off x="1801998" y="5356720"/>
            <a:ext cx="3263896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4E24A-114E-4B5E-8C91-684AF127B9A0}"/>
              </a:ext>
            </a:extLst>
          </p:cNvPr>
          <p:cNvSpPr txBox="1"/>
          <p:nvPr/>
        </p:nvSpPr>
        <p:spPr>
          <a:xfrm>
            <a:off x="7619759" y="5356720"/>
            <a:ext cx="2711415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ফল-মূল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late of food with broccoli&#10;&#10;Description automatically generated">
            <a:extLst>
              <a:ext uri="{FF2B5EF4-FFF2-40B4-BE49-F238E27FC236}">
                <a16:creationId xmlns:a16="http://schemas.microsoft.com/office/drawing/2014/main" id="{019B1E2C-C85B-467E-8745-C8BFAAF6D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6539813" y="2979238"/>
            <a:ext cx="3018553" cy="301855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Picture 2" descr="A bowl of food on a plate&#10;&#10;Description automatically generated">
            <a:extLst>
              <a:ext uri="{FF2B5EF4-FFF2-40B4-BE49-F238E27FC236}">
                <a16:creationId xmlns:a16="http://schemas.microsoft.com/office/drawing/2014/main" id="{6D6082AB-7160-4A2C-AFF7-6A0E956B5B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/>
        </p:blipFill>
        <p:spPr>
          <a:xfrm>
            <a:off x="294769" y="1122562"/>
            <a:ext cx="2959191" cy="3020551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Picture 5" descr="A bowl of food on a plate&#10;&#10;Description automatically generated">
            <a:extLst>
              <a:ext uri="{FF2B5EF4-FFF2-40B4-BE49-F238E27FC236}">
                <a16:creationId xmlns:a16="http://schemas.microsoft.com/office/drawing/2014/main" id="{D8147410-183B-4F2D-B43F-642113C048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/>
        </p:blipFill>
        <p:spPr>
          <a:xfrm>
            <a:off x="2976397" y="2881888"/>
            <a:ext cx="3119602" cy="3119602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9" name="Picture 8" descr="A bowl of food&#10;&#10;Description automatically generated">
            <a:extLst>
              <a:ext uri="{FF2B5EF4-FFF2-40B4-BE49-F238E27FC236}">
                <a16:creationId xmlns:a16="http://schemas.microsoft.com/office/drawing/2014/main" id="{3B927749-742A-4BEF-A1B3-6A1B29655C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/>
          <a:stretch/>
        </p:blipFill>
        <p:spPr>
          <a:xfrm>
            <a:off x="9173447" y="1122561"/>
            <a:ext cx="3018553" cy="3020551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96E431-E3A5-448C-88EC-FEE8B7B84ED0}"/>
              </a:ext>
            </a:extLst>
          </p:cNvPr>
          <p:cNvSpPr txBox="1"/>
          <p:nvPr/>
        </p:nvSpPr>
        <p:spPr>
          <a:xfrm>
            <a:off x="2358611" y="1997"/>
            <a:ext cx="7941282" cy="112056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আমিষ</a:t>
            </a:r>
            <a:r>
              <a:rPr lang="en-US" sz="6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জাতীয়</a:t>
            </a:r>
            <a:r>
              <a:rPr lang="en-US" sz="60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খাবার</a:t>
            </a:r>
            <a:endParaRPr lang="en-US" sz="6000" b="1" kern="12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A0429-349B-46C4-B479-1659C823E84B}"/>
              </a:ext>
            </a:extLst>
          </p:cNvPr>
          <p:cNvSpPr txBox="1"/>
          <p:nvPr/>
        </p:nvSpPr>
        <p:spPr>
          <a:xfrm>
            <a:off x="1188990" y="4294223"/>
            <a:ext cx="1170751" cy="646331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Aft>
                <a:spcPts val="600"/>
              </a:spcAft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19E65-557A-4ED7-AFD9-C95647277E9E}"/>
              </a:ext>
            </a:extLst>
          </p:cNvPr>
          <p:cNvSpPr txBox="1"/>
          <p:nvPr/>
        </p:nvSpPr>
        <p:spPr>
          <a:xfrm>
            <a:off x="10085551" y="4294222"/>
            <a:ext cx="1194343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Aft>
                <a:spcPts val="600"/>
              </a:spcAft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F3B8C-17AA-451C-873F-E4FEB70CBDE0}"/>
              </a:ext>
            </a:extLst>
          </p:cNvPr>
          <p:cNvSpPr txBox="1"/>
          <p:nvPr/>
        </p:nvSpPr>
        <p:spPr>
          <a:xfrm>
            <a:off x="3879868" y="6140072"/>
            <a:ext cx="1312659" cy="64633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Aft>
                <a:spcPts val="600"/>
              </a:spcAft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784854-913E-4CD8-8BC0-A9420369B41F}"/>
              </a:ext>
            </a:extLst>
          </p:cNvPr>
          <p:cNvSpPr txBox="1"/>
          <p:nvPr/>
        </p:nvSpPr>
        <p:spPr>
          <a:xfrm>
            <a:off x="7483064" y="6140073"/>
            <a:ext cx="1132050" cy="646331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1FF61-4796-45F7-9519-C58C189238AD}"/>
              </a:ext>
            </a:extLst>
          </p:cNvPr>
          <p:cNvSpPr txBox="1"/>
          <p:nvPr/>
        </p:nvSpPr>
        <p:spPr>
          <a:xfrm>
            <a:off x="1433029" y="226220"/>
            <a:ext cx="912670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ও ভিটামিন জাতীয় খাবার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 picture containing table, cup, coffee, food&#10;&#10;Description automatically generated">
            <a:extLst>
              <a:ext uri="{FF2B5EF4-FFF2-40B4-BE49-F238E27FC236}">
                <a16:creationId xmlns:a16="http://schemas.microsoft.com/office/drawing/2014/main" id="{B1F2E2EB-C2BC-4545-866E-4F4928F34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89562" l="980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0403" y="1767036"/>
            <a:ext cx="4931597" cy="3678148"/>
          </a:xfrm>
          <a:prstGeom prst="rect">
            <a:avLst/>
          </a:prstGeom>
        </p:spPr>
      </p:pic>
      <p:pic>
        <p:nvPicPr>
          <p:cNvPr id="13" name="Picture 12" descr="A picture containing indoor, vase, bottle, sitting&#10;&#10;Description automatically generated">
            <a:extLst>
              <a:ext uri="{FF2B5EF4-FFF2-40B4-BE49-F238E27FC236}">
                <a16:creationId xmlns:a16="http://schemas.microsoft.com/office/drawing/2014/main" id="{F196316C-AD51-44A7-BBEB-2B86F7071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433029" y="1767036"/>
            <a:ext cx="1029952" cy="3548413"/>
          </a:xfrm>
          <a:prstGeom prst="rect">
            <a:avLst/>
          </a:prstGeom>
        </p:spPr>
      </p:pic>
      <p:pic>
        <p:nvPicPr>
          <p:cNvPr id="17" name="Picture 16" descr="A bowl of food&#10;&#10;Description automatically generated">
            <a:extLst>
              <a:ext uri="{FF2B5EF4-FFF2-40B4-BE49-F238E27FC236}">
                <a16:creationId xmlns:a16="http://schemas.microsoft.com/office/drawing/2014/main" id="{1D4632F1-0C40-4407-B0B0-D104D41F36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/>
        </p:blipFill>
        <p:spPr>
          <a:xfrm>
            <a:off x="3604424" y="1890454"/>
            <a:ext cx="3655979" cy="3431315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27C00A-04B9-4965-9D05-1D9A0D527D44}"/>
              </a:ext>
            </a:extLst>
          </p:cNvPr>
          <p:cNvSpPr txBox="1"/>
          <p:nvPr/>
        </p:nvSpPr>
        <p:spPr>
          <a:xfrm>
            <a:off x="1433029" y="5445184"/>
            <a:ext cx="1029952" cy="70788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37F4C-82F8-48CE-BB8F-986B4524BAE1}"/>
              </a:ext>
            </a:extLst>
          </p:cNvPr>
          <p:cNvSpPr txBox="1"/>
          <p:nvPr/>
        </p:nvSpPr>
        <p:spPr>
          <a:xfrm>
            <a:off x="4987088" y="5445185"/>
            <a:ext cx="890649" cy="707886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3633-D312-4514-BDB1-2D8A68A55103}"/>
              </a:ext>
            </a:extLst>
          </p:cNvPr>
          <p:cNvSpPr txBox="1"/>
          <p:nvPr/>
        </p:nvSpPr>
        <p:spPr>
          <a:xfrm>
            <a:off x="8892672" y="5445184"/>
            <a:ext cx="1667058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DA279B-6FE5-4A54-A10E-11133C10F145}"/>
              </a:ext>
            </a:extLst>
          </p:cNvPr>
          <p:cNvGrpSpPr/>
          <p:nvPr/>
        </p:nvGrpSpPr>
        <p:grpSpPr>
          <a:xfrm>
            <a:off x="2663696" y="1121211"/>
            <a:ext cx="6864608" cy="4759416"/>
            <a:chOff x="2854745" y="1277827"/>
            <a:chExt cx="6864608" cy="4759416"/>
          </a:xfrm>
        </p:grpSpPr>
        <p:pic>
          <p:nvPicPr>
            <p:cNvPr id="2" name="Picture 1" descr="A close up of a bottle&#10;&#10;Description automatically generated">
              <a:extLst>
                <a:ext uri="{FF2B5EF4-FFF2-40B4-BE49-F238E27FC236}">
                  <a16:creationId xmlns:a16="http://schemas.microsoft.com/office/drawing/2014/main" id="{509116D2-472F-4A03-85FE-065CB1A62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4745" y="1277827"/>
              <a:ext cx="6864608" cy="4759416"/>
            </a:xfrm>
            <a:prstGeom prst="rect">
              <a:avLst/>
            </a:prstGeom>
          </p:spPr>
        </p:pic>
        <p:pic>
          <p:nvPicPr>
            <p:cNvPr id="4" name="Picture 3" descr="A picture containing table, cup, coffee, food&#10;&#10;Description automatically generated">
              <a:extLst>
                <a:ext uri="{FF2B5EF4-FFF2-40B4-BE49-F238E27FC236}">
                  <a16:creationId xmlns:a16="http://schemas.microsoft.com/office/drawing/2014/main" id="{759FE661-4014-4D2C-9E31-4D9612618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4745" y="4232953"/>
              <a:ext cx="1353726" cy="1660452"/>
            </a:xfrm>
            <a:prstGeom prst="rect">
              <a:avLst/>
            </a:prstGeom>
          </p:spPr>
        </p:pic>
        <p:pic>
          <p:nvPicPr>
            <p:cNvPr id="8" name="Picture 7" descr="A picture containing table, cup, coffee, food&#10;&#10;Description automatically generated">
              <a:extLst>
                <a:ext uri="{FF2B5EF4-FFF2-40B4-BE49-F238E27FC236}">
                  <a16:creationId xmlns:a16="http://schemas.microsoft.com/office/drawing/2014/main" id="{F53C339E-F46E-4029-BC27-E96E20FBC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6295" y="3867045"/>
              <a:ext cx="2363058" cy="2170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8F5872-AA1D-41A8-9A74-CF6680F28667}"/>
              </a:ext>
            </a:extLst>
          </p:cNvPr>
          <p:cNvSpPr txBox="1"/>
          <p:nvPr/>
        </p:nvSpPr>
        <p:spPr>
          <a:xfrm>
            <a:off x="2663697" y="6025060"/>
            <a:ext cx="6864608" cy="707886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ঘি,মাখন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ভোজ্য তেল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85826-5F19-4393-9D3A-D434E0F475E4}"/>
              </a:ext>
            </a:extLst>
          </p:cNvPr>
          <p:cNvSpPr txBox="1"/>
          <p:nvPr/>
        </p:nvSpPr>
        <p:spPr>
          <a:xfrm>
            <a:off x="2663696" y="254144"/>
            <a:ext cx="6864608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A5002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চর্বি জাতীয় খাবার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E631D5-A981-40BC-BD70-68C0C98B6F4D}"/>
              </a:ext>
            </a:extLst>
          </p:cNvPr>
          <p:cNvSpPr txBox="1"/>
          <p:nvPr/>
        </p:nvSpPr>
        <p:spPr>
          <a:xfrm>
            <a:off x="414628" y="109076"/>
            <a:ext cx="1157581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বলার চেষ্টা করি কোন কোন খাবারে কী পুষ্টি উপাদান আছে।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6F647-DEE1-4776-B6D8-FBCAFB2523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9" r="-1298"/>
          <a:stretch/>
        </p:blipFill>
        <p:spPr>
          <a:xfrm>
            <a:off x="3546665" y="1306004"/>
            <a:ext cx="5067835" cy="4152850"/>
          </a:xfrm>
          <a:prstGeom prst="triangle">
            <a:avLst/>
          </a:prstGeom>
          <a:ln>
            <a:solidFill>
              <a:srgbClr val="6633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EB0EE0-EDB6-438C-A9E2-E1CFB8C835DC}"/>
              </a:ext>
            </a:extLst>
          </p:cNvPr>
          <p:cNvSpPr txBox="1"/>
          <p:nvPr/>
        </p:nvSpPr>
        <p:spPr>
          <a:xfrm>
            <a:off x="6792802" y="1670969"/>
            <a:ext cx="2129258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তেল ও চর্বি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C7B58-A0FB-471D-801C-1F7D5A0F0B64}"/>
              </a:ext>
            </a:extLst>
          </p:cNvPr>
          <p:cNvSpPr txBox="1"/>
          <p:nvPr/>
        </p:nvSpPr>
        <p:spPr>
          <a:xfrm>
            <a:off x="7607022" y="2727338"/>
            <a:ext cx="1315038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আমিষ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1F942-E7E0-4C88-B945-A2912A8DCC15}"/>
              </a:ext>
            </a:extLst>
          </p:cNvPr>
          <p:cNvSpPr txBox="1"/>
          <p:nvPr/>
        </p:nvSpPr>
        <p:spPr>
          <a:xfrm>
            <a:off x="7985382" y="3562297"/>
            <a:ext cx="4064070" cy="518519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ভিটামিন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8D854-6746-499B-9E81-4678F4A29893}"/>
              </a:ext>
            </a:extLst>
          </p:cNvPr>
          <p:cNvSpPr txBox="1"/>
          <p:nvPr/>
        </p:nvSpPr>
        <p:spPr>
          <a:xfrm>
            <a:off x="8614500" y="4618666"/>
            <a:ext cx="1290664" cy="523220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শর্করা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09140-41B0-498F-9EDF-772D479B9283}"/>
              </a:ext>
            </a:extLst>
          </p:cNvPr>
          <p:cNvSpPr txBox="1"/>
          <p:nvPr/>
        </p:nvSpPr>
        <p:spPr>
          <a:xfrm>
            <a:off x="409846" y="2358318"/>
            <a:ext cx="4144297" cy="523220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ক্যালসিয়াম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 ভিটামিন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2F5EE-E6C4-4A08-8CEB-B9E04CC10B7D}"/>
              </a:ext>
            </a:extLst>
          </p:cNvPr>
          <p:cNvSpPr txBox="1"/>
          <p:nvPr/>
        </p:nvSpPr>
        <p:spPr>
          <a:xfrm>
            <a:off x="111714" y="3557596"/>
            <a:ext cx="4159045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0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ভিটামিন ও খনিজ লবন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F3FD2-E149-4627-95BB-F21D77D325DC}"/>
              </a:ext>
            </a:extLst>
          </p:cNvPr>
          <p:cNvSpPr txBox="1"/>
          <p:nvPr/>
        </p:nvSpPr>
        <p:spPr>
          <a:xfrm>
            <a:off x="2692688" y="5849021"/>
            <a:ext cx="7019689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3366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সুষম 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 গ্রহণ বলতে খাদ্যের প্রতিটি দল থেকে সঠিক পরিমানে খাদ্য গ্রহন করাকে বুঝায়।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8B9B3-6037-4284-83DC-28BEE4005A47}"/>
              </a:ext>
            </a:extLst>
          </p:cNvPr>
          <p:cNvSpPr txBox="1"/>
          <p:nvPr/>
        </p:nvSpPr>
        <p:spPr>
          <a:xfrm>
            <a:off x="2842995" y="0"/>
            <a:ext cx="5618504" cy="707886"/>
          </a:xfrm>
          <a:prstGeom prst="rect">
            <a:avLst/>
          </a:prstGeom>
          <a:solidFill>
            <a:srgbClr val="00FFFF"/>
          </a:solidFill>
          <a:ln w="57150">
            <a:solidFill>
              <a:srgbClr val="A5002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ছক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424FC-5E58-490F-95BD-7464829A2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04" y="988141"/>
            <a:ext cx="8041485" cy="5737123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57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019E7-2688-46B7-B1B4-6DBF5286B539}"/>
              </a:ext>
            </a:extLst>
          </p:cNvPr>
          <p:cNvSpPr txBox="1"/>
          <p:nvPr/>
        </p:nvSpPr>
        <p:spPr>
          <a:xfrm>
            <a:off x="4027611" y="130109"/>
            <a:ext cx="3592696" cy="830997"/>
          </a:xfrm>
          <a:prstGeom prst="rect">
            <a:avLst/>
          </a:prstGeom>
          <a:solidFill>
            <a:srgbClr val="00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CA156-A28E-4640-8463-CAEDF88F4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153" y="0"/>
            <a:ext cx="1545827" cy="128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DFC999DB-C75B-488B-9D19-B1C1CAD32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72679"/>
              </p:ext>
            </p:extLst>
          </p:nvPr>
        </p:nvGraphicFramePr>
        <p:xfrm>
          <a:off x="575188" y="1483037"/>
          <a:ext cx="10497542" cy="475377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{00A15C55-8517-42AA-B614-E9B94910E393}</a:tableStyleId>
              </a:tblPr>
              <a:tblGrid>
                <a:gridCol w="4441430">
                  <a:extLst>
                    <a:ext uri="{9D8B030D-6E8A-4147-A177-3AD203B41FA5}">
                      <a16:colId xmlns:a16="http://schemas.microsoft.com/office/drawing/2014/main" val="3105125179"/>
                    </a:ext>
                  </a:extLst>
                </a:gridCol>
                <a:gridCol w="6056112">
                  <a:extLst>
                    <a:ext uri="{9D8B030D-6E8A-4147-A177-3AD203B41FA5}">
                      <a16:colId xmlns:a16="http://schemas.microsoft.com/office/drawing/2014/main" val="4026906803"/>
                    </a:ext>
                  </a:extLst>
                </a:gridCol>
              </a:tblGrid>
              <a:tr h="802963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BD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 দল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A5002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পুষ্টি উপাদান আছে?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604215"/>
                  </a:ext>
                </a:extLst>
              </a:tr>
              <a:tr h="673277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খাদ্যশস্য ও আলু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065898"/>
                  </a:ext>
                </a:extLst>
              </a:tr>
              <a:tr h="634398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শাকসবজি</a:t>
                      </a:r>
                      <a:endParaRPr lang="bn-BD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140126"/>
                  </a:ext>
                </a:extLst>
              </a:tr>
              <a:tr h="6343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ফল-মূল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67583"/>
                  </a:ext>
                </a:extLst>
              </a:tr>
              <a:tr h="66161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মাছ,মাংস </a:t>
                      </a: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ডাল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044884"/>
                  </a:ext>
                </a:extLst>
              </a:tr>
              <a:tr h="66957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দুগ্ধ </a:t>
                      </a: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জাতীয় খাবার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831783"/>
                  </a:ext>
                </a:extLst>
              </a:tr>
              <a:tr h="67753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ঘি,মাখন</a:t>
                      </a: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সয়াবিন তেল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9753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F58D854-6746-499B-9E81-4678F4A29893}"/>
              </a:ext>
            </a:extLst>
          </p:cNvPr>
          <p:cNvSpPr txBox="1"/>
          <p:nvPr/>
        </p:nvSpPr>
        <p:spPr>
          <a:xfrm>
            <a:off x="7334497" y="2345515"/>
            <a:ext cx="1290664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শর্করা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2F5EE-E6C4-4A08-8CEB-B9E04CC10B7D}"/>
              </a:ext>
            </a:extLst>
          </p:cNvPr>
          <p:cNvSpPr txBox="1"/>
          <p:nvPr/>
        </p:nvSpPr>
        <p:spPr>
          <a:xfrm>
            <a:off x="5947794" y="3057212"/>
            <a:ext cx="4159045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ভিটামিন ও খনিজ লবন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D1F942-E7E0-4C88-B945-A2912A8DCC15}"/>
              </a:ext>
            </a:extLst>
          </p:cNvPr>
          <p:cNvSpPr txBox="1"/>
          <p:nvPr/>
        </p:nvSpPr>
        <p:spPr>
          <a:xfrm>
            <a:off x="5947794" y="3723223"/>
            <a:ext cx="4064070" cy="51851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ভিটামিন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0C7B58-A0FB-471D-801C-1F7D5A0F0B64}"/>
              </a:ext>
            </a:extLst>
          </p:cNvPr>
          <p:cNvSpPr txBox="1"/>
          <p:nvPr/>
        </p:nvSpPr>
        <p:spPr>
          <a:xfrm>
            <a:off x="7135074" y="4316354"/>
            <a:ext cx="1315038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আমিষ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09140-41B0-498F-9EDF-772D479B9283}"/>
              </a:ext>
            </a:extLst>
          </p:cNvPr>
          <p:cNvSpPr txBox="1"/>
          <p:nvPr/>
        </p:nvSpPr>
        <p:spPr>
          <a:xfrm>
            <a:off x="5867567" y="4931907"/>
            <a:ext cx="4144297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ক্যালসিয়াম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 ভিটামিন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B0EE0-EDB6-438C-A9E2-E1CFB8C835DC}"/>
              </a:ext>
            </a:extLst>
          </p:cNvPr>
          <p:cNvSpPr txBox="1"/>
          <p:nvPr/>
        </p:nvSpPr>
        <p:spPr>
          <a:xfrm>
            <a:off x="6555678" y="5622072"/>
            <a:ext cx="2129258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তেল ও চর্বি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5CB67-57E9-46B2-9F65-1D12223D27A3}"/>
              </a:ext>
            </a:extLst>
          </p:cNvPr>
          <p:cNvSpPr txBox="1"/>
          <p:nvPr/>
        </p:nvSpPr>
        <p:spPr>
          <a:xfrm>
            <a:off x="1372264" y="319328"/>
            <a:ext cx="6596010" cy="707886"/>
          </a:xfrm>
          <a:prstGeom prst="rect">
            <a:avLst/>
          </a:prstGeom>
          <a:solidFill>
            <a:srgbClr val="00FFFF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66E9B-2D84-49B7-B733-9B24EAD508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91" y="1689104"/>
            <a:ext cx="3626777" cy="4674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7AD065-4AD8-421F-875C-EBA102E94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0269" y="1689104"/>
            <a:ext cx="3626778" cy="4674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C5BC98-E190-4837-AD13-BA67B33E01E7}"/>
              </a:ext>
            </a:extLst>
          </p:cNvPr>
          <p:cNvSpPr txBox="1"/>
          <p:nvPr/>
        </p:nvSpPr>
        <p:spPr>
          <a:xfrm>
            <a:off x="9043748" y="2212515"/>
            <a:ext cx="2651723" cy="3539430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FF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পড় এবং পরবর্তী মূল্যায়নের জন্য প্রস্তুত হও।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6BA5E-F633-4EC6-BF77-5BA30A2D116C}"/>
              </a:ext>
            </a:extLst>
          </p:cNvPr>
          <p:cNvSpPr txBox="1"/>
          <p:nvPr/>
        </p:nvSpPr>
        <p:spPr>
          <a:xfrm>
            <a:off x="4274992" y="457200"/>
            <a:ext cx="2376530" cy="769441"/>
          </a:xfrm>
          <a:prstGeom prst="rect">
            <a:avLst/>
          </a:prstGeom>
          <a:solidFill>
            <a:srgbClr val="0000FF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39552-C39C-4519-8F07-917E09D5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699" y="226589"/>
            <a:ext cx="3429804" cy="178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B2717-835F-4EFA-81A7-31127A248057}"/>
              </a:ext>
            </a:extLst>
          </p:cNvPr>
          <p:cNvSpPr txBox="1"/>
          <p:nvPr/>
        </p:nvSpPr>
        <p:spPr>
          <a:xfrm>
            <a:off x="1392757" y="2430999"/>
            <a:ext cx="10135566" cy="3970318"/>
          </a:xfrm>
          <a:prstGeom prst="rect">
            <a:avLst/>
          </a:prstGeom>
          <a:solidFill>
            <a:srgbClr val="00FFFF"/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আমাদের কী প্রয়োজন?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কী?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শরীর দূর্বল হয়ে পড়ে কেন?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অপুষ্টিজনিত কারণে শিশুর কী ধরণের ক্ষতি হয়?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খাদ্য গ্রহণের ফলে কী  সমস্যার সৃষ্টি হতে পারে?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বেশি খাদ্যের প্রয়োজন কাদের?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শাক সবজি ও ফলমূলে কী পুষ্টি উপাদান রয়েছে?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মাছ,মাংস ও ডালে কী পাওয়া যায়?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দুগ্ধ জাতীয় খাদ্যে কী উপাদান রয়েছে?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1">
                <a:lumMod val="40000"/>
                <a:lumOff val="60000"/>
              </a:schemeClr>
            </a:gs>
            <a:gs pos="89000">
              <a:srgbClr val="C0D9EC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C37D7E-9632-40B3-9FEB-30058A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110" y="1082878"/>
            <a:ext cx="4022690" cy="5632311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9077" y="0"/>
            <a:ext cx="2261658" cy="769441"/>
          </a:xfrm>
          <a:prstGeom prst="rect">
            <a:avLst/>
          </a:prstGeom>
          <a:solidFill>
            <a:srgbClr val="00FF00"/>
          </a:solidFill>
          <a:ln w="76200">
            <a:solidFill>
              <a:srgbClr val="385723"/>
            </a:solidFill>
          </a:ln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6301" y="1082878"/>
            <a:ext cx="5329084" cy="563231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অধ্যায়:৬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শিরোনাম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</a:p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0178" y="229992"/>
            <a:ext cx="5695978" cy="10734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960850-9C71-470F-AB88-B45F45734AB3}"/>
              </a:ext>
            </a:extLst>
          </p:cNvPr>
          <p:cNvGrpSpPr/>
          <p:nvPr/>
        </p:nvGrpSpPr>
        <p:grpSpPr>
          <a:xfrm>
            <a:off x="162231" y="2258659"/>
            <a:ext cx="5147187" cy="3773432"/>
            <a:chOff x="6931845" y="621104"/>
            <a:chExt cx="4505325" cy="2807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066483-78B5-487D-9E0E-2C18446DA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1845" y="621104"/>
              <a:ext cx="4505325" cy="28078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3DE714-7B55-4B88-95A7-4DBA7D82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4117" y="2248468"/>
              <a:ext cx="688368" cy="857985"/>
            </a:xfrm>
            <a:prstGeom prst="rect">
              <a:avLst/>
            </a:prstGeom>
          </p:spPr>
        </p:pic>
      </p:grpSp>
      <p:sp>
        <p:nvSpPr>
          <p:cNvPr id="6" name="Speech Bubble: Oval 8">
            <a:extLst>
              <a:ext uri="{FF2B5EF4-FFF2-40B4-BE49-F238E27FC236}">
                <a16:creationId xmlns:a16="http://schemas.microsoft.com/office/drawing/2014/main" id="{DC477E2E-B175-4F1C-9FC2-2A45DA0CDE8B}"/>
              </a:ext>
            </a:extLst>
          </p:cNvPr>
          <p:cNvSpPr/>
          <p:nvPr/>
        </p:nvSpPr>
        <p:spPr>
          <a:xfrm>
            <a:off x="5768167" y="1572322"/>
            <a:ext cx="5812465" cy="4129549"/>
          </a:xfrm>
          <a:prstGeom prst="wedgeEllipseCallout">
            <a:avLst>
              <a:gd name="adj1" fmla="val -51095"/>
              <a:gd name="adj2" fmla="val 75953"/>
            </a:avLst>
          </a:prstGeom>
          <a:blipFill>
            <a:blip r:embed="rId6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গতকাল তুমি যে খাবারগুলো খেয়েছ তা ছয়টি দলে ভাগ কর এবং কতবার খেয়েছ তা একটি ছকে লিপিবদ্ধ কর।খাবার সুষম কি না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যাচাই কর।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flower&#10;&#10;Description automatically generated">
            <a:extLst>
              <a:ext uri="{FF2B5EF4-FFF2-40B4-BE49-F238E27FC236}">
                <a16:creationId xmlns:a16="http://schemas.microsoft.com/office/drawing/2014/main" id="{C7807530-09FB-413F-A74F-5F7385C1C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254" y="0"/>
            <a:ext cx="12438043" cy="6858000"/>
          </a:xfrm>
          <a:prstGeom prst="rect">
            <a:avLst/>
          </a:prstGeom>
        </p:spPr>
      </p:pic>
      <p:pic>
        <p:nvPicPr>
          <p:cNvPr id="9" name="Picture 8" descr="Many different types of food on a table&#10;&#10;Description automatically generated">
            <a:extLst>
              <a:ext uri="{FF2B5EF4-FFF2-40B4-BE49-F238E27FC236}">
                <a16:creationId xmlns:a16="http://schemas.microsoft.com/office/drawing/2014/main" id="{4CB13F81-8B6C-4308-8C5A-7E2FD8072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513" y="3549330"/>
            <a:ext cx="6873412" cy="3226567"/>
          </a:xfrm>
          <a:prstGeom prst="ellipse">
            <a:avLst/>
          </a:prstGeom>
          <a:ln w="38100">
            <a:solidFill>
              <a:srgbClr val="A50021"/>
            </a:solidFill>
          </a:ln>
        </p:spPr>
      </p:pic>
      <p:pic>
        <p:nvPicPr>
          <p:cNvPr id="24" name="Picture 23" descr="A person holding a baby&#10;&#10;Description automatically generated">
            <a:extLst>
              <a:ext uri="{FF2B5EF4-FFF2-40B4-BE49-F238E27FC236}">
                <a16:creationId xmlns:a16="http://schemas.microsoft.com/office/drawing/2014/main" id="{29D13860-578F-4389-BD12-DBE8770B5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5" y="1207693"/>
            <a:ext cx="2381250" cy="238125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1AC2B1B-9DEA-469F-ADB8-E5B0F0D06FA2}"/>
              </a:ext>
            </a:extLst>
          </p:cNvPr>
          <p:cNvGrpSpPr/>
          <p:nvPr/>
        </p:nvGrpSpPr>
        <p:grpSpPr>
          <a:xfrm>
            <a:off x="3889959" y="133470"/>
            <a:ext cx="4602086" cy="1949386"/>
            <a:chOff x="3816664" y="163181"/>
            <a:chExt cx="4602086" cy="1949386"/>
          </a:xfrm>
        </p:grpSpPr>
        <p:pic>
          <p:nvPicPr>
            <p:cNvPr id="34" name="Picture 33" descr="A bouquet of flowers&#10;&#10;Description automatically generated">
              <a:extLst>
                <a:ext uri="{FF2B5EF4-FFF2-40B4-BE49-F238E27FC236}">
                  <a16:creationId xmlns:a16="http://schemas.microsoft.com/office/drawing/2014/main" id="{DB7D5B05-2639-4213-9461-99EEB5C18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50681">
              <a:off x="4178614" y="-141324"/>
              <a:ext cx="1809750" cy="2533650"/>
            </a:xfrm>
            <a:prstGeom prst="rect">
              <a:avLst/>
            </a:prstGeom>
          </p:spPr>
        </p:pic>
        <p:pic>
          <p:nvPicPr>
            <p:cNvPr id="35" name="Picture 34" descr="A bouquet of flowers&#10;&#10;Description automatically generated">
              <a:extLst>
                <a:ext uri="{FF2B5EF4-FFF2-40B4-BE49-F238E27FC236}">
                  <a16:creationId xmlns:a16="http://schemas.microsoft.com/office/drawing/2014/main" id="{00BA619F-D20E-4AB9-B910-55F5857D1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732588">
              <a:off x="6247050" y="-59133"/>
              <a:ext cx="1809750" cy="2533650"/>
            </a:xfrm>
            <a:prstGeom prst="rect">
              <a:avLst/>
            </a:prstGeom>
          </p:spPr>
        </p:pic>
        <p:pic>
          <p:nvPicPr>
            <p:cNvPr id="36" name="Picture 35" descr="A bouquet of flowers&#10;&#10;Description automatically generated">
              <a:extLst>
                <a:ext uri="{FF2B5EF4-FFF2-40B4-BE49-F238E27FC236}">
                  <a16:creationId xmlns:a16="http://schemas.microsoft.com/office/drawing/2014/main" id="{B690B935-34E2-4C81-9E7E-98B4DBD19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265" b="100000" l="0" r="87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 rot="8518655">
              <a:off x="5632276" y="163181"/>
              <a:ext cx="1176366" cy="151992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EB6119-0AAA-48AD-9BFB-88602477F318}"/>
              </a:ext>
            </a:extLst>
          </p:cNvPr>
          <p:cNvSpPr txBox="1"/>
          <p:nvPr/>
        </p:nvSpPr>
        <p:spPr>
          <a:xfrm>
            <a:off x="1099335" y="1428107"/>
            <a:ext cx="2948683" cy="152094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1383B-89B6-4CC5-8D0E-0E58E410E956}"/>
              </a:ext>
            </a:extLst>
          </p:cNvPr>
          <p:cNvSpPr txBox="1"/>
          <p:nvPr/>
        </p:nvSpPr>
        <p:spPr>
          <a:xfrm>
            <a:off x="7888447" y="1681122"/>
            <a:ext cx="3473462" cy="143231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1">
                <a:lumMod val="40000"/>
                <a:lumOff val="60000"/>
              </a:schemeClr>
            </a:gs>
            <a:gs pos="89000">
              <a:srgbClr val="C0D9EC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rice on a plate&#10;&#10;Description automatically generated">
            <a:extLst>
              <a:ext uri="{FF2B5EF4-FFF2-40B4-BE49-F238E27FC236}">
                <a16:creationId xmlns:a16="http://schemas.microsoft.com/office/drawing/2014/main" id="{135341B7-6429-47A4-9B4C-5251B93B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65" y="2694616"/>
            <a:ext cx="5033216" cy="3120586"/>
          </a:xfrm>
          <a:prstGeom prst="rect">
            <a:avLst/>
          </a:prstGeom>
        </p:spPr>
      </p:pic>
      <p:pic>
        <p:nvPicPr>
          <p:cNvPr id="7" name="Picture 6" descr="Many different types of food on a table&#10;&#10;Description automatically generated">
            <a:extLst>
              <a:ext uri="{FF2B5EF4-FFF2-40B4-BE49-F238E27FC236}">
                <a16:creationId xmlns:a16="http://schemas.microsoft.com/office/drawing/2014/main" id="{53D93DA4-9E20-4FCE-9C13-CAC519B06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060" y="2694616"/>
            <a:ext cx="5011160" cy="3120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67879-724F-48FF-9775-6B8B7DFCA1CE}"/>
              </a:ext>
            </a:extLst>
          </p:cNvPr>
          <p:cNvSpPr txBox="1"/>
          <p:nvPr/>
        </p:nvSpPr>
        <p:spPr>
          <a:xfrm>
            <a:off x="3995049" y="796238"/>
            <a:ext cx="5176021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</a:t>
            </a:r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9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1">
                <a:lumMod val="40000"/>
                <a:lumOff val="60000"/>
              </a:schemeClr>
            </a:gs>
            <a:gs pos="89000">
              <a:srgbClr val="C0D9EC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A012280-0CF4-4D82-9D3A-D334A2B7A271}"/>
              </a:ext>
            </a:extLst>
          </p:cNvPr>
          <p:cNvSpPr txBox="1"/>
          <p:nvPr/>
        </p:nvSpPr>
        <p:spPr>
          <a:xfrm>
            <a:off x="5516978" y="4085303"/>
            <a:ext cx="6237488" cy="786663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এগুলো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কিসের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 descr="A bowl of fruit salad&#10;&#10;Description automatically generated">
            <a:extLst>
              <a:ext uri="{FF2B5EF4-FFF2-40B4-BE49-F238E27FC236}">
                <a16:creationId xmlns:a16="http://schemas.microsoft.com/office/drawing/2014/main" id="{3DCCB456-1DA9-4D7D-9345-C30B77E368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11" name="Picture 10" descr="A plate of food with broccoli&#10;&#10;Description automatically generated">
            <a:extLst>
              <a:ext uri="{FF2B5EF4-FFF2-40B4-BE49-F238E27FC236}">
                <a16:creationId xmlns:a16="http://schemas.microsoft.com/office/drawing/2014/main" id="{5A9E3FF1-FE3C-46F1-ADD4-C3EAA8458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CFC1962-AFE1-4AA2-9667-ED47823699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1">
                <a:lumMod val="40000"/>
                <a:lumOff val="60000"/>
              </a:schemeClr>
            </a:gs>
            <a:gs pos="89000">
              <a:srgbClr val="C0D9EC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 eating food&#10;&#10;Description automatically generated">
            <a:extLst>
              <a:ext uri="{FF2B5EF4-FFF2-40B4-BE49-F238E27FC236}">
                <a16:creationId xmlns:a16="http://schemas.microsoft.com/office/drawing/2014/main" id="{DD864626-9453-4C53-B343-8BEB59D7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076" y="2039094"/>
            <a:ext cx="5896815" cy="37880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1903613-F1C3-4B69-B22F-43F3F1AF7865}"/>
              </a:ext>
            </a:extLst>
          </p:cNvPr>
          <p:cNvGrpSpPr/>
          <p:nvPr/>
        </p:nvGrpSpPr>
        <p:grpSpPr>
          <a:xfrm>
            <a:off x="249715" y="2039094"/>
            <a:ext cx="4829060" cy="3788065"/>
            <a:chOff x="249715" y="1277095"/>
            <a:chExt cx="4829060" cy="3788065"/>
          </a:xfrm>
        </p:grpSpPr>
        <p:pic>
          <p:nvPicPr>
            <p:cNvPr id="3" name="Picture 2" descr="A person sitting at a table&#10;&#10;Description automatically generated">
              <a:extLst>
                <a:ext uri="{FF2B5EF4-FFF2-40B4-BE49-F238E27FC236}">
                  <a16:creationId xmlns:a16="http://schemas.microsoft.com/office/drawing/2014/main" id="{1D9D1382-08F2-4837-879A-024825540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715" y="1277095"/>
              <a:ext cx="4829060" cy="2555166"/>
            </a:xfrm>
            <a:prstGeom prst="rect">
              <a:avLst/>
            </a:prstGeom>
          </p:spPr>
        </p:pic>
        <p:pic>
          <p:nvPicPr>
            <p:cNvPr id="7" name="Picture 6" descr="A table full of food&#10;&#10;Description automatically generated">
              <a:extLst>
                <a:ext uri="{FF2B5EF4-FFF2-40B4-BE49-F238E27FC236}">
                  <a16:creationId xmlns:a16="http://schemas.microsoft.com/office/drawing/2014/main" id="{6F708AA5-575C-473A-B358-B320B46B7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715" y="3832261"/>
              <a:ext cx="4829060" cy="12328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176E1E-63FF-4A62-8481-11AEB2B00907}"/>
              </a:ext>
            </a:extLst>
          </p:cNvPr>
          <p:cNvSpPr txBox="1"/>
          <p:nvPr/>
        </p:nvSpPr>
        <p:spPr>
          <a:xfrm>
            <a:off x="3465175" y="717295"/>
            <a:ext cx="426912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কেন প্রয়োজন?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36126" y="436730"/>
            <a:ext cx="7165074" cy="109182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Untitled Projec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0613" y="2074069"/>
            <a:ext cx="6896100" cy="38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B457E7-8261-4BDF-AA77-AAF803822CE6}"/>
              </a:ext>
            </a:extLst>
          </p:cNvPr>
          <p:cNvSpPr txBox="1"/>
          <p:nvPr/>
        </p:nvSpPr>
        <p:spPr>
          <a:xfrm>
            <a:off x="1505082" y="107988"/>
            <a:ext cx="7953010" cy="769441"/>
          </a:xfrm>
          <a:prstGeom prst="rect">
            <a:avLst/>
          </a:prstGeom>
          <a:solidFill>
            <a:srgbClr val="0000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6907EA-31B2-4BDC-8E8A-226ECD67A6C5}"/>
              </a:ext>
            </a:extLst>
          </p:cNvPr>
          <p:cNvGrpSpPr/>
          <p:nvPr/>
        </p:nvGrpSpPr>
        <p:grpSpPr>
          <a:xfrm>
            <a:off x="516774" y="2908795"/>
            <a:ext cx="3737770" cy="3429087"/>
            <a:chOff x="7405687" y="2537724"/>
            <a:chExt cx="4099390" cy="3883545"/>
          </a:xfrm>
        </p:grpSpPr>
        <p:pic>
          <p:nvPicPr>
            <p:cNvPr id="4" name="Picture 3" descr="A person sitting at a table eating food&#10;&#10;Description automatically generated">
              <a:extLst>
                <a:ext uri="{FF2B5EF4-FFF2-40B4-BE49-F238E27FC236}">
                  <a16:creationId xmlns:a16="http://schemas.microsoft.com/office/drawing/2014/main" id="{4CF164FD-2BA8-49C7-8A0F-70BD346B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8489" y="2537724"/>
              <a:ext cx="2169828" cy="1930520"/>
            </a:xfrm>
            <a:prstGeom prst="flowChartConnector">
              <a:avLst/>
            </a:prstGeom>
          </p:spPr>
        </p:pic>
        <p:pic>
          <p:nvPicPr>
            <p:cNvPr id="8" name="Picture 7" descr="A baby lying on a bed&#10;&#10;Description automatically generated">
              <a:extLst>
                <a:ext uri="{FF2B5EF4-FFF2-40B4-BE49-F238E27FC236}">
                  <a16:creationId xmlns:a16="http://schemas.microsoft.com/office/drawing/2014/main" id="{AEC0D39D-D461-4A90-ACE2-3F3564500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5687" y="4468245"/>
              <a:ext cx="4099390" cy="1953024"/>
            </a:xfrm>
            <a:prstGeom prst="flowChartConnector">
              <a:avLst/>
            </a:prstGeom>
          </p:spPr>
        </p:pic>
        <p:pic>
          <p:nvPicPr>
            <p:cNvPr id="18" name="Picture 17" descr="A picture containing person, little, girl, child&#10;&#10;Description automatically generated">
              <a:extLst>
                <a:ext uri="{FF2B5EF4-FFF2-40B4-BE49-F238E27FC236}">
                  <a16:creationId xmlns:a16="http://schemas.microsoft.com/office/drawing/2014/main" id="{BE853E38-A613-4212-B7B8-CD49A1E46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5516" y="2557461"/>
              <a:ext cx="1929561" cy="1910783"/>
            </a:xfrm>
            <a:prstGeom prst="flowChartConnector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F84E00-DF29-4A9B-8C37-9E9FAC9CDA02}"/>
              </a:ext>
            </a:extLst>
          </p:cNvPr>
          <p:cNvGrpSpPr/>
          <p:nvPr/>
        </p:nvGrpSpPr>
        <p:grpSpPr>
          <a:xfrm>
            <a:off x="4944782" y="2817522"/>
            <a:ext cx="6955557" cy="3466424"/>
            <a:chOff x="190237" y="1654809"/>
            <a:chExt cx="7301954" cy="34664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2DE7105-C57C-4BCB-A035-13723776750D}"/>
                </a:ext>
              </a:extLst>
            </p:cNvPr>
            <p:cNvGrpSpPr/>
            <p:nvPr/>
          </p:nvGrpSpPr>
          <p:grpSpPr>
            <a:xfrm>
              <a:off x="190237" y="1654809"/>
              <a:ext cx="7301954" cy="3466424"/>
              <a:chOff x="190237" y="1654809"/>
              <a:chExt cx="7301954" cy="346642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B94F7E2-1639-4A8E-865F-A7A2F63A5D25}"/>
                  </a:ext>
                </a:extLst>
              </p:cNvPr>
              <p:cNvGrpSpPr/>
              <p:nvPr/>
            </p:nvGrpSpPr>
            <p:grpSpPr>
              <a:xfrm>
                <a:off x="190237" y="1654809"/>
                <a:ext cx="7301954" cy="3466424"/>
                <a:chOff x="190237" y="1654809"/>
                <a:chExt cx="7301954" cy="346642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142BDED-244D-420B-999B-A10EF1D78794}"/>
                    </a:ext>
                  </a:extLst>
                </p:cNvPr>
                <p:cNvGrpSpPr/>
                <p:nvPr/>
              </p:nvGrpSpPr>
              <p:grpSpPr>
                <a:xfrm>
                  <a:off x="190237" y="1654809"/>
                  <a:ext cx="7301954" cy="3466424"/>
                  <a:chOff x="190237" y="1654809"/>
                  <a:chExt cx="7301954" cy="3466424"/>
                </a:xfrm>
              </p:grpSpPr>
              <p:pic>
                <p:nvPicPr>
                  <p:cNvPr id="20" name="Picture 19" descr="A bunch of food on a plate&#10;&#10;Description automatically generated">
                    <a:extLst>
                      <a:ext uri="{FF2B5EF4-FFF2-40B4-BE49-F238E27FC236}">
                        <a16:creationId xmlns:a16="http://schemas.microsoft.com/office/drawing/2014/main" id="{0CED2355-3CD1-455B-A98F-316E935CD7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237" y="1654809"/>
                    <a:ext cx="7301954" cy="3427738"/>
                  </a:xfrm>
                  <a:prstGeom prst="ellipse">
                    <a:avLst/>
                  </a:prstGeom>
                  <a:ln w="190500" cap="rnd">
                    <a:noFill/>
                    <a:prstDash val="solid"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</p:spPr>
              </p:pic>
              <p:pic>
                <p:nvPicPr>
                  <p:cNvPr id="22" name="Picture 21" descr="A bowl of food on a plate&#10;&#10;Description automatically generated">
                    <a:extLst>
                      <a:ext uri="{FF2B5EF4-FFF2-40B4-BE49-F238E27FC236}">
                        <a16:creationId xmlns:a16="http://schemas.microsoft.com/office/drawing/2014/main" id="{E2284A2E-5F35-46CF-9539-2A25BCB0C7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77169" y="2883748"/>
                    <a:ext cx="2983313" cy="2237485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27" name="Picture 26" descr="A close up of pasta in a white bowl&#10;&#10;Description automatically generated">
                  <a:extLst>
                    <a:ext uri="{FF2B5EF4-FFF2-40B4-BE49-F238E27FC236}">
                      <a16:creationId xmlns:a16="http://schemas.microsoft.com/office/drawing/2014/main" id="{CE520B86-CA8B-45E9-963C-1CD06C2936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1205" y="1978232"/>
                  <a:ext cx="1481091" cy="1213560"/>
                </a:xfrm>
                <a:prstGeom prst="ellipse">
                  <a:avLst/>
                </a:prstGeom>
              </p:spPr>
            </p:pic>
          </p:grpSp>
          <p:pic>
            <p:nvPicPr>
              <p:cNvPr id="30" name="Picture 29" descr="A pile of fresh fruit and vegetables&#10;&#10;Description automatically generated">
                <a:extLst>
                  <a:ext uri="{FF2B5EF4-FFF2-40B4-BE49-F238E27FC236}">
                    <a16:creationId xmlns:a16="http://schemas.microsoft.com/office/drawing/2014/main" id="{DEBE29E9-5B03-494E-9927-655378DBFF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77873" y="2758412"/>
                <a:ext cx="490002" cy="811658"/>
              </a:xfrm>
              <a:prstGeom prst="ellipse">
                <a:avLst/>
              </a:prstGeom>
            </p:spPr>
          </p:pic>
        </p:grpSp>
        <p:pic>
          <p:nvPicPr>
            <p:cNvPr id="33" name="Picture 32" descr="A plate of food&#10;&#10;Description automatically generated">
              <a:extLst>
                <a:ext uri="{FF2B5EF4-FFF2-40B4-BE49-F238E27FC236}">
                  <a16:creationId xmlns:a16="http://schemas.microsoft.com/office/drawing/2014/main" id="{50B8D1D4-6B9C-4EE1-B954-F3566D66D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724" b="-279"/>
            <a:stretch/>
          </p:blipFill>
          <p:spPr>
            <a:xfrm>
              <a:off x="3785684" y="1834394"/>
              <a:ext cx="1142632" cy="1049354"/>
            </a:xfrm>
            <a:prstGeom prst="ellipse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172E236-573B-4162-90D7-B69600D0BEED}"/>
              </a:ext>
            </a:extLst>
          </p:cNvPr>
          <p:cNvSpPr txBox="1"/>
          <p:nvPr/>
        </p:nvSpPr>
        <p:spPr>
          <a:xfrm>
            <a:off x="1915366" y="1305712"/>
            <a:ext cx="9033764" cy="1015663"/>
          </a:xfrm>
          <a:prstGeom prst="rect">
            <a:avLst/>
          </a:prstGeom>
          <a:solidFill>
            <a:srgbClr val="00FFFF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খাদ্য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C7F5C-CFE0-4385-A244-ACFF7843B6DF}"/>
              </a:ext>
            </a:extLst>
          </p:cNvPr>
          <p:cNvSpPr txBox="1"/>
          <p:nvPr/>
        </p:nvSpPr>
        <p:spPr>
          <a:xfrm>
            <a:off x="2472360" y="210240"/>
            <a:ext cx="4809728" cy="1275015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  <a:sp3d extrusionH="57150">
              <a:bevelT w="38100" h="38100" prst="relaxedInset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lang="en-US" sz="7200" b="1" kern="12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786074EB-1F75-44F7-A683-05FC23672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385435"/>
              </p:ext>
            </p:extLst>
          </p:nvPr>
        </p:nvGraphicFramePr>
        <p:xfrm>
          <a:off x="1090773" y="1865057"/>
          <a:ext cx="9987596" cy="427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FBE30AA-EB18-4DB3-80A7-BC6CA2E64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216" y="730982"/>
            <a:ext cx="3195919" cy="183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04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600</Words>
  <Application>Microsoft Office PowerPoint</Application>
  <PresentationFormat>Widescreen</PresentationFormat>
  <Paragraphs>111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NikoshBAN</vt:lpstr>
      <vt:lpstr>SutonnyMJ</vt:lpstr>
      <vt:lpstr>Trebuchet MS</vt:lpstr>
      <vt:lpstr>Vrinda</vt:lpstr>
      <vt:lpstr>Wingdings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 COMPUTER</dc:creator>
  <cp:lastModifiedBy>NK COMPUTER</cp:lastModifiedBy>
  <cp:revision>79</cp:revision>
  <dcterms:created xsi:type="dcterms:W3CDTF">2020-06-18T15:46:42Z</dcterms:created>
  <dcterms:modified xsi:type="dcterms:W3CDTF">2020-09-22T17:19:04Z</dcterms:modified>
</cp:coreProperties>
</file>