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1" r:id="rId1"/>
  </p:sldMasterIdLst>
  <p:notesMasterIdLst>
    <p:notesMasterId r:id="rId18"/>
  </p:notesMasterIdLst>
  <p:sldIdLst>
    <p:sldId id="318" r:id="rId2"/>
    <p:sldId id="319" r:id="rId3"/>
    <p:sldId id="320" r:id="rId4"/>
    <p:sldId id="321" r:id="rId5"/>
    <p:sldId id="260" r:id="rId6"/>
    <p:sldId id="269" r:id="rId7"/>
    <p:sldId id="300" r:id="rId8"/>
    <p:sldId id="277" r:id="rId9"/>
    <p:sldId id="322" r:id="rId10"/>
    <p:sldId id="298" r:id="rId11"/>
    <p:sldId id="301" r:id="rId12"/>
    <p:sldId id="302" r:id="rId13"/>
    <p:sldId id="299" r:id="rId14"/>
    <p:sldId id="303" r:id="rId15"/>
    <p:sldId id="268" r:id="rId16"/>
    <p:sldId id="317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920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ser" initials="U" lastIdx="1" clrIdx="0">
    <p:extLst>
      <p:ext uri="{19B8F6BF-5375-455C-9EA6-DF929625EA0E}">
        <p15:presenceInfo xmlns:p15="http://schemas.microsoft.com/office/powerpoint/2012/main" xmlns="" userId="Us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99"/>
    <a:srgbClr val="009900"/>
    <a:srgbClr val="0232CC"/>
    <a:srgbClr val="1313BD"/>
    <a:srgbClr val="3333FF"/>
    <a:srgbClr val="049CAC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5147" autoAdjust="0"/>
    <p:restoredTop sz="94660"/>
  </p:normalViewPr>
  <p:slideViewPr>
    <p:cSldViewPr>
      <p:cViewPr>
        <p:scale>
          <a:sx n="72" d="100"/>
          <a:sy n="72" d="100"/>
        </p:scale>
        <p:origin x="-1344" y="-78"/>
      </p:cViewPr>
      <p:guideLst>
        <p:guide orient="horz" pos="19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CFDBFC-6D05-44A7-BB38-DEDDC88128C5}" type="datetimeFigureOut">
              <a:rPr lang="en-US" smtClean="0"/>
              <a:pPr/>
              <a:t>9/22/2020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D812B9-2487-480C-B24D-23044A1986C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5109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D812B9-2487-480C-B24D-23044A1986CB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D812B9-2487-480C-B24D-23044A1986CB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8270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D812B9-2487-480C-B24D-23044A1986CB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66776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BA59F3-804C-4EFE-B1BB-8E81E4BA6993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8197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D812B9-2487-480C-B24D-23044A1986CB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71316" cy="6874935"/>
            <a:chOff x="-8466" y="-8468"/>
            <a:chExt cx="9171316" cy="6874935"/>
          </a:xfrm>
        </p:grpSpPr>
        <p:cxnSp>
          <p:nvCxnSpPr>
            <p:cNvPr id="28" name="Straight Connector 2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Freeform 2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Freeform 3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Freeform 3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Freeform 3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3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Freeform 3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Freeform 3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1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26133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19294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754903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5306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8915371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96883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7523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35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60988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4091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2253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23997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65820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77172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56378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1976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71317" cy="6874935"/>
            <a:chOff x="-8467" y="-8468"/>
            <a:chExt cx="9171317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3895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2" r:id="rId1"/>
    <p:sldLayoutId id="2147483763" r:id="rId2"/>
    <p:sldLayoutId id="2147483764" r:id="rId3"/>
    <p:sldLayoutId id="2147483765" r:id="rId4"/>
    <p:sldLayoutId id="2147483766" r:id="rId5"/>
    <p:sldLayoutId id="2147483767" r:id="rId6"/>
    <p:sldLayoutId id="2147483768" r:id="rId7"/>
    <p:sldLayoutId id="2147483769" r:id="rId8"/>
    <p:sldLayoutId id="2147483770" r:id="rId9"/>
    <p:sldLayoutId id="2147483771" r:id="rId10"/>
    <p:sldLayoutId id="2147483772" r:id="rId11"/>
    <p:sldLayoutId id="2147483773" r:id="rId12"/>
    <p:sldLayoutId id="2147483774" r:id="rId13"/>
    <p:sldLayoutId id="2147483775" r:id="rId14"/>
    <p:sldLayoutId id="2147483776" r:id="rId15"/>
    <p:sldLayoutId id="2147483777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Relationship Id="rId4" Type="http://schemas.microsoft.com/office/2007/relationships/hdphoto" Target="../media/hdphoto1.wdp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png"/><Relationship Id="rId4" Type="http://schemas.openxmlformats.org/officeDocument/2006/relationships/image" Target="../media/image15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0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2696"/>
            </a:avLst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3" name="Picture 5" descr="C:\Users\user\Desktop\tissue culture\treeline2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6477000"/>
            <a:ext cx="8991600" cy="381000"/>
          </a:xfrm>
          <a:prstGeom prst="rect">
            <a:avLst/>
          </a:prstGeom>
          <a:noFill/>
        </p:spPr>
      </p:pic>
      <p:sp>
        <p:nvSpPr>
          <p:cNvPr id="8" name="Wave 7"/>
          <p:cNvSpPr/>
          <p:nvPr/>
        </p:nvSpPr>
        <p:spPr>
          <a:xfrm rot="5400000">
            <a:off x="2552700" y="3848100"/>
            <a:ext cx="4114800" cy="228600"/>
          </a:xfrm>
          <a:prstGeom prst="wave">
            <a:avLst>
              <a:gd name="adj1" fmla="val 20000"/>
              <a:gd name="adj2" fmla="val -10000"/>
            </a:avLst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duotone>
              <a:prstClr val="black"/>
              <a:srgbClr val="FFFFFF">
                <a:tint val="45000"/>
                <a:satMod val="400000"/>
              </a:srgbClr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Photocopy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" y="228600"/>
            <a:ext cx="8839200" cy="662940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11" name="Frame 10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2696"/>
            </a:avLst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667000" y="685800"/>
            <a:ext cx="3429000" cy="2362200"/>
          </a:xfrm>
          <a:prstGeom prst="rect">
            <a:avLst/>
          </a:prstGeom>
        </p:spPr>
        <p:txBody>
          <a:bodyPr wrap="none">
            <a:prstTxWarp prst="textWave2">
              <a:avLst/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bn-BD" sz="19900" b="1" spc="50" dirty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স্বাগতম</a:t>
            </a:r>
          </a:p>
        </p:txBody>
      </p:sp>
    </p:spTree>
    <p:extLst>
      <p:ext uri="{BB962C8B-B14F-4D97-AF65-F5344CB8AC3E}">
        <p14:creationId xmlns:p14="http://schemas.microsoft.com/office/powerpoint/2010/main" val="2714171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1920" y="1282599"/>
            <a:ext cx="751417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000" b="1" dirty="0">
                <a:latin typeface="Kalpurosh"/>
              </a:rPr>
              <a:t>ধরি মিনারটির পাদবিন্দু</a:t>
            </a:r>
            <a:r>
              <a:rPr lang="en-US" sz="2000" b="1" dirty="0">
                <a:latin typeface="Kalpurosh"/>
              </a:rPr>
              <a:t> B,</a:t>
            </a:r>
            <a:r>
              <a:rPr lang="bn-IN" sz="2000" b="1" dirty="0">
                <a:latin typeface="Kalpurosh"/>
              </a:rPr>
              <a:t> ভূতলের নির্দিষ্ট স্থান</a:t>
            </a:r>
            <a:r>
              <a:rPr lang="en-US" sz="2000" b="1" dirty="0">
                <a:latin typeface="Kalpurosh"/>
              </a:rPr>
              <a:t>”O” </a:t>
            </a:r>
            <a:r>
              <a:rPr lang="bn-IN" sz="2000" b="1" dirty="0">
                <a:latin typeface="Kalpurosh"/>
              </a:rPr>
              <a:t>  এবং</a:t>
            </a:r>
            <a:endParaRPr lang="en-US" sz="2000" b="1" dirty="0">
              <a:latin typeface="Kalpurosh"/>
            </a:endParaRPr>
          </a:p>
          <a:p>
            <a:r>
              <a:rPr lang="bn-IN" sz="2000" b="1" dirty="0">
                <a:latin typeface="Kalpurosh"/>
              </a:rPr>
              <a:t> শীর্ষ বিন্দু </a:t>
            </a:r>
            <a:r>
              <a:rPr lang="en-US" sz="2000" b="1" dirty="0">
                <a:latin typeface="Kalpurosh"/>
              </a:rPr>
              <a:t>A</a:t>
            </a:r>
            <a:r>
              <a:rPr lang="en-US" b="1" dirty="0">
                <a:latin typeface="Kalpurosh"/>
              </a:rPr>
              <a:t>,</a:t>
            </a:r>
            <a:r>
              <a:rPr lang="bn-IN" b="1" dirty="0">
                <a:latin typeface="Kalpurosh"/>
              </a:rPr>
              <a:t> </a:t>
            </a:r>
            <a:endParaRPr lang="en-US" b="1" dirty="0">
              <a:latin typeface="Kalpurosh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1000" y="2209800"/>
            <a:ext cx="579519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b="1" dirty="0">
                <a:latin typeface="Kalpurosh"/>
              </a:rPr>
              <a:t>আবার ,মনে করি ,মিনারটি থেকে নির্দিষ্ট স্থানের দূরত্ত </a:t>
            </a:r>
            <a:r>
              <a:rPr lang="en-US" b="1" dirty="0">
                <a:latin typeface="Kalpurosh"/>
              </a:rPr>
              <a:t>BO=x</a:t>
            </a:r>
            <a:r>
              <a:rPr lang="bn-IN" b="1" dirty="0">
                <a:latin typeface="Kalpurosh"/>
              </a:rPr>
              <a:t> মিটার ।</a:t>
            </a:r>
            <a:endParaRPr lang="en-US" b="1" dirty="0">
              <a:latin typeface="Kalpurosh"/>
            </a:endParaRPr>
          </a:p>
          <a:p>
            <a:r>
              <a:rPr lang="bn-IN" b="1" dirty="0">
                <a:latin typeface="Kalpurosh"/>
                <a:ea typeface="Microsoft JhengHei UI" panose="020B0604030504040204" pitchFamily="34" charset="-120"/>
              </a:rPr>
              <a:t>∴</a:t>
            </a:r>
            <a:r>
              <a:rPr lang="en-US" b="1" dirty="0">
                <a:latin typeface="Kalpurosh"/>
                <a:ea typeface="Microsoft JhengHei UI" panose="020B0604030504040204" pitchFamily="34" charset="-120"/>
              </a:rPr>
              <a:t> </a:t>
            </a:r>
            <a:r>
              <a:rPr lang="bn-IN" b="1" dirty="0">
                <a:latin typeface="Kalpurosh"/>
              </a:rPr>
              <a:t>মিনারের শীর্ষে উন্নতি </a:t>
            </a:r>
            <a:r>
              <a:rPr lang="bn-IN" b="1" dirty="0">
                <a:latin typeface="Kalpurosh"/>
                <a:ea typeface="Malgun Gothic Semilight" panose="020B0502040204020203" pitchFamily="34" charset="-128"/>
              </a:rPr>
              <a:t>∠</a:t>
            </a:r>
            <a:r>
              <a:rPr lang="en-US" b="1" dirty="0">
                <a:latin typeface="Kalpurosh"/>
                <a:ea typeface="Malgun Gothic Semilight" panose="020B0502040204020203" pitchFamily="34" charset="-128"/>
              </a:rPr>
              <a:t>AOB=30</a:t>
            </a:r>
            <a:r>
              <a:rPr lang="en-US" b="1" dirty="0">
                <a:latin typeface="Kalpurosh"/>
                <a:ea typeface="Malgun Gothic Semilight" panose="020B0502040204020203" pitchFamily="34" charset="-128"/>
                <a:cs typeface="Malgun Gothic Semilight" panose="020B0502040204020203" pitchFamily="34" charset="-128"/>
              </a:rPr>
              <a:t>˚ </a:t>
            </a:r>
            <a:r>
              <a:rPr lang="bn-IN" b="1" dirty="0">
                <a:latin typeface="Kalpurosh"/>
              </a:rPr>
              <a:t>এবং মিনারের </a:t>
            </a:r>
            <a:r>
              <a:rPr lang="bn-IN" b="1" dirty="0" smtClean="0">
                <a:latin typeface="Kalpurosh"/>
              </a:rPr>
              <a:t>উচ্চতা </a:t>
            </a:r>
            <a:r>
              <a:rPr lang="en-US" b="1" dirty="0" smtClean="0">
                <a:latin typeface="Kalpurosh"/>
              </a:rPr>
              <a:t>A=26</a:t>
            </a:r>
            <a:r>
              <a:rPr lang="bn-IN" b="1" dirty="0" smtClean="0">
                <a:latin typeface="Kalpurosh"/>
              </a:rPr>
              <a:t> </a:t>
            </a:r>
            <a:r>
              <a:rPr lang="bn-IN" b="1" dirty="0">
                <a:latin typeface="Kalpurosh"/>
              </a:rPr>
              <a:t>মিটার ।</a:t>
            </a:r>
            <a:endParaRPr lang="en-US" b="1" dirty="0">
              <a:latin typeface="Kalpurosh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221226" y="3607519"/>
                <a:ext cx="8922774" cy="27221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bn-IN" sz="2000" b="1" dirty="0">
                    <a:solidFill>
                      <a:schemeClr val="tx1"/>
                    </a:solidFill>
                    <a:latin typeface="Kalpurosh"/>
                  </a:rPr>
                  <a:t>এখন</a:t>
                </a:r>
                <a:r>
                  <a:rPr lang="en-US" sz="2400" b="1" dirty="0">
                    <a:solidFill>
                      <a:schemeClr val="tx1"/>
                    </a:solidFill>
                    <a:latin typeface="Kalpurosh"/>
                  </a:rPr>
                  <a:t> </a:t>
                </a:r>
                <a:r>
                  <a:rPr lang="en-US" sz="2400" b="1" dirty="0">
                    <a:solidFill>
                      <a:schemeClr val="tx1"/>
                    </a:solidFill>
                    <a:latin typeface="Kalpurosh"/>
                    <a:ea typeface="Malgun Gothic Semilight" panose="020B0502040204020203" pitchFamily="34" charset="-128"/>
                    <a:cs typeface="Malgun Gothic Semilight" panose="020B0502040204020203" pitchFamily="34" charset="-128"/>
                  </a:rPr>
                  <a:t>△AOB</a:t>
                </a:r>
                <a:r>
                  <a:rPr lang="bn-IN" sz="2400" b="1" dirty="0">
                    <a:solidFill>
                      <a:schemeClr val="tx1"/>
                    </a:solidFill>
                    <a:latin typeface="Kalpurosh"/>
                  </a:rPr>
                  <a:t> </a:t>
                </a:r>
                <a:r>
                  <a:rPr lang="bn-IN" sz="2000" b="1" dirty="0">
                    <a:solidFill>
                      <a:schemeClr val="tx1"/>
                    </a:solidFill>
                    <a:latin typeface="Kalpurosh"/>
                  </a:rPr>
                  <a:t>সমকোণী </a:t>
                </a:r>
                <a:r>
                  <a:rPr lang="en-US" sz="2000" b="1" dirty="0">
                    <a:solidFill>
                      <a:schemeClr val="tx1"/>
                    </a:solidFill>
                    <a:latin typeface="Kalpurosh"/>
                  </a:rPr>
                  <a:t>–</a:t>
                </a:r>
                <a:r>
                  <a:rPr lang="bn-IN" sz="2000" b="1" dirty="0">
                    <a:solidFill>
                      <a:schemeClr val="tx1"/>
                    </a:solidFill>
                    <a:latin typeface="Kalpurosh"/>
                  </a:rPr>
                  <a:t> এ</a:t>
                </a:r>
                <a:r>
                  <a:rPr lang="en-US" sz="2000" b="1" dirty="0">
                    <a:solidFill>
                      <a:schemeClr val="tx1"/>
                    </a:solidFill>
                    <a:latin typeface="Kalpurosh"/>
                  </a:rPr>
                  <a:t> </a:t>
                </a:r>
                <a:r>
                  <a:rPr lang="en-US" sz="2400" b="1" dirty="0">
                    <a:solidFill>
                      <a:schemeClr val="tx1"/>
                    </a:solidFill>
                    <a:latin typeface="Kalpurosh"/>
                  </a:rPr>
                  <a:t> </a:t>
                </a:r>
                <a:r>
                  <a:rPr lang="en-US" sz="2400" b="1" dirty="0" err="1">
                    <a:solidFill>
                      <a:schemeClr val="tx1"/>
                    </a:solidFill>
                    <a:latin typeface="Kalpurosh"/>
                  </a:rPr>
                  <a:t>tan</a:t>
                </a:r>
                <a:r>
                  <a:rPr lang="en-US" sz="2400" b="1" dirty="0" err="1">
                    <a:solidFill>
                      <a:schemeClr val="tx1"/>
                    </a:solidFill>
                    <a:latin typeface="Kalpurosh"/>
                    <a:ea typeface="Malgun Gothic Semilight" panose="020B0502040204020203" pitchFamily="34" charset="-128"/>
                    <a:cs typeface="Malgun Gothic Semilight" panose="020B0502040204020203" pitchFamily="34" charset="-128"/>
                  </a:rPr>
                  <a:t>∠AOB</a:t>
                </a:r>
                <a:r>
                  <a:rPr lang="en-US" sz="2400" b="1" dirty="0">
                    <a:solidFill>
                      <a:schemeClr val="tx1"/>
                    </a:solidFill>
                    <a:latin typeface="Kalpurosh"/>
                    <a:ea typeface="Malgun Gothic Semilight" panose="020B0502040204020203" pitchFamily="34" charset="-128"/>
                    <a:cs typeface="Malgun Gothic Semilight" panose="020B0502040204020203" pitchFamily="34" charset="-128"/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b="1" i="1" smtClean="0">
                            <a:solidFill>
                              <a:schemeClr val="tx1"/>
                            </a:solidFill>
                            <a:latin typeface="Cambria Math"/>
                            <a:ea typeface="Malgun Gothic Semilight" panose="020B0502040204020203" pitchFamily="34" charset="-128"/>
                            <a:cs typeface="Malgun Gothic Semilight" panose="020B0502040204020203" pitchFamily="34" charset="-128"/>
                          </a:rPr>
                        </m:ctrlPr>
                      </m:fPr>
                      <m:num>
                        <m:r>
                          <a:rPr lang="en-US" sz="24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Malgun Gothic Semilight" panose="020B0502040204020203" pitchFamily="34" charset="-128"/>
                            <a:cs typeface="Malgun Gothic Semilight" panose="020B0502040204020203" pitchFamily="34" charset="-128"/>
                          </a:rPr>
                          <m:t>𝑨𝑩</m:t>
                        </m:r>
                      </m:num>
                      <m:den>
                        <m:r>
                          <a:rPr lang="en-US" sz="24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Malgun Gothic Semilight" panose="020B0502040204020203" pitchFamily="34" charset="-128"/>
                            <a:cs typeface="Malgun Gothic Semilight" panose="020B0502040204020203" pitchFamily="34" charset="-128"/>
                          </a:rPr>
                          <m:t>𝑶𝑩</m:t>
                        </m:r>
                      </m:den>
                    </m:f>
                  </m:oMath>
                </a14:m>
                <a:r>
                  <a:rPr lang="bn-IN" sz="2400" b="1" dirty="0">
                    <a:solidFill>
                      <a:schemeClr val="tx1"/>
                    </a:solidFill>
                    <a:latin typeface="Kalpurosh"/>
                  </a:rPr>
                  <a:t> </a:t>
                </a:r>
                <a:endParaRPr lang="en-US" sz="2400" b="1" dirty="0">
                  <a:solidFill>
                    <a:schemeClr val="tx1"/>
                  </a:solidFill>
                  <a:latin typeface="Kalpurosh"/>
                </a:endParaRPr>
              </a:p>
              <a:p>
                <a:r>
                  <a:rPr lang="en-US" sz="2400" b="1" dirty="0">
                    <a:solidFill>
                      <a:schemeClr val="tx1"/>
                    </a:solidFill>
                    <a:latin typeface="Kalpurosh"/>
                  </a:rPr>
                  <a:t>Or, tan30</a:t>
                </a:r>
                <a:r>
                  <a:rPr lang="en-US" sz="2400" b="1" dirty="0">
                    <a:solidFill>
                      <a:schemeClr val="tx1"/>
                    </a:solidFill>
                    <a:latin typeface="Kalpurosh"/>
                    <a:ea typeface="Malgun Gothic Semilight" panose="020B0502040204020203" pitchFamily="34" charset="-128"/>
                    <a:cs typeface="Malgun Gothic Semilight" panose="020B0502040204020203" pitchFamily="34" charset="-128"/>
                  </a:rPr>
                  <a:t>˚</a:t>
                </a:r>
                <a:r>
                  <a:rPr lang="en-US" sz="2400" b="1" dirty="0">
                    <a:solidFill>
                      <a:schemeClr val="tx1"/>
                    </a:solidFill>
                    <a:latin typeface="Kalpurosh"/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𝟐𝟔</m:t>
                        </m:r>
                      </m:num>
                      <m:den>
                        <m:r>
                          <a:rPr lang="en-US" sz="24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</m:den>
                    </m:f>
                    <m:r>
                      <a:rPr lang="en-US" sz="24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400" b="1" dirty="0">
                    <a:solidFill>
                      <a:schemeClr val="tx1"/>
                    </a:solidFill>
                    <a:latin typeface="Kalpurosh"/>
                  </a:rPr>
                  <a:t> or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b="1" i="1" dirty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US" sz="2400" b="1" i="1" dirty="0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sz="2400" b="1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𝟑</m:t>
                            </m:r>
                          </m:e>
                        </m:rad>
                      </m:den>
                    </m:f>
                  </m:oMath>
                </a14:m>
                <a:r>
                  <a:rPr lang="en-US" sz="2400" b="1" dirty="0">
                    <a:solidFill>
                      <a:schemeClr val="tx1"/>
                    </a:solidFill>
                    <a:latin typeface="Kalpurosh"/>
                  </a:rPr>
                  <a:t>,</a:t>
                </a:r>
                <a14:m>
                  <m:oMath xmlns:m="http://schemas.openxmlformats.org/officeDocument/2006/math">
                    <m:r>
                      <a:rPr lang="en-US" sz="2400" b="1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=</m:t>
                    </m:r>
                    <m:f>
                      <m:fPr>
                        <m:ctrlPr>
                          <a:rPr lang="en-US" sz="2400" b="1" i="1" dirty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𝟐𝟔</m:t>
                        </m:r>
                      </m:num>
                      <m:den>
                        <m:r>
                          <a:rPr lang="en-US" sz="2400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  <m:r>
                          <a:rPr lang="en-US" sz="2400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  </m:t>
                        </m:r>
                      </m:den>
                    </m:f>
                    <m:r>
                      <a:rPr lang="en-US" sz="2400" b="1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    </m:t>
                    </m:r>
                  </m:oMath>
                </a14:m>
                <a:r>
                  <a:rPr lang="en-US" sz="2400" b="1" dirty="0">
                    <a:solidFill>
                      <a:schemeClr val="tx1"/>
                    </a:solidFill>
                    <a:latin typeface="Kalpurosh"/>
                  </a:rPr>
                  <a:t> { </a:t>
                </a:r>
                <a:r>
                  <a:rPr lang="en-US" sz="2400" b="1" dirty="0">
                    <a:solidFill>
                      <a:schemeClr val="tx1"/>
                    </a:solidFill>
                    <a:latin typeface="Kalpurosh"/>
                    <a:ea typeface="Malgun Gothic Semilight" panose="020B0502040204020203" pitchFamily="34" charset="-128"/>
                    <a:cs typeface="Malgun Gothic Semilight" panose="020B0502040204020203" pitchFamily="34" charset="-128"/>
                  </a:rPr>
                  <a:t>∵</a:t>
                </a:r>
                <a:r>
                  <a:rPr lang="en-US" sz="2400" b="1" dirty="0">
                    <a:solidFill>
                      <a:schemeClr val="tx1"/>
                    </a:solidFill>
                    <a:latin typeface="Kalpurosh"/>
                  </a:rPr>
                  <a:t>tan30</a:t>
                </a:r>
                <a:r>
                  <a:rPr lang="en-US" sz="2400" b="1" dirty="0">
                    <a:solidFill>
                      <a:schemeClr val="tx1"/>
                    </a:solidFill>
                    <a:latin typeface="Kalpurosh"/>
                    <a:ea typeface="Malgun Gothic Semilight" panose="020B0502040204020203" pitchFamily="34" charset="-128"/>
                    <a:cs typeface="Malgun Gothic Semilight" panose="020B0502040204020203" pitchFamily="34" charset="-128"/>
                  </a:rPr>
                  <a:t>˚</a:t>
                </a:r>
                <a:r>
                  <a:rPr lang="en-US" sz="2400" b="1" dirty="0">
                    <a:solidFill>
                      <a:schemeClr val="tx1"/>
                    </a:solidFill>
                    <a:latin typeface="Kalpurosh"/>
                  </a:rPr>
                  <a:t> 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US" sz="2400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sz="24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𝟑</m:t>
                            </m:r>
                          </m:e>
                        </m:rad>
                      </m:den>
                    </m:f>
                    <m:r>
                      <a:rPr lang="en-US" sz="24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}</m:t>
                    </m:r>
                  </m:oMath>
                </a14:m>
                <a:endParaRPr lang="en-US" sz="2400" b="1" dirty="0">
                  <a:solidFill>
                    <a:schemeClr val="tx1"/>
                  </a:solidFill>
                  <a:latin typeface="Kalpurosh"/>
                </a:endParaRPr>
              </a:p>
              <a:p>
                <a:r>
                  <a:rPr lang="en-US" sz="2400" b="1" dirty="0">
                    <a:solidFill>
                      <a:schemeClr val="tx1"/>
                    </a:solidFill>
                    <a:latin typeface="Kalpurosh"/>
                  </a:rPr>
                  <a:t>Or x= 26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4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sz="24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e>
                    </m:rad>
                  </m:oMath>
                </a14:m>
                <a:endParaRPr lang="bn-IN" sz="2400" b="1" dirty="0">
                  <a:solidFill>
                    <a:schemeClr val="tx1"/>
                  </a:solidFill>
                  <a:latin typeface="Kalpurosh"/>
                </a:endParaRPr>
              </a:p>
              <a:p>
                <a:r>
                  <a:rPr lang="bn-IN" sz="2000" b="1" dirty="0">
                    <a:solidFill>
                      <a:schemeClr val="tx1"/>
                    </a:solidFill>
                    <a:latin typeface="Kalpurosh"/>
                  </a:rPr>
                  <a:t>নির্ণেয় দূরত্ত</a:t>
                </a:r>
                <a:r>
                  <a:rPr lang="en-US" sz="2000" b="1" dirty="0">
                    <a:solidFill>
                      <a:schemeClr val="tx1"/>
                    </a:solidFill>
                    <a:latin typeface="Kalpurosh"/>
                  </a:rPr>
                  <a:t> </a:t>
                </a:r>
                <a:r>
                  <a:rPr lang="en-US" sz="2400" b="1" dirty="0">
                    <a:solidFill>
                      <a:schemeClr val="tx1"/>
                    </a:solidFill>
                    <a:latin typeface="Kalpurosh"/>
                  </a:rPr>
                  <a:t>BO=x</a:t>
                </a:r>
                <a:r>
                  <a:rPr lang="bn-IN" sz="2400" b="1" dirty="0">
                    <a:solidFill>
                      <a:schemeClr val="tx1"/>
                    </a:solidFill>
                    <a:latin typeface="Kalpurosh"/>
                  </a:rPr>
                  <a:t>  </a:t>
                </a:r>
                <a:r>
                  <a:rPr lang="bn-IN" sz="2000" b="1" dirty="0">
                    <a:solidFill>
                      <a:schemeClr val="tx1"/>
                    </a:solidFill>
                    <a:latin typeface="Kalpurosh"/>
                  </a:rPr>
                  <a:t>মিটার</a:t>
                </a:r>
                <a:r>
                  <a:rPr lang="en-US" sz="2000" b="1" dirty="0">
                    <a:solidFill>
                      <a:schemeClr val="tx1"/>
                    </a:solidFill>
                    <a:latin typeface="Kalpurosh"/>
                  </a:rPr>
                  <a:t>,</a:t>
                </a:r>
                <a:r>
                  <a:rPr lang="bn-IN" sz="2000" b="1" dirty="0">
                    <a:solidFill>
                      <a:schemeClr val="tx1"/>
                    </a:solidFill>
                    <a:latin typeface="Kalpurosh"/>
                  </a:rPr>
                  <a:t> </a:t>
                </a:r>
                <a:r>
                  <a:rPr lang="en-US" sz="2000" b="1" dirty="0">
                    <a:solidFill>
                      <a:schemeClr val="tx1"/>
                    </a:solidFill>
                    <a:latin typeface="Kalpurosh"/>
                  </a:rPr>
                  <a:t>   </a:t>
                </a:r>
                <a:r>
                  <a:rPr lang="en-US" sz="2400" b="1" dirty="0" err="1">
                    <a:solidFill>
                      <a:schemeClr val="tx1"/>
                    </a:solidFill>
                    <a:latin typeface="Kalpurosh"/>
                  </a:rPr>
                  <a:t>or,BO</a:t>
                </a:r>
                <a:r>
                  <a:rPr lang="en-US" sz="2400" b="1" dirty="0">
                    <a:solidFill>
                      <a:schemeClr val="tx1"/>
                    </a:solidFill>
                    <a:latin typeface="Kalpurosh"/>
                  </a:rPr>
                  <a:t>= 26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4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sz="24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  <m:r>
                          <a:rPr lang="en-US" sz="24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</m:e>
                    </m:rad>
                  </m:oMath>
                </a14:m>
                <a:r>
                  <a:rPr lang="bn-IN" sz="2000" b="1" dirty="0">
                    <a:solidFill>
                      <a:schemeClr val="tx1"/>
                    </a:solidFill>
                    <a:latin typeface="Kalpurosh"/>
                  </a:rPr>
                  <a:t>মিটার</a:t>
                </a:r>
                <a:r>
                  <a:rPr lang="bn-IN" sz="2400" b="1" dirty="0">
                    <a:solidFill>
                      <a:schemeClr val="tx1"/>
                    </a:solidFill>
                    <a:latin typeface="Kalpurosh"/>
                  </a:rPr>
                  <a:t> </a:t>
                </a:r>
                <a:r>
                  <a:rPr lang="en-US" sz="2400" b="1" dirty="0">
                    <a:solidFill>
                      <a:schemeClr val="tx1"/>
                    </a:solidFill>
                    <a:latin typeface="Kalpurosh"/>
                  </a:rPr>
                  <a:t>  =45.033 </a:t>
                </a:r>
                <a:r>
                  <a:rPr lang="bn-IN" sz="2000" b="1" dirty="0">
                    <a:solidFill>
                      <a:schemeClr val="tx1"/>
                    </a:solidFill>
                    <a:latin typeface="Kalpurosh"/>
                  </a:rPr>
                  <a:t>মিটার (প্রায়)</a:t>
                </a:r>
                <a:endParaRPr lang="en-US" sz="2000" b="1" dirty="0">
                  <a:solidFill>
                    <a:schemeClr val="tx1"/>
                  </a:solidFill>
                  <a:latin typeface="Kalpurosh"/>
                </a:endParaRPr>
              </a:p>
              <a:p>
                <a:endParaRPr lang="bn-IN" sz="2400" b="1" dirty="0">
                  <a:solidFill>
                    <a:schemeClr val="tx1"/>
                  </a:solidFill>
                  <a:latin typeface="Kalpurosh"/>
                </a:endParaRPr>
              </a:p>
              <a:p>
                <a14:m>
                  <m:oMath xmlns:m="http://schemas.openxmlformats.org/officeDocument/2006/math">
                    <m:r>
                      <a:rPr lang="bn-IN" sz="24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∴</m:t>
                    </m:r>
                    <m:r>
                      <a:rPr lang="en-US" sz="24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bn-IN" sz="2400" b="1" dirty="0">
                    <a:solidFill>
                      <a:schemeClr val="tx1"/>
                    </a:solidFill>
                    <a:latin typeface="Kalpurosh"/>
                  </a:rPr>
                  <a:t>মিনার থেকে ঐ স্থানটির দূরত্ত</a:t>
                </a:r>
                <a:r>
                  <a:rPr lang="en-US" sz="2400" b="1" dirty="0">
                    <a:solidFill>
                      <a:schemeClr val="tx1"/>
                    </a:solidFill>
                    <a:latin typeface="Kalpurosh"/>
                  </a:rPr>
                  <a:t> 45.033</a:t>
                </a:r>
                <a:r>
                  <a:rPr lang="bn-IN" sz="2400" b="1" dirty="0">
                    <a:solidFill>
                      <a:schemeClr val="tx1"/>
                    </a:solidFill>
                    <a:latin typeface="Kalpurosh"/>
                  </a:rPr>
                  <a:t> মিটার (প্রায়) </a:t>
                </a:r>
                <a:endParaRPr lang="en-US" sz="2400" b="1" dirty="0">
                  <a:solidFill>
                    <a:schemeClr val="tx1"/>
                  </a:solidFill>
                  <a:latin typeface="Kalpurosh"/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1226" y="3607519"/>
                <a:ext cx="8922774" cy="2722155"/>
              </a:xfrm>
              <a:prstGeom prst="rect">
                <a:avLst/>
              </a:prstGeom>
              <a:blipFill>
                <a:blip r:embed="rId4"/>
                <a:stretch>
                  <a:fillRect l="-1025" b="-470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840504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3FB91C01-70B1-402E-BF00-6CA58AAF9C41}"/>
              </a:ext>
            </a:extLst>
          </p:cNvPr>
          <p:cNvSpPr txBox="1"/>
          <p:nvPr/>
        </p:nvSpPr>
        <p:spPr>
          <a:xfrm>
            <a:off x="417230" y="2004971"/>
            <a:ext cx="866713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গাছের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পাদদেশ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  20 </a:t>
            </a:r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মিটার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দূরে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ভূতলের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কোনো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স্থানে</a:t>
            </a:r>
            <a:endParaRPr lang="en-US" sz="2800" b="1" dirty="0">
              <a:latin typeface="NikoshBAN" pitchFamily="2" charset="0"/>
              <a:cs typeface="NikoshBAN" pitchFamily="2" charset="0"/>
            </a:endParaRPr>
          </a:p>
          <a:p>
            <a:r>
              <a:rPr lang="en-US" sz="28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গাছের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চূড়ার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উন্নতি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কোণ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 60</a:t>
            </a:r>
            <a:r>
              <a:rPr lang="en-US" sz="2800" b="1" dirty="0">
                <a:latin typeface="NikoshBAN" panose="02000000000000000000" pitchFamily="2" charset="0"/>
                <a:ea typeface="Malgun Gothic Semilight" panose="020B0502040204020203" pitchFamily="34" charset="-128"/>
                <a:cs typeface="NikoshBAN" panose="02000000000000000000" pitchFamily="2" charset="0"/>
              </a:rPr>
              <a:t>˚।ঐ </a:t>
            </a:r>
            <a:r>
              <a:rPr lang="en-US" sz="2800" b="1" dirty="0" err="1">
                <a:latin typeface="NikoshBAN" panose="02000000000000000000" pitchFamily="2" charset="0"/>
                <a:ea typeface="Malgun Gothic Semilight" panose="020B0502040204020203" pitchFamily="34" charset="-128"/>
                <a:cs typeface="NikoshBAN" panose="02000000000000000000" pitchFamily="2" charset="0"/>
              </a:rPr>
              <a:t>বিন্দু</a:t>
            </a:r>
            <a:r>
              <a:rPr lang="en-US" sz="2800" b="1" dirty="0">
                <a:latin typeface="NikoshBAN" panose="02000000000000000000" pitchFamily="2" charset="0"/>
                <a:ea typeface="Malgun Gothic Semilight" panose="020B0502040204020203" pitchFamily="34" charset="-128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latin typeface="NikoshBAN" panose="02000000000000000000" pitchFamily="2" charset="0"/>
                <a:ea typeface="Malgun Gothic Semilight" panose="020B0502040204020203" pitchFamily="34" charset="-128"/>
                <a:cs typeface="NikoshBAN" panose="02000000000000000000" pitchFamily="2" charset="0"/>
              </a:rPr>
              <a:t>হতে</a:t>
            </a:r>
            <a:r>
              <a:rPr lang="en-US" sz="2800" b="1" dirty="0">
                <a:latin typeface="NikoshBAN" panose="02000000000000000000" pitchFamily="2" charset="0"/>
                <a:ea typeface="Malgun Gothic Semilight" panose="020B0502040204020203" pitchFamily="34" charset="-128"/>
                <a:cs typeface="NikoshBAN" panose="02000000000000000000" pitchFamily="2" charset="0"/>
              </a:rPr>
              <a:t> x </a:t>
            </a:r>
            <a:r>
              <a:rPr lang="en-US" sz="2800" b="1" dirty="0" err="1">
                <a:latin typeface="NikoshBAN" panose="02000000000000000000" pitchFamily="2" charset="0"/>
                <a:ea typeface="Malgun Gothic Semilight" panose="020B0502040204020203" pitchFamily="34" charset="-128"/>
                <a:cs typeface="NikoshBAN" panose="02000000000000000000" pitchFamily="2" charset="0"/>
              </a:rPr>
              <a:t>মিটার</a:t>
            </a:r>
            <a:r>
              <a:rPr lang="en-US" sz="2800" b="1" dirty="0">
                <a:latin typeface="NikoshBAN" panose="02000000000000000000" pitchFamily="2" charset="0"/>
                <a:ea typeface="Malgun Gothic Semilight" panose="020B0502040204020203" pitchFamily="34" charset="-128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latin typeface="NikoshBAN" panose="02000000000000000000" pitchFamily="2" charset="0"/>
                <a:ea typeface="Malgun Gothic Semilight" panose="020B0502040204020203" pitchFamily="34" charset="-128"/>
                <a:cs typeface="NikoshBAN" panose="02000000000000000000" pitchFamily="2" charset="0"/>
              </a:rPr>
              <a:t>পিছনে</a:t>
            </a:r>
            <a:r>
              <a:rPr lang="en-US" sz="2800" b="1" dirty="0">
                <a:latin typeface="NikoshBAN" panose="02000000000000000000" pitchFamily="2" charset="0"/>
                <a:ea typeface="Malgun Gothic Semilight" panose="020B0502040204020203" pitchFamily="34" charset="-128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latin typeface="NikoshBAN" panose="02000000000000000000" pitchFamily="2" charset="0"/>
                <a:ea typeface="Malgun Gothic Semilight" panose="020B0502040204020203" pitchFamily="34" charset="-128"/>
                <a:cs typeface="NikoshBAN" panose="02000000000000000000" pitchFamily="2" charset="0"/>
              </a:rPr>
              <a:t>গেলে</a:t>
            </a:r>
            <a:r>
              <a:rPr lang="en-US" sz="2800" b="1" dirty="0">
                <a:latin typeface="NikoshBAN" panose="02000000000000000000" pitchFamily="2" charset="0"/>
                <a:ea typeface="Malgun Gothic Semilight" panose="020B0502040204020203" pitchFamily="34" charset="-128"/>
                <a:cs typeface="NikoshBAN" panose="02000000000000000000" pitchFamily="2" charset="0"/>
              </a:rPr>
              <a:t> </a:t>
            </a:r>
          </a:p>
          <a:p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গাছের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চূড়ার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উন্নতি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কোণ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 45</a:t>
            </a:r>
            <a:r>
              <a:rPr lang="en-US" sz="2800" b="1" dirty="0">
                <a:latin typeface="NikoshBAN" pitchFamily="2" charset="0"/>
                <a:ea typeface="Malgun Gothic Semilight" panose="020B0502040204020203" pitchFamily="34" charset="-128"/>
                <a:cs typeface="NikoshBAN" pitchFamily="2" charset="0"/>
              </a:rPr>
              <a:t>˚ </a:t>
            </a:r>
            <a:r>
              <a:rPr lang="en-US" sz="2800" b="1" dirty="0" err="1">
                <a:latin typeface="NikoshBAN" pitchFamily="2" charset="0"/>
                <a:ea typeface="Malgun Gothic Semilight" panose="020B0502040204020203" pitchFamily="34" charset="-128"/>
                <a:cs typeface="NikoshBAN" pitchFamily="2" charset="0"/>
              </a:rPr>
              <a:t>হয়</a:t>
            </a:r>
            <a:r>
              <a:rPr lang="en-US" sz="2800" b="1" dirty="0">
                <a:latin typeface="NikoshBAN" pitchFamily="2" charset="0"/>
                <a:ea typeface="Malgun Gothic Semilight" panose="020B0502040204020203" pitchFamily="34" charset="-128"/>
                <a:cs typeface="NikoshBAN" pitchFamily="2" charset="0"/>
              </a:rPr>
              <a:t>।</a:t>
            </a:r>
            <a:endParaRPr lang="en-US" sz="28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95FE2B45-3347-4ED9-9414-AF190B80501E}"/>
              </a:ext>
            </a:extLst>
          </p:cNvPr>
          <p:cNvSpPr txBox="1"/>
          <p:nvPr/>
        </p:nvSpPr>
        <p:spPr>
          <a:xfrm>
            <a:off x="1247467" y="4114800"/>
            <a:ext cx="6324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s-IN" sz="3200" b="1" dirty="0">
                <a:latin typeface="NikoshBAN" panose="02000000000000000000" pitchFamily="2" charset="0"/>
                <a:ea typeface="Malgun Gothic Semilight" panose="020B0502040204020203" pitchFamily="34" charset="-128"/>
                <a:cs typeface="NikoshBAN" panose="02000000000000000000" pitchFamily="2" charset="0"/>
              </a:rPr>
              <a:t>ক</a:t>
            </a:r>
            <a:r>
              <a:rPr lang="en-US" sz="3200" b="1" dirty="0">
                <a:latin typeface="NikoshBAN" panose="02000000000000000000" pitchFamily="2" charset="0"/>
                <a:ea typeface="Malgun Gothic Semilight" panose="020B0502040204020203" pitchFamily="34" charset="-128"/>
                <a:cs typeface="NikoshBAN" panose="02000000000000000000" pitchFamily="2" charset="0"/>
              </a:rPr>
              <a:t>)</a:t>
            </a:r>
            <a:r>
              <a:rPr lang="as-IN" sz="3200" b="1" dirty="0">
                <a:latin typeface="NikoshBAN" panose="02000000000000000000" pitchFamily="2" charset="0"/>
                <a:ea typeface="Malgun Gothic Semilight" panose="020B0502040204020203" pitchFamily="34" charset="-128"/>
                <a:cs typeface="NikoshBAN" panose="02000000000000000000" pitchFamily="2" charset="0"/>
              </a:rPr>
              <a:t>স</a:t>
            </a:r>
            <a:r>
              <a:rPr lang="en-US" sz="3200" b="1" dirty="0" err="1">
                <a:latin typeface="NikoshBAN" panose="02000000000000000000" pitchFamily="2" charset="0"/>
                <a:ea typeface="Malgun Gothic Semilight" panose="020B0502040204020203" pitchFamily="34" charset="-128"/>
                <a:cs typeface="NikoshBAN" panose="02000000000000000000" pitchFamily="2" charset="0"/>
              </a:rPr>
              <a:t>ংক</a:t>
            </a:r>
            <a:r>
              <a:rPr lang="as-IN" sz="3200" b="1" dirty="0">
                <a:latin typeface="NikoshBAN" panose="02000000000000000000" pitchFamily="2" charset="0"/>
                <a:ea typeface="Malgun Gothic Semilight" panose="020B0502040204020203" pitchFamily="34" charset="-128"/>
                <a:cs typeface="NikoshBAN" panose="02000000000000000000" pitchFamily="2" charset="0"/>
              </a:rPr>
              <a:t>্</a:t>
            </a:r>
            <a:r>
              <a:rPr lang="en-US" sz="3200" b="1" dirty="0" err="1">
                <a:latin typeface="NikoshBAN" panose="02000000000000000000" pitchFamily="2" charset="0"/>
                <a:ea typeface="Malgun Gothic Semilight" panose="020B0502040204020203" pitchFamily="34" charset="-128"/>
                <a:cs typeface="NikoshBAN" panose="02000000000000000000" pitchFamily="2" charset="0"/>
              </a:rPr>
              <a:t>ষিপ্ত</a:t>
            </a:r>
            <a:r>
              <a:rPr lang="en-US" sz="3200" b="1" dirty="0">
                <a:latin typeface="NikoshBAN" panose="02000000000000000000" pitchFamily="2" charset="0"/>
                <a:ea typeface="Malgun Gothic Semilight" panose="020B0502040204020203" pitchFamily="34" charset="-128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atin typeface="NikoshBAN" panose="02000000000000000000" pitchFamily="2" charset="0"/>
                <a:ea typeface="Malgun Gothic Semilight" panose="020B0502040204020203" pitchFamily="34" charset="-128"/>
                <a:cs typeface="NikoshBAN" panose="02000000000000000000" pitchFamily="2" charset="0"/>
              </a:rPr>
              <a:t>বিবরণ</a:t>
            </a:r>
            <a:r>
              <a:rPr lang="en-US" sz="3200" b="1" dirty="0">
                <a:latin typeface="NikoshBAN" panose="02000000000000000000" pitchFamily="2" charset="0"/>
                <a:ea typeface="Malgun Gothic Semilight" panose="020B0502040204020203" pitchFamily="34" charset="-128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atin typeface="NikoshBAN" panose="02000000000000000000" pitchFamily="2" charset="0"/>
                <a:ea typeface="Malgun Gothic Semilight" panose="020B0502040204020203" pitchFamily="34" charset="-128"/>
                <a:cs typeface="NikoshBAN" panose="02000000000000000000" pitchFamily="2" charset="0"/>
              </a:rPr>
              <a:t>সহ</a:t>
            </a:r>
            <a:r>
              <a:rPr lang="en-US" sz="3200" b="1" dirty="0">
                <a:latin typeface="NikoshBAN" panose="02000000000000000000" pitchFamily="2" charset="0"/>
                <a:ea typeface="Malgun Gothic Semilight" panose="020B0502040204020203" pitchFamily="34" charset="-128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atin typeface="NikoshBAN" panose="02000000000000000000" pitchFamily="2" charset="0"/>
                <a:ea typeface="Malgun Gothic Semilight" panose="020B0502040204020203" pitchFamily="34" charset="-128"/>
                <a:cs typeface="NikoshBAN" panose="02000000000000000000" pitchFamily="2" charset="0"/>
              </a:rPr>
              <a:t>চিত্রটি</a:t>
            </a:r>
            <a:r>
              <a:rPr lang="en-US" sz="3200" b="1" dirty="0">
                <a:latin typeface="NikoshBAN" panose="02000000000000000000" pitchFamily="2" charset="0"/>
                <a:ea typeface="Malgun Gothic Semilight" panose="020B0502040204020203" pitchFamily="34" charset="-128"/>
                <a:cs typeface="NikoshBAN" panose="02000000000000000000" pitchFamily="2" charset="0"/>
              </a:rPr>
              <a:t> আ</a:t>
            </a:r>
            <a:r>
              <a:rPr lang="as-IN" sz="3200" b="1" dirty="0">
                <a:latin typeface="NikoshBAN" panose="02000000000000000000" pitchFamily="2" charset="0"/>
                <a:ea typeface="Malgun Gothic Semilight" panose="020B0502040204020203" pitchFamily="34" charset="-128"/>
                <a:cs typeface="NikoshBAN" panose="02000000000000000000" pitchFamily="2" charset="0"/>
              </a:rPr>
              <a:t>ঁ</a:t>
            </a:r>
            <a:r>
              <a:rPr lang="en-US" sz="3200" b="1" dirty="0">
                <a:latin typeface="NikoshBAN" panose="02000000000000000000" pitchFamily="2" charset="0"/>
                <a:ea typeface="Malgun Gothic Semilight" panose="020B0502040204020203" pitchFamily="34" charset="-128"/>
                <a:cs typeface="NikoshBAN" panose="02000000000000000000" pitchFamily="2" charset="0"/>
              </a:rPr>
              <a:t>ক।</a:t>
            </a:r>
          </a:p>
          <a:p>
            <a:r>
              <a:rPr lang="en-US" sz="3200" b="1" dirty="0">
                <a:latin typeface="NikoshBAN" panose="02000000000000000000" pitchFamily="2" charset="0"/>
                <a:ea typeface="Malgun Gothic Semilight" panose="020B0502040204020203" pitchFamily="34" charset="-128"/>
                <a:cs typeface="NikoshBAN" panose="02000000000000000000" pitchFamily="2" charset="0"/>
              </a:rPr>
              <a:t>খ) </a:t>
            </a:r>
            <a:r>
              <a:rPr lang="en-US" sz="3200" b="1" dirty="0" err="1">
                <a:latin typeface="NikoshBAN" panose="02000000000000000000" pitchFamily="2" charset="0"/>
                <a:ea typeface="Malgun Gothic Semilight" panose="020B0502040204020203" pitchFamily="34" charset="-128"/>
                <a:cs typeface="NikoshBAN" panose="02000000000000000000" pitchFamily="2" charset="0"/>
              </a:rPr>
              <a:t>গাছটির</a:t>
            </a:r>
            <a:r>
              <a:rPr lang="en-US" sz="3200" b="1" dirty="0">
                <a:latin typeface="NikoshBAN" panose="02000000000000000000" pitchFamily="2" charset="0"/>
                <a:ea typeface="Malgun Gothic Semilight" panose="020B0502040204020203" pitchFamily="34" charset="-128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atin typeface="NikoshBAN" panose="02000000000000000000" pitchFamily="2" charset="0"/>
                <a:ea typeface="Malgun Gothic Semilight" panose="020B0502040204020203" pitchFamily="34" charset="-128"/>
                <a:cs typeface="NikoshBAN" panose="02000000000000000000" pitchFamily="2" charset="0"/>
              </a:rPr>
              <a:t>উচ্চতা</a:t>
            </a:r>
            <a:r>
              <a:rPr lang="en-US" sz="3200" b="1" dirty="0">
                <a:latin typeface="NikoshBAN" panose="02000000000000000000" pitchFamily="2" charset="0"/>
                <a:ea typeface="Malgun Gothic Semilight" panose="020B0502040204020203" pitchFamily="34" charset="-128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atin typeface="NikoshBAN" panose="02000000000000000000" pitchFamily="2" charset="0"/>
                <a:ea typeface="Malgun Gothic Semilight" panose="020B0502040204020203" pitchFamily="34" charset="-128"/>
                <a:cs typeface="NikoshBAN" panose="02000000000000000000" pitchFamily="2" charset="0"/>
              </a:rPr>
              <a:t>নির্ণয়</a:t>
            </a:r>
            <a:r>
              <a:rPr lang="en-US" sz="3200" b="1" dirty="0">
                <a:latin typeface="NikoshBAN" panose="02000000000000000000" pitchFamily="2" charset="0"/>
                <a:ea typeface="Malgun Gothic Semilight" panose="020B0502040204020203" pitchFamily="34" charset="-128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atin typeface="NikoshBAN" panose="02000000000000000000" pitchFamily="2" charset="0"/>
                <a:ea typeface="Malgun Gothic Semilight" panose="020B0502040204020203" pitchFamily="34" charset="-128"/>
                <a:cs typeface="NikoshBAN" panose="02000000000000000000" pitchFamily="2" charset="0"/>
              </a:rPr>
              <a:t>কর</a:t>
            </a:r>
            <a:r>
              <a:rPr lang="en-US" sz="3200" b="1" dirty="0">
                <a:latin typeface="NikoshBAN" panose="02000000000000000000" pitchFamily="2" charset="0"/>
                <a:ea typeface="Malgun Gothic Semilight" panose="020B0502040204020203" pitchFamily="34" charset="-128"/>
                <a:cs typeface="NikoshBAN" panose="02000000000000000000" pitchFamily="2" charset="0"/>
              </a:rPr>
              <a:t>।</a:t>
            </a:r>
          </a:p>
          <a:p>
            <a:r>
              <a:rPr lang="en-US" sz="3200" b="1" dirty="0">
                <a:latin typeface="NikoshBAN" panose="02000000000000000000" pitchFamily="2" charset="0"/>
                <a:ea typeface="Malgun Gothic Semilight" panose="020B0502040204020203" pitchFamily="34" charset="-128"/>
                <a:cs typeface="NikoshBAN" panose="02000000000000000000" pitchFamily="2" charset="0"/>
              </a:rPr>
              <a:t>গ) x </a:t>
            </a:r>
            <a:r>
              <a:rPr lang="as-IN" sz="3200" b="1" dirty="0">
                <a:latin typeface="NikoshBAN" panose="02000000000000000000" pitchFamily="2" charset="0"/>
                <a:ea typeface="Malgun Gothic Semilight" panose="020B0502040204020203" pitchFamily="34" charset="-128"/>
                <a:cs typeface="NikoshBAN" panose="02000000000000000000" pitchFamily="2" charset="0"/>
              </a:rPr>
              <a:t>এ</a:t>
            </a:r>
            <a:r>
              <a:rPr lang="en-US" sz="3200" b="1" dirty="0">
                <a:latin typeface="NikoshBAN" panose="02000000000000000000" pitchFamily="2" charset="0"/>
                <a:ea typeface="Malgun Gothic Semilight" panose="020B0502040204020203" pitchFamily="34" charset="-128"/>
                <a:cs typeface="NikoshBAN" panose="02000000000000000000" pitchFamily="2" charset="0"/>
              </a:rPr>
              <a:t>র </a:t>
            </a:r>
            <a:r>
              <a:rPr lang="as-IN" sz="3200" b="1" dirty="0">
                <a:latin typeface="NikoshBAN" panose="02000000000000000000" pitchFamily="2" charset="0"/>
                <a:ea typeface="Malgun Gothic Semilight" panose="020B0502040204020203" pitchFamily="34" charset="-128"/>
                <a:cs typeface="NikoshBAN" panose="02000000000000000000" pitchFamily="2" charset="0"/>
              </a:rPr>
              <a:t>ম</a:t>
            </a:r>
            <a:r>
              <a:rPr lang="en-US" sz="3200" b="1" dirty="0">
                <a:latin typeface="NikoshBAN" panose="02000000000000000000" pitchFamily="2" charset="0"/>
                <a:ea typeface="Malgun Gothic Semilight" panose="020B0502040204020203" pitchFamily="34" charset="-128"/>
                <a:cs typeface="NikoshBAN" panose="02000000000000000000" pitchFamily="2" charset="0"/>
              </a:rPr>
              <a:t>া</a:t>
            </a:r>
            <a:r>
              <a:rPr lang="as-IN" sz="3200" b="1" dirty="0">
                <a:latin typeface="NikoshBAN" panose="02000000000000000000" pitchFamily="2" charset="0"/>
                <a:ea typeface="Malgun Gothic Semilight" panose="020B0502040204020203" pitchFamily="34" charset="-128"/>
                <a:cs typeface="NikoshBAN" panose="02000000000000000000" pitchFamily="2" charset="0"/>
              </a:rPr>
              <a:t>ন</a:t>
            </a:r>
            <a:r>
              <a:rPr lang="en-US" sz="3200" b="1" dirty="0">
                <a:latin typeface="NikoshBAN" panose="02000000000000000000" pitchFamily="2" charset="0"/>
                <a:ea typeface="Malgun Gothic Semilight" panose="020B0502040204020203" pitchFamily="34" charset="-128"/>
                <a:cs typeface="NikoshBAN" panose="02000000000000000000" pitchFamily="2" charset="0"/>
              </a:rPr>
              <a:t> </a:t>
            </a:r>
            <a:r>
              <a:rPr lang="as-IN" sz="3200" b="1" dirty="0">
                <a:latin typeface="NikoshBAN" panose="02000000000000000000" pitchFamily="2" charset="0"/>
                <a:ea typeface="Malgun Gothic Semilight" panose="020B0502040204020203" pitchFamily="34" charset="-128"/>
                <a:cs typeface="NikoshBAN" panose="02000000000000000000" pitchFamily="2" charset="0"/>
              </a:rPr>
              <a:t>ন</a:t>
            </a:r>
            <a:r>
              <a:rPr lang="en-US" sz="3200" b="1" dirty="0">
                <a:latin typeface="NikoshBAN" panose="02000000000000000000" pitchFamily="2" charset="0"/>
                <a:ea typeface="Malgun Gothic Semilight" panose="020B0502040204020203" pitchFamily="34" charset="-128"/>
                <a:cs typeface="NikoshBAN" panose="02000000000000000000" pitchFamily="2" charset="0"/>
              </a:rPr>
              <a:t>ি</a:t>
            </a:r>
            <a:r>
              <a:rPr lang="as-IN" sz="3200" b="1" dirty="0">
                <a:latin typeface="NikoshBAN" panose="02000000000000000000" pitchFamily="2" charset="0"/>
                <a:ea typeface="Malgun Gothic Semilight" panose="020B0502040204020203" pitchFamily="34" charset="-128"/>
                <a:cs typeface="NikoshBAN" panose="02000000000000000000" pitchFamily="2" charset="0"/>
              </a:rPr>
              <a:t>র</a:t>
            </a:r>
            <a:r>
              <a:rPr lang="en-US" sz="3200" b="1" dirty="0">
                <a:latin typeface="NikoshBAN" panose="02000000000000000000" pitchFamily="2" charset="0"/>
                <a:ea typeface="Malgun Gothic Semilight" panose="020B0502040204020203" pitchFamily="34" charset="-128"/>
                <a:cs typeface="NikoshBAN" panose="02000000000000000000" pitchFamily="2" charset="0"/>
              </a:rPr>
              <a:t>্</a:t>
            </a:r>
            <a:r>
              <a:rPr lang="as-IN" sz="3200" b="1" dirty="0">
                <a:latin typeface="NikoshBAN" panose="02000000000000000000" pitchFamily="2" charset="0"/>
                <a:ea typeface="Malgun Gothic Semilight" panose="020B0502040204020203" pitchFamily="34" charset="-128"/>
                <a:cs typeface="NikoshBAN" panose="02000000000000000000" pitchFamily="2" charset="0"/>
              </a:rPr>
              <a:t>ণ</a:t>
            </a:r>
            <a:r>
              <a:rPr lang="en-US" sz="3200" b="1" dirty="0">
                <a:latin typeface="NikoshBAN" panose="02000000000000000000" pitchFamily="2" charset="0"/>
                <a:ea typeface="Malgun Gothic Semilight" panose="020B0502040204020203" pitchFamily="34" charset="-128"/>
                <a:cs typeface="NikoshBAN" panose="02000000000000000000" pitchFamily="2" charset="0"/>
              </a:rPr>
              <a:t>য় </a:t>
            </a:r>
            <a:r>
              <a:rPr lang="en-US" sz="3200" b="1" dirty="0" err="1">
                <a:latin typeface="NikoshBAN" panose="02000000000000000000" pitchFamily="2" charset="0"/>
                <a:ea typeface="Malgun Gothic Semilight" panose="020B0502040204020203" pitchFamily="34" charset="-128"/>
                <a:cs typeface="NikoshBAN" panose="02000000000000000000" pitchFamily="2" charset="0"/>
              </a:rPr>
              <a:t>কর</a:t>
            </a:r>
            <a:r>
              <a:rPr lang="en-US" sz="3200" b="1" dirty="0">
                <a:latin typeface="NikoshBAN" panose="02000000000000000000" pitchFamily="2" charset="0"/>
                <a:ea typeface="Malgun Gothic Semilight" panose="020B0502040204020203" pitchFamily="34" charset="-128"/>
                <a:cs typeface="NikoshBAN" panose="02000000000000000000" pitchFamily="2" charset="0"/>
              </a:rPr>
              <a:t>।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55D78C6B-C19A-4193-AD5C-3B742F2F092A}"/>
              </a:ext>
            </a:extLst>
          </p:cNvPr>
          <p:cNvSpPr txBox="1"/>
          <p:nvPr/>
        </p:nvSpPr>
        <p:spPr>
          <a:xfrm>
            <a:off x="2209800" y="569842"/>
            <a:ext cx="3810000" cy="830997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800" u="sng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আলোচনা</a:t>
            </a:r>
            <a:endParaRPr lang="en-US" sz="4800" u="sng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5047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DA727BC1-E4CD-4857-8761-C99993B29D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1196" y="605702"/>
            <a:ext cx="3881231" cy="3464392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53F6C3E3-CBB0-477C-A6EA-906E62F24D79}"/>
              </a:ext>
            </a:extLst>
          </p:cNvPr>
          <p:cNvSpPr txBox="1"/>
          <p:nvPr/>
        </p:nvSpPr>
        <p:spPr>
          <a:xfrm>
            <a:off x="4853756" y="59942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FB980809-72F8-4E8B-B267-00A962C12CBD}"/>
              </a:ext>
            </a:extLst>
          </p:cNvPr>
          <p:cNvSpPr txBox="1"/>
          <p:nvPr/>
        </p:nvSpPr>
        <p:spPr>
          <a:xfrm>
            <a:off x="4813831" y="3099425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xmlns="" id="{4FC8F5C9-D496-402E-99CB-43DC5FC9EAEF}"/>
                  </a:ext>
                </a:extLst>
              </p:cNvPr>
              <p:cNvSpPr txBox="1"/>
              <p:nvPr/>
            </p:nvSpPr>
            <p:spPr>
              <a:xfrm>
                <a:off x="3054626" y="2872018"/>
                <a:ext cx="602974" cy="369332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60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4FC8F5C9-D496-402E-99CB-43DC5FC9EAE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54626" y="2872018"/>
                <a:ext cx="602974" cy="3693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xmlns="" id="{7C4CED32-7146-496D-A1C5-7833AF5A07F4}"/>
                  </a:ext>
                </a:extLst>
              </p:cNvPr>
              <p:cNvSpPr txBox="1"/>
              <p:nvPr/>
            </p:nvSpPr>
            <p:spPr>
              <a:xfrm>
                <a:off x="1849853" y="2872018"/>
                <a:ext cx="467139" cy="369332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45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7C4CED32-7146-496D-A1C5-7833AF5A07F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49853" y="2872018"/>
                <a:ext cx="467139" cy="369332"/>
              </a:xfrm>
              <a:prstGeom prst="rect">
                <a:avLst/>
              </a:prstGeom>
              <a:blipFill>
                <a:blip r:embed="rId4"/>
                <a:stretch>
                  <a:fillRect r="-77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xmlns="" id="{3093B7E3-0511-4C7D-87F6-56B76DE0BD71}"/>
                  </a:ext>
                </a:extLst>
              </p:cNvPr>
              <p:cNvSpPr txBox="1"/>
              <p:nvPr/>
            </p:nvSpPr>
            <p:spPr>
              <a:xfrm>
                <a:off x="1369600" y="4542966"/>
                <a:ext cx="4421599" cy="216251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bn-BD" sz="2400" b="1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ক। </a:t>
                </a:r>
                <a:r>
                  <a:rPr lang="en-US" sz="2400" b="1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মনে</a:t>
                </a:r>
                <a:r>
                  <a:rPr lang="en-US" sz="2400" b="1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400" b="1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করি</a:t>
                </a:r>
                <a:r>
                  <a:rPr lang="en-US" sz="2400" b="1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, </a:t>
                </a:r>
                <a:r>
                  <a:rPr lang="en-US" sz="2400" b="1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গাছের</a:t>
                </a:r>
                <a:r>
                  <a:rPr lang="en-US" sz="2400" b="1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400" b="1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উচ্চতা</a:t>
                </a:r>
                <a:r>
                  <a:rPr lang="en-US" sz="2400" b="1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A</a:t>
                </a:r>
                <a:r>
                  <a:rPr lang="en-US" sz="2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B = h </a:t>
                </a:r>
                <a:r>
                  <a:rPr lang="as-IN" sz="2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ম</a:t>
                </a:r>
                <a:r>
                  <a:rPr lang="en-US" sz="2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ি</a:t>
                </a:r>
                <a:r>
                  <a:rPr lang="as-IN" sz="2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ট</a:t>
                </a:r>
                <a:r>
                  <a:rPr lang="en-US" sz="2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া</a:t>
                </a:r>
                <a:r>
                  <a:rPr lang="as-IN" sz="2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র</a:t>
                </a:r>
                <a:endParaRPr lang="en-US" sz="24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14:m>
                  <m:oMath xmlns:m="http://schemas.openxmlformats.org/officeDocument/2006/math">
                    <m:r>
                      <a:rPr lang="en-US" sz="3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∠</m:t>
                    </m:r>
                  </m:oMath>
                </a14:m>
                <a:r>
                  <a:rPr lang="en-US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ACB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60</m:t>
                        </m:r>
                      </m:e>
                      <m:sup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0</m:t>
                        </m:r>
                      </m:sup>
                    </m:sSup>
                  </m:oMath>
                </a14:m>
                <a:endParaRPr lang="en-US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14:m>
                  <m:oMath xmlns:m="http://schemas.openxmlformats.org/officeDocument/2006/math">
                    <m:r>
                      <a:rPr lang="en-US" sz="32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∠</m:t>
                    </m:r>
                  </m:oMath>
                </a14:m>
                <a:r>
                  <a:rPr lang="en-US" sz="24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ADB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45</m:t>
                        </m:r>
                      </m:e>
                      <m:sup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0</m:t>
                        </m:r>
                      </m:sup>
                    </m:sSup>
                  </m:oMath>
                </a14:m>
                <a:endParaRPr lang="en-US" sz="2400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:r>
                  <a:rPr lang="en-US" sz="24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CD = x </a:t>
                </a:r>
                <a:r>
                  <a:rPr lang="en-US" sz="24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মিটার</a:t>
                </a:r>
                <a:r>
                  <a:rPr lang="en-US" sz="24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</a:p>
            </p:txBody>
          </p:sp>
        </mc:Choice>
        <mc:Fallback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3093B7E3-0511-4C7D-87F6-56B76DE0BD7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69600" y="4542966"/>
                <a:ext cx="4421599" cy="2162515"/>
              </a:xfrm>
              <a:prstGeom prst="rect">
                <a:avLst/>
              </a:prstGeom>
              <a:blipFill rotWithShape="1">
                <a:blip r:embed="rId5"/>
                <a:stretch>
                  <a:fillRect l="-2207" t="-3099" b="-53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0F89CC96-7836-49B4-A8F6-AAC6982497AA}"/>
              </a:ext>
            </a:extLst>
          </p:cNvPr>
          <p:cNvSpPr txBox="1"/>
          <p:nvPr/>
        </p:nvSpPr>
        <p:spPr>
          <a:xfrm rot="10800000" flipH="1" flipV="1">
            <a:off x="2553372" y="3284091"/>
            <a:ext cx="3180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C29B4F6E-D044-47E1-B9A3-A7361FC8D3E3}"/>
              </a:ext>
            </a:extLst>
          </p:cNvPr>
          <p:cNvSpPr txBox="1"/>
          <p:nvPr/>
        </p:nvSpPr>
        <p:spPr>
          <a:xfrm>
            <a:off x="1008821" y="3244334"/>
            <a:ext cx="3028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91702BD9-D40B-4360-BDA2-F114AF011EC6}"/>
              </a:ext>
            </a:extLst>
          </p:cNvPr>
          <p:cNvSpPr txBox="1"/>
          <p:nvPr/>
        </p:nvSpPr>
        <p:spPr>
          <a:xfrm flipH="1">
            <a:off x="1962922" y="3516869"/>
            <a:ext cx="2286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x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41A1B1AE-5319-41A0-B961-1F11BF644DEF}"/>
              </a:ext>
            </a:extLst>
          </p:cNvPr>
          <p:cNvSpPr txBox="1"/>
          <p:nvPr/>
        </p:nvSpPr>
        <p:spPr>
          <a:xfrm>
            <a:off x="3395827" y="3456042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20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dirty="0"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as-IN" dirty="0">
                <a:latin typeface="NikoshBAN" panose="02000000000000000000" pitchFamily="2" charset="0"/>
                <a:cs typeface="NikoshBAN" panose="02000000000000000000" pitchFamily="2" charset="0"/>
              </a:rPr>
              <a:t>ট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228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1371600" y="1471613"/>
            <a:ext cx="7772400" cy="2308225"/>
          </a:xfrm>
        </p:spPr>
        <p:txBody>
          <a:bodyPr/>
          <a:lstStyle/>
          <a:p>
            <a:r>
              <a:rPr lang="bn-IN" dirty="0"/>
              <a:t> </a:t>
            </a:r>
            <a:endParaRPr lang="en-US" dirty="0"/>
          </a:p>
        </p:txBody>
      </p:sp>
      <p:cxnSp>
        <p:nvCxnSpPr>
          <p:cNvPr id="7" name="Straight Connector 6"/>
          <p:cNvCxnSpPr>
            <a:cxnSpLocks/>
          </p:cNvCxnSpPr>
          <p:nvPr/>
        </p:nvCxnSpPr>
        <p:spPr>
          <a:xfrm>
            <a:off x="8067367" y="1430594"/>
            <a:ext cx="0" cy="237449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6017342" y="3823644"/>
            <a:ext cx="2099189" cy="1109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cxnSpLocks/>
          </p:cNvCxnSpPr>
          <p:nvPr/>
        </p:nvCxnSpPr>
        <p:spPr>
          <a:xfrm flipH="1">
            <a:off x="6017342" y="1430594"/>
            <a:ext cx="2050025" cy="2393050"/>
          </a:xfrm>
          <a:prstGeom prst="line">
            <a:avLst/>
          </a:prstGeom>
          <a:ln w="38100">
            <a:solidFill>
              <a:srgbClr val="0D0F5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Arc 13"/>
          <p:cNvSpPr/>
          <p:nvPr/>
        </p:nvSpPr>
        <p:spPr>
          <a:xfrm>
            <a:off x="6194320" y="3418093"/>
            <a:ext cx="265471" cy="726203"/>
          </a:xfrm>
          <a:prstGeom prst="arc">
            <a:avLst/>
          </a:prstGeom>
          <a:ln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6157453" y="3420416"/>
            <a:ext cx="1047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00B050"/>
                </a:solidFill>
              </a:rPr>
              <a:t>60</a:t>
            </a:r>
            <a:r>
              <a:rPr lang="en-US" b="1" dirty="0">
                <a:solidFill>
                  <a:srgbClr val="00B050"/>
                </a:solidFill>
                <a:latin typeface="Malgun Gothic Semilight" panose="020B0502040204020203" pitchFamily="34" charset="-128"/>
                <a:ea typeface="Malgun Gothic Semilight" panose="020B0502040204020203" pitchFamily="34" charset="-128"/>
                <a:cs typeface="Malgun Gothic Semilight" panose="020B0502040204020203" pitchFamily="34" charset="-128"/>
              </a:rPr>
              <a:t>˚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543799" y="952274"/>
            <a:ext cx="1047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A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7543799" y="3884759"/>
            <a:ext cx="1047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B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5432313" y="3834416"/>
            <a:ext cx="1047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C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7737986" y="2415940"/>
            <a:ext cx="1047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FFFF00"/>
                </a:solidFill>
              </a:rPr>
              <a:t>h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479453" y="3865043"/>
            <a:ext cx="1047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20 </a:t>
            </a:r>
            <a:r>
              <a:rPr lang="en-US" sz="1200" b="1" dirty="0" err="1"/>
              <a:t>মিটার</a:t>
            </a:r>
            <a:endParaRPr lang="en-US" sz="1200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213851" y="537996"/>
            <a:ext cx="847540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b="1" dirty="0" smtClean="0">
                <a:latin typeface="Kalpurosh"/>
              </a:rPr>
              <a:t>খ। </a:t>
            </a:r>
            <a:r>
              <a:rPr lang="bn-IN" sz="2400" b="1" dirty="0" smtClean="0">
                <a:latin typeface="Kalpurosh"/>
              </a:rPr>
              <a:t>মনে </a:t>
            </a:r>
            <a:r>
              <a:rPr lang="bn-IN" sz="2400" b="1" dirty="0">
                <a:latin typeface="Kalpurosh"/>
              </a:rPr>
              <a:t>করি, </a:t>
            </a:r>
            <a:r>
              <a:rPr lang="en-US" sz="2400" b="1" dirty="0">
                <a:latin typeface="Kalpurosh"/>
              </a:rPr>
              <a:t>B</a:t>
            </a:r>
            <a:r>
              <a:rPr lang="bn-IN" sz="2400" b="1" dirty="0">
                <a:latin typeface="Kalpurosh"/>
              </a:rPr>
              <a:t> গাছের পাদদেশ</a:t>
            </a:r>
            <a:r>
              <a:rPr lang="en-US" sz="2400" b="1" dirty="0">
                <a:latin typeface="Kalpurosh"/>
              </a:rPr>
              <a:t>, B</a:t>
            </a:r>
            <a:r>
              <a:rPr lang="bn-IN" sz="2400" b="1" dirty="0">
                <a:latin typeface="Kalpurosh"/>
              </a:rPr>
              <a:t> থেকে ভূতলের </a:t>
            </a:r>
            <a:r>
              <a:rPr lang="en-US" sz="2400" b="1" dirty="0">
                <a:latin typeface="Kalpurosh"/>
              </a:rPr>
              <a:t>C</a:t>
            </a:r>
            <a:r>
              <a:rPr lang="bn-IN" sz="2400" b="1" dirty="0">
                <a:latin typeface="Kalpurosh"/>
              </a:rPr>
              <a:t> বিন্দুর দূরত্ব </a:t>
            </a:r>
            <a:endParaRPr lang="en-US" sz="2400" b="1" dirty="0">
              <a:latin typeface="Kalpurosh"/>
            </a:endParaRPr>
          </a:p>
          <a:p>
            <a:r>
              <a:rPr lang="en-US" sz="2400" b="1" dirty="0">
                <a:latin typeface="Kalpurosh"/>
              </a:rPr>
              <a:t>BC= 20 </a:t>
            </a:r>
            <a:r>
              <a:rPr lang="bn-IN" sz="2400" b="1" dirty="0">
                <a:latin typeface="Kalpurosh"/>
              </a:rPr>
              <a:t>মিটার  গাছের উচ্চতা</a:t>
            </a:r>
            <a:r>
              <a:rPr lang="en-US" sz="2400" b="1" dirty="0">
                <a:latin typeface="Kalpurosh"/>
              </a:rPr>
              <a:t> AB=h</a:t>
            </a:r>
            <a:r>
              <a:rPr lang="bn-IN" sz="2400" b="1" dirty="0">
                <a:latin typeface="Kalpurosh"/>
              </a:rPr>
              <a:t> মিটার। </a:t>
            </a:r>
            <a:endParaRPr lang="en-US" sz="2400" b="1" dirty="0">
              <a:latin typeface="Kalpurosh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51620" y="2274585"/>
                <a:ext cx="9040760" cy="373942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bn-IN" sz="2000" dirty="0">
                    <a:solidFill>
                      <a:schemeClr val="tx1"/>
                    </a:solidFill>
                    <a:latin typeface="Kalpurosh"/>
                  </a:rPr>
                  <a:t>গাছের শীর্ষের উন্নতি কোণ</a:t>
                </a:r>
                <a:r>
                  <a:rPr lang="en-US" sz="2000" dirty="0">
                    <a:solidFill>
                      <a:schemeClr val="tx1"/>
                    </a:solidFill>
                    <a:latin typeface="Kalpurosh"/>
                  </a:rPr>
                  <a:t> </a:t>
                </a:r>
                <a:r>
                  <a:rPr lang="en-US" sz="2000" dirty="0">
                    <a:solidFill>
                      <a:schemeClr val="tx1"/>
                    </a:solidFill>
                    <a:latin typeface="Kalpurosh"/>
                    <a:ea typeface="Malgun Gothic Semilight" panose="020B0502040204020203" pitchFamily="34" charset="-128"/>
                    <a:cs typeface="Malgun Gothic Semilight" panose="020B0502040204020203" pitchFamily="34" charset="-128"/>
                  </a:rPr>
                  <a:t>∠ACB=60˚</a:t>
                </a:r>
                <a:r>
                  <a:rPr lang="bn-IN" sz="2000" dirty="0">
                    <a:solidFill>
                      <a:schemeClr val="tx1"/>
                    </a:solidFill>
                    <a:latin typeface="Kalpurosh"/>
                  </a:rPr>
                  <a:t> </a:t>
                </a:r>
              </a:p>
              <a:p>
                <a:r>
                  <a:rPr lang="bn-IN" sz="2000" dirty="0">
                    <a:solidFill>
                      <a:schemeClr val="tx1"/>
                    </a:solidFill>
                    <a:latin typeface="Kalpurosh"/>
                    <a:ea typeface="Malgun Gothic Semilight" panose="020B0502040204020203" pitchFamily="34" charset="-128"/>
                  </a:rPr>
                  <a:t>△</a:t>
                </a:r>
                <a:r>
                  <a:rPr lang="en-US" sz="2000" dirty="0">
                    <a:solidFill>
                      <a:schemeClr val="tx1"/>
                    </a:solidFill>
                    <a:latin typeface="Kalpurosh"/>
                    <a:ea typeface="Malgun Gothic Semilight" panose="020B0502040204020203" pitchFamily="34" charset="-128"/>
                  </a:rPr>
                  <a:t>ABC </a:t>
                </a:r>
                <a:r>
                  <a:rPr lang="bn-IN" sz="2000" dirty="0">
                    <a:solidFill>
                      <a:schemeClr val="tx1"/>
                    </a:solidFill>
                    <a:latin typeface="Kalpurosh"/>
                  </a:rPr>
                  <a:t>সমকোণী হতে পাই। </a:t>
                </a:r>
                <a:r>
                  <a:rPr lang="en-US" sz="2000" dirty="0" err="1">
                    <a:solidFill>
                      <a:schemeClr val="tx1"/>
                    </a:solidFill>
                    <a:latin typeface="Kalpurosh"/>
                  </a:rPr>
                  <a:t>tan</a:t>
                </a:r>
                <a:r>
                  <a:rPr lang="en-US" sz="2000" dirty="0" err="1">
                    <a:solidFill>
                      <a:schemeClr val="tx1"/>
                    </a:solidFill>
                    <a:latin typeface="Kalpurosh"/>
                    <a:ea typeface="Malgun Gothic Semilight" panose="020B0502040204020203" pitchFamily="34" charset="-128"/>
                    <a:cs typeface="Malgun Gothic Semilight" panose="020B0502040204020203" pitchFamily="34" charset="-128"/>
                  </a:rPr>
                  <a:t>∠ACB</a:t>
                </a:r>
                <a:r>
                  <a:rPr lang="en-US" sz="2000" dirty="0">
                    <a:solidFill>
                      <a:schemeClr val="tx1"/>
                    </a:solidFill>
                    <a:latin typeface="Kalpurosh"/>
                    <a:ea typeface="Malgun Gothic Semilight" panose="020B0502040204020203" pitchFamily="34" charset="-128"/>
                    <a:cs typeface="Malgun Gothic Semilight" panose="020B0502040204020203" pitchFamily="34" charset="-128"/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 smtClean="0">
                            <a:solidFill>
                              <a:schemeClr val="tx1"/>
                            </a:solidFill>
                            <a:latin typeface="Cambria Math"/>
                            <a:ea typeface="Malgun Gothic Semilight" panose="020B0502040204020203" pitchFamily="34" charset="-128"/>
                            <a:cs typeface="Malgun Gothic Semilight" panose="020B0502040204020203" pitchFamily="34" charset="-128"/>
                          </a:rPr>
                        </m:ctrlPr>
                      </m:fPr>
                      <m:num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Malgun Gothic Semilight" panose="020B0502040204020203" pitchFamily="34" charset="-128"/>
                            <a:cs typeface="Malgun Gothic Semilight" panose="020B0502040204020203" pitchFamily="34" charset="-128"/>
                          </a:rPr>
                          <m:t>𝐴𝐵</m:t>
                        </m:r>
                      </m:num>
                      <m:den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Malgun Gothic Semilight" panose="020B0502040204020203" pitchFamily="34" charset="-128"/>
                            <a:cs typeface="Malgun Gothic Semilight" panose="020B0502040204020203" pitchFamily="34" charset="-128"/>
                          </a:rPr>
                          <m:t>𝐵𝐶</m:t>
                        </m:r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Malgun Gothic Semilight" panose="020B0502040204020203" pitchFamily="34" charset="-128"/>
                            <a:cs typeface="Malgun Gothic Semilight" panose="020B0502040204020203" pitchFamily="34" charset="-128"/>
                          </a:rPr>
                          <m:t> </m:t>
                        </m:r>
                      </m:den>
                    </m:f>
                  </m:oMath>
                </a14:m>
                <a:endParaRPr lang="en-US" sz="2000" dirty="0">
                  <a:solidFill>
                    <a:schemeClr val="tx1"/>
                  </a:solidFill>
                  <a:latin typeface="Kalpurosh"/>
                  <a:ea typeface="Malgun Gothic Semilight" panose="020B0502040204020203" pitchFamily="34" charset="-128"/>
                  <a:cs typeface="Malgun Gothic Semilight" panose="020B0502040204020203" pitchFamily="34" charset="-128"/>
                </a:endParaRPr>
              </a:p>
              <a:p>
                <a:r>
                  <a:rPr lang="en-US" sz="2400" dirty="0">
                    <a:solidFill>
                      <a:schemeClr val="tx1"/>
                    </a:solidFill>
                    <a:latin typeface="Kalpurosh"/>
                  </a:rPr>
                  <a:t>or, tan60</a:t>
                </a:r>
                <a:r>
                  <a:rPr lang="en-US" sz="2800" dirty="0">
                    <a:solidFill>
                      <a:schemeClr val="tx1"/>
                    </a:solidFill>
                    <a:latin typeface="Kalpurosh"/>
                    <a:ea typeface="Malgun Gothic Semilight" panose="020B0502040204020203" pitchFamily="34" charset="-128"/>
                    <a:cs typeface="Malgun Gothic Semilight" panose="020B0502040204020203" pitchFamily="34" charset="-128"/>
                  </a:rPr>
                  <a:t>˚=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 smtClean="0">
                            <a:solidFill>
                              <a:schemeClr val="tx1"/>
                            </a:solidFill>
                            <a:latin typeface="Cambria Math"/>
                            <a:ea typeface="Malgun Gothic Semilight" panose="020B0502040204020203" pitchFamily="34" charset="-128"/>
                            <a:cs typeface="Malgun Gothic Semilight" panose="020B0502040204020203" pitchFamily="34" charset="-128"/>
                          </a:rPr>
                        </m:ctrlPr>
                      </m:fPr>
                      <m:num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Malgun Gothic Semilight" panose="020B0502040204020203" pitchFamily="34" charset="-128"/>
                            <a:cs typeface="Malgun Gothic Semilight" panose="020B0502040204020203" pitchFamily="34" charset="-128"/>
                          </a:rPr>
                          <m:t>h</m:t>
                        </m:r>
                      </m:num>
                      <m:den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Malgun Gothic Semilight" panose="020B0502040204020203" pitchFamily="34" charset="-128"/>
                            <a:cs typeface="Malgun Gothic Semilight" panose="020B0502040204020203" pitchFamily="34" charset="-128"/>
                          </a:rPr>
                          <m:t>20</m:t>
                        </m:r>
                      </m:den>
                    </m:f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Malgun Gothic Semilight" panose="020B0502040204020203" pitchFamily="34" charset="-128"/>
                        <a:cs typeface="Malgun Gothic Semilight" panose="020B0502040204020203" pitchFamily="34" charset="-128"/>
                      </a:rPr>
                      <m:t>  </m:t>
                    </m:r>
                  </m:oMath>
                </a14:m>
                <a:endParaRPr lang="en-US" sz="2800" b="0" i="1" dirty="0">
                  <a:solidFill>
                    <a:schemeClr val="tx1"/>
                  </a:solidFill>
                  <a:latin typeface="Kalpurosh"/>
                  <a:ea typeface="Malgun Gothic Semilight" panose="020B0502040204020203" pitchFamily="34" charset="-128"/>
                  <a:cs typeface="Malgun Gothic Semilight" panose="020B0502040204020203" pitchFamily="34" charset="-128"/>
                </a:endParaRPr>
              </a:p>
              <a:p>
                <a14:m>
                  <m:oMath xmlns:m="http://schemas.openxmlformats.org/officeDocument/2006/math"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Malgun Gothic Semilight" panose="020B0502040204020203" pitchFamily="34" charset="-128"/>
                        <a:cs typeface="Malgun Gothic Semilight" panose="020B0502040204020203" pitchFamily="34" charset="-128"/>
                      </a:rPr>
                      <m:t>  </m:t>
                    </m:r>
                  </m:oMath>
                </a14:m>
                <a:r>
                  <a:rPr lang="en-US" sz="2800" dirty="0">
                    <a:solidFill>
                      <a:schemeClr val="tx1"/>
                    </a:solidFill>
                    <a:latin typeface="Kalpurosh"/>
                  </a:rPr>
                  <a:t>or,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80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e>
                    </m:rad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h</m:t>
                        </m:r>
                      </m:num>
                      <m:den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20</m:t>
                        </m:r>
                      </m:den>
                    </m:f>
                  </m:oMath>
                </a14:m>
                <a:r>
                  <a:rPr lang="en-US" sz="2800" dirty="0">
                    <a:solidFill>
                      <a:schemeClr val="tx1"/>
                    </a:solidFill>
                    <a:latin typeface="Kalpurosh"/>
                  </a:rPr>
                  <a:t>   </a:t>
                </a:r>
                <a:r>
                  <a:rPr lang="en-US" dirty="0">
                    <a:solidFill>
                      <a:schemeClr val="tx1"/>
                    </a:solidFill>
                    <a:latin typeface="Kalpurosh"/>
                  </a:rPr>
                  <a:t>{</a:t>
                </a:r>
                <a:r>
                  <a:rPr lang="en-US" dirty="0">
                    <a:solidFill>
                      <a:schemeClr val="tx1"/>
                    </a:solidFill>
                    <a:latin typeface="Kalpurosh"/>
                    <a:ea typeface="Malgun Gothic Semilight" panose="020B0502040204020203" pitchFamily="34" charset="-128"/>
                    <a:cs typeface="Malgun Gothic Semilight" panose="020B0502040204020203" pitchFamily="34" charset="-128"/>
                  </a:rPr>
                  <a:t>∵ tan60˚</a:t>
                </a:r>
                <a:r>
                  <a:rPr lang="en-US" dirty="0">
                    <a:solidFill>
                      <a:schemeClr val="tx1"/>
                    </a:solidFill>
                    <a:latin typeface="Kalpurosh"/>
                  </a:rPr>
                  <a:t>=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 dirty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e>
                    </m:rad>
                  </m:oMath>
                </a14:m>
                <a:r>
                  <a:rPr lang="en-US" dirty="0">
                    <a:solidFill>
                      <a:schemeClr val="tx1"/>
                    </a:solidFill>
                    <a:latin typeface="Kalpurosh"/>
                  </a:rPr>
                  <a:t>  }</a:t>
                </a:r>
              </a:p>
              <a:p>
                <a:r>
                  <a:rPr lang="en-US" sz="2000" dirty="0">
                    <a:solidFill>
                      <a:schemeClr val="tx1"/>
                    </a:solidFill>
                    <a:latin typeface="Kalpurosh"/>
                  </a:rPr>
                  <a:t>Or, h= 20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00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e>
                    </m:rad>
                  </m:oMath>
                </a14:m>
                <a:endParaRPr lang="bn-IN" sz="2000" dirty="0">
                  <a:solidFill>
                    <a:schemeClr val="tx1"/>
                  </a:solidFill>
                  <a:latin typeface="Kalpurosh"/>
                </a:endParaRPr>
              </a:p>
              <a:p>
                <a:r>
                  <a:rPr lang="bn-IN" sz="2000" dirty="0">
                    <a:solidFill>
                      <a:schemeClr val="tx1"/>
                    </a:solidFill>
                    <a:latin typeface="Kalpurosh"/>
                    <a:ea typeface="Microsoft JhengHei UI" panose="020B0604030504040204" pitchFamily="34" charset="-120"/>
                  </a:rPr>
                  <a:t>∴</a:t>
                </a:r>
                <a:r>
                  <a:rPr lang="en-US" sz="2000" dirty="0">
                    <a:solidFill>
                      <a:schemeClr val="tx1"/>
                    </a:solidFill>
                    <a:latin typeface="Kalpurosh"/>
                    <a:ea typeface="Microsoft JhengHei UI" panose="020B0604030504040204" pitchFamily="34" charset="-120"/>
                  </a:rPr>
                  <a:t> </a:t>
                </a:r>
                <a:r>
                  <a:rPr lang="bn-IN" sz="2000" dirty="0">
                    <a:solidFill>
                      <a:schemeClr val="tx1"/>
                    </a:solidFill>
                    <a:latin typeface="Kalpurosh"/>
                  </a:rPr>
                  <a:t>গাছের উচ্চতা</a:t>
                </a:r>
                <a:r>
                  <a:rPr lang="en-US" sz="2000" dirty="0">
                    <a:solidFill>
                      <a:schemeClr val="tx1"/>
                    </a:solidFill>
                    <a:latin typeface="Kalpurosh"/>
                  </a:rPr>
                  <a:t> AB=h</a:t>
                </a:r>
                <a:r>
                  <a:rPr lang="bn-IN" sz="2000" dirty="0">
                    <a:solidFill>
                      <a:schemeClr val="tx1"/>
                    </a:solidFill>
                    <a:latin typeface="Kalpurosh"/>
                  </a:rPr>
                  <a:t> মিটার  মিটার </a:t>
                </a:r>
                <a:r>
                  <a:rPr lang="en-US" sz="2000" dirty="0">
                    <a:solidFill>
                      <a:schemeClr val="tx1"/>
                    </a:solidFill>
                    <a:latin typeface="Kalpurosh"/>
                  </a:rPr>
                  <a:t>=20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00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e>
                    </m:rad>
                  </m:oMath>
                </a14:m>
                <a:r>
                  <a:rPr lang="bn-IN" sz="2000" dirty="0">
                    <a:solidFill>
                      <a:schemeClr val="tx1"/>
                    </a:solidFill>
                    <a:latin typeface="Kalpurosh"/>
                  </a:rPr>
                  <a:t> মিটার (প্রায়)</a:t>
                </a:r>
                <a:endParaRPr lang="en-US" sz="2000" dirty="0">
                  <a:solidFill>
                    <a:schemeClr val="tx1"/>
                  </a:solidFill>
                  <a:latin typeface="Kalpurosh"/>
                </a:endParaRPr>
              </a:p>
              <a:p>
                <a:r>
                  <a:rPr lang="en-US" sz="2000" dirty="0">
                    <a:solidFill>
                      <a:schemeClr val="tx1"/>
                    </a:solidFill>
                    <a:latin typeface="Kalpurosh"/>
                  </a:rPr>
                  <a:t>h =34.641 </a:t>
                </a:r>
                <a:r>
                  <a:rPr lang="bn-IN" sz="2000" dirty="0">
                    <a:solidFill>
                      <a:schemeClr val="tx1"/>
                    </a:solidFill>
                    <a:latin typeface="Kalpurosh"/>
                  </a:rPr>
                  <a:t>মিটার (প্রায়</a:t>
                </a:r>
                <a:r>
                  <a:rPr lang="en-US" sz="2000" dirty="0">
                    <a:solidFill>
                      <a:schemeClr val="tx1"/>
                    </a:solidFill>
                    <a:latin typeface="Kalpurosh"/>
                  </a:rPr>
                  <a:t>)</a:t>
                </a:r>
              </a:p>
              <a:p>
                <a:endParaRPr lang="bn-IN" sz="2000" dirty="0">
                  <a:solidFill>
                    <a:schemeClr val="tx1"/>
                  </a:solidFill>
                  <a:latin typeface="Kalpurosh"/>
                </a:endParaRPr>
              </a:p>
              <a:p>
                <a:r>
                  <a:rPr lang="bn-IN" sz="2400" b="1" dirty="0">
                    <a:solidFill>
                      <a:schemeClr val="tx1"/>
                    </a:solidFill>
                    <a:latin typeface="Kalpurosh"/>
                    <a:ea typeface="Microsoft JhengHei UI" panose="020B0604030504040204" pitchFamily="34" charset="-120"/>
                  </a:rPr>
                  <a:t>∴</a:t>
                </a:r>
                <a:r>
                  <a:rPr lang="en-US" sz="2400" b="1" dirty="0">
                    <a:solidFill>
                      <a:schemeClr val="tx1"/>
                    </a:solidFill>
                    <a:latin typeface="Kalpurosh"/>
                    <a:ea typeface="Microsoft JhengHei UI" panose="020B0604030504040204" pitchFamily="34" charset="-120"/>
                  </a:rPr>
                  <a:t> </a:t>
                </a:r>
                <a:r>
                  <a:rPr lang="bn-IN" sz="2400" b="1" dirty="0">
                    <a:solidFill>
                      <a:schemeClr val="tx1"/>
                    </a:solidFill>
                    <a:latin typeface="Kalpurosh"/>
                  </a:rPr>
                  <a:t>গাছটির উচ্চতা</a:t>
                </a:r>
                <a:r>
                  <a:rPr lang="en-US" sz="2400" b="1" dirty="0">
                    <a:solidFill>
                      <a:schemeClr val="tx1"/>
                    </a:solidFill>
                    <a:latin typeface="Kalpurosh"/>
                  </a:rPr>
                  <a:t> 34.641</a:t>
                </a:r>
                <a:r>
                  <a:rPr lang="bn-IN" sz="2400" b="1" dirty="0">
                    <a:solidFill>
                      <a:schemeClr val="tx1"/>
                    </a:solidFill>
                    <a:latin typeface="Kalpurosh"/>
                  </a:rPr>
                  <a:t> মিটার (প্রায়)</a:t>
                </a:r>
                <a:endParaRPr lang="en-US" sz="2400" b="1" dirty="0">
                  <a:solidFill>
                    <a:schemeClr val="tx1"/>
                  </a:solidFill>
                  <a:latin typeface="Kalpurosh"/>
                </a:endParaRPr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620" y="2274585"/>
                <a:ext cx="9040760" cy="3739422"/>
              </a:xfrm>
              <a:prstGeom prst="rect">
                <a:avLst/>
              </a:prstGeom>
              <a:blipFill>
                <a:blip r:embed="rId2"/>
                <a:stretch>
                  <a:fillRect l="-1011" t="-1466" b="-293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8A343D0D-5449-486E-9701-5EDA1B97A150}"/>
              </a:ext>
            </a:extLst>
          </p:cNvPr>
          <p:cNvSpPr txBox="1"/>
          <p:nvPr/>
        </p:nvSpPr>
        <p:spPr>
          <a:xfrm>
            <a:off x="1600200" y="457200"/>
            <a:ext cx="4859591" cy="6096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92600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00"/>
                                        <p:tgtEl>
                                          <p:spTgt spid="2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/>
      <p:bldP spid="18" grpId="0"/>
      <p:bldP spid="19" grpId="0"/>
      <p:bldP spid="21" grpId="0"/>
      <p:bldP spid="2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xmlns="" id="{6D433147-8AF6-45EE-BE69-4741106F57A8}"/>
                  </a:ext>
                </a:extLst>
              </p:cNvPr>
              <p:cNvSpPr txBox="1"/>
              <p:nvPr/>
            </p:nvSpPr>
            <p:spPr>
              <a:xfrm>
                <a:off x="762000" y="1219200"/>
                <a:ext cx="7162800" cy="5566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bn-BD" sz="28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গ। </a:t>
                </a:r>
                <a:r>
                  <a:rPr lang="en-US" sz="28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ক </a:t>
                </a:r>
                <a:r>
                  <a:rPr lang="as-IN" sz="28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হ</a:t>
                </a:r>
                <a:r>
                  <a:rPr lang="en-US" sz="28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ত</a:t>
                </a:r>
                <a:r>
                  <a:rPr lang="as-IN" sz="28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ে</a:t>
                </a:r>
                <a:r>
                  <a:rPr lang="en-US" sz="28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B</a:t>
                </a:r>
                <a:r>
                  <a:rPr lang="en-US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C=</a:t>
                </a:r>
                <a:r>
                  <a:rPr lang="as-IN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  <a:r>
                  <a:rPr lang="en-US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0 </a:t>
                </a:r>
                <a:r>
                  <a:rPr lang="as-IN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ম</a:t>
                </a:r>
                <a:r>
                  <a:rPr lang="en-US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ি</a:t>
                </a:r>
                <a:r>
                  <a:rPr lang="as-IN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ট</a:t>
                </a:r>
                <a:r>
                  <a:rPr lang="en-US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া</a:t>
                </a:r>
                <a:r>
                  <a:rPr lang="as-IN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র</a:t>
                </a:r>
                <a:r>
                  <a:rPr lang="en-US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 CD=x </a:t>
                </a:r>
                <a:r>
                  <a:rPr lang="as-IN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ম</a:t>
                </a:r>
                <a:r>
                  <a:rPr lang="en-US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ি</a:t>
                </a:r>
                <a:r>
                  <a:rPr lang="as-IN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ট</a:t>
                </a:r>
                <a:r>
                  <a:rPr lang="en-US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া</a:t>
                </a:r>
                <a:r>
                  <a:rPr lang="as-IN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র</a:t>
                </a:r>
                <a:endParaRPr lang="en-US" sz="2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14:m>
                  <m:oMath xmlns:m="http://schemas.openxmlformats.org/officeDocument/2006/math">
                    <m:r>
                      <a:rPr lang="en-US" sz="28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∠</m:t>
                    </m:r>
                  </m:oMath>
                </a14:m>
                <a:r>
                  <a:rPr lang="en-US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ACB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60</m:t>
                        </m:r>
                      </m:e>
                      <m:sup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0</m:t>
                        </m:r>
                      </m:sup>
                    </m:sSup>
                  </m:oMath>
                </a14:m>
                <a:endParaRPr lang="en-US" sz="2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14:m>
                  <m:oMath xmlns:m="http://schemas.openxmlformats.org/officeDocument/2006/math">
                    <m:r>
                      <a:rPr lang="en-US" sz="28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∠</m:t>
                    </m:r>
                  </m:oMath>
                </a14:m>
                <a:r>
                  <a:rPr lang="en-US" sz="28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ADB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45</m:t>
                        </m:r>
                      </m:e>
                      <m:sup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0</m:t>
                        </m:r>
                      </m:sup>
                    </m:sSup>
                  </m:oMath>
                </a14:m>
                <a:endParaRPr lang="en-US" sz="2800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:r>
                  <a:rPr lang="en-US" sz="28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আবার</a:t>
                </a:r>
                <a:r>
                  <a:rPr lang="en-US" sz="28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খ </a:t>
                </a:r>
                <a:r>
                  <a:rPr lang="en-US" sz="28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হতে</a:t>
                </a:r>
                <a:r>
                  <a:rPr lang="en-US" sz="28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AB = 20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√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3</m:t>
                    </m:r>
                  </m:oMath>
                </a14:m>
                <a:r>
                  <a:rPr lang="en-US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 মিটার</a:t>
                </a:r>
              </a:p>
              <a:p>
                <a:r>
                  <a:rPr lang="en-US" sz="28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এখন</a:t>
                </a:r>
                <a:r>
                  <a:rPr lang="en-US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△</m:t>
                    </m:r>
                  </m:oMath>
                </a14:m>
                <a:r>
                  <a:rPr lang="en-US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ABD </a:t>
                </a:r>
                <a:r>
                  <a:rPr lang="en-US" sz="2800" dirty="0" err="1">
                    <a:latin typeface="NikoshBAN" panose="02000000000000000000" pitchFamily="2" charset="0"/>
                    <a:cs typeface="NikoshBAN" panose="02000000000000000000" pitchFamily="2" charset="0"/>
                  </a:rPr>
                  <a:t>হতে</a:t>
                </a:r>
                <a:r>
                  <a:rPr lang="en-US" sz="28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,</a:t>
                </a:r>
                <a:r>
                  <a:rPr lang="en-US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r>
                  <a:rPr lang="en-US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         tan</a:t>
                </a:r>
                <a:r>
                  <a:rPr lang="en-US" sz="2800" dirty="0">
                    <a:ea typeface="Cambria Math" panose="02040503050406030204" pitchFamily="18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∠</m:t>
                    </m:r>
                  </m:oMath>
                </a14:m>
                <a:r>
                  <a:rPr lang="en-US" sz="28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ADB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 smtClean="0">
                            <a:latin typeface="Cambria Math"/>
                            <a:cs typeface="NikoshBAN" panose="02000000000000000000" pitchFamily="2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𝐴𝐵</m:t>
                        </m:r>
                      </m:num>
                      <m:den>
                        <m:r>
                          <a:rPr lang="en-US" sz="2800" b="0" i="1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𝐵𝐷</m:t>
                        </m:r>
                      </m:den>
                    </m:f>
                  </m:oMath>
                </a14:m>
                <a:endParaRPr lang="en-US" sz="2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US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           </a:t>
                </a:r>
                <a:r>
                  <a:rPr lang="en-US" sz="28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বা</a:t>
                </a:r>
                <a:r>
                  <a:rPr lang="en-US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, tan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 smtClean="0">
                            <a:latin typeface="Cambria Math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45</m:t>
                        </m:r>
                      </m:e>
                      <m:sup>
                        <m:r>
                          <a:rPr lang="en-US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0</m:t>
                        </m:r>
                      </m:sup>
                    </m:sSup>
                    <m:r>
                      <a:rPr lang="en-US" sz="28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US" sz="2800" b="0" i="1" smtClean="0">
                            <a:latin typeface="Cambria Math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𝐴𝐵</m:t>
                        </m:r>
                      </m:num>
                      <m:den>
                        <m:r>
                          <a:rPr lang="en-US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𝐵𝐶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+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𝐶𝐷</m:t>
                        </m:r>
                      </m:den>
                    </m:f>
                  </m:oMath>
                </a14:m>
                <a:endParaRPr lang="en-US" sz="2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US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            বা,1  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 smtClean="0">
                            <a:latin typeface="Cambria Math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800" dirty="0"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20</m:t>
                        </m:r>
                        <m: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√</m:t>
                        </m:r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US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𝑥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+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20</m:t>
                        </m:r>
                      </m:den>
                    </m:f>
                  </m:oMath>
                </a14:m>
                <a:endParaRPr lang="en-US" sz="2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US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           </a:t>
                </a:r>
                <a:r>
                  <a:rPr lang="en-US" sz="28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বা</a:t>
                </a:r>
                <a:r>
                  <a:rPr lang="en-US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, X+20 = 20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√</m:t>
                    </m:r>
                    <m:r>
                      <a:rPr lang="en-US" sz="2800" i="1">
                        <a:latin typeface="Cambria Math" panose="02040503050406030204" pitchFamily="18" charset="0"/>
                      </a:rPr>
                      <m:t>3</m:t>
                    </m:r>
                  </m:oMath>
                </a14:m>
                <a:endParaRPr lang="en-US" sz="2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US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            </a:t>
                </a:r>
                <a:r>
                  <a:rPr lang="en-US" sz="28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বা</a:t>
                </a:r>
                <a:r>
                  <a:rPr lang="en-US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, X= 20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√</m:t>
                    </m:r>
                    <m:r>
                      <a:rPr lang="en-US" sz="2800" i="1">
                        <a:latin typeface="Cambria Math" panose="02040503050406030204" pitchFamily="18" charset="0"/>
                      </a:rPr>
                      <m:t>3</m:t>
                    </m:r>
                  </m:oMath>
                </a14:m>
                <a:r>
                  <a:rPr lang="en-US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-20 = 34.64-20 =14.64</a:t>
                </a:r>
              </a:p>
              <a:p>
                <a:r>
                  <a:rPr lang="en-US" sz="2800" dirty="0">
                    <a:ea typeface="Cambria Math" panose="02040503050406030204" pitchFamily="18" charset="0"/>
                    <a:cs typeface="Arial" panose="020B0604020202020204" pitchFamily="34" charset="0"/>
                  </a:rPr>
                  <a:t>                 </a:t>
                </a:r>
                <a14:m>
                  <m:oMath xmlns:m="http://schemas.openxmlformats.org/officeDocument/2006/math">
                    <m:r>
                      <a:rPr lang="en-US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∴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</m:oMath>
                </a14:m>
                <a:r>
                  <a:rPr lang="en-US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x= 14.64 </a:t>
                </a:r>
                <a:r>
                  <a:rPr lang="en-US" sz="28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মিটার</a:t>
                </a:r>
                <a:endParaRPr lang="en-US" sz="2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6D433147-8AF6-45EE-BE69-4741106F57A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0" y="1219200"/>
                <a:ext cx="7162800" cy="5566332"/>
              </a:xfrm>
              <a:prstGeom prst="rect">
                <a:avLst/>
              </a:prstGeom>
              <a:blipFill rotWithShape="1">
                <a:blip r:embed="rId2"/>
                <a:stretch>
                  <a:fillRect l="-1702" t="-1643" r="-2809" b="-23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71345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7871" y="261358"/>
            <a:ext cx="7772400" cy="1143000"/>
          </a:xfrm>
        </p:spPr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    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02099" y="1453107"/>
            <a:ext cx="846180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চিত্রের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আলোকে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নিচের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প্রশ্ন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গুলোর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উত্তর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দাওঃ</a:t>
            </a:r>
            <a:endParaRPr lang="en-US" sz="32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en-US" sz="32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32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চিত্রে</a:t>
            </a:r>
            <a:r>
              <a:rPr lang="en-US" sz="32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2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লম্ব</a:t>
            </a:r>
            <a:r>
              <a:rPr lang="en-US" sz="32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2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রেখা</a:t>
            </a:r>
            <a:r>
              <a:rPr lang="en-US" sz="32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2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কোনটি</a:t>
            </a:r>
            <a:r>
              <a:rPr lang="en-US" sz="3200" b="1" dirty="0">
                <a:latin typeface="Kalpurush" panose="02000600000000000000" pitchFamily="2" charset="0"/>
                <a:cs typeface="Kalpurush" panose="02000600000000000000" pitchFamily="2" charset="0"/>
              </a:rPr>
              <a:t>?  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3200" b="1" dirty="0">
                <a:latin typeface="Kalpurush" panose="02000600000000000000" pitchFamily="2" charset="0"/>
                <a:ea typeface="Malgun Gothic Semilight" panose="020B0502040204020203" pitchFamily="34" charset="-128"/>
                <a:cs typeface="Kalpurush" panose="02000600000000000000" pitchFamily="2" charset="0"/>
              </a:rPr>
              <a:t>∠</a:t>
            </a:r>
            <a:r>
              <a:rPr lang="en-US" sz="3200" b="1" dirty="0">
                <a:latin typeface="Kalpurush" panose="02000600000000000000" pitchFamily="2" charset="0"/>
                <a:cs typeface="Kalpurush" panose="02000600000000000000" pitchFamily="2" charset="0"/>
              </a:rPr>
              <a:t>BAC </a:t>
            </a:r>
            <a:r>
              <a:rPr lang="en-US" sz="32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কোণের</a:t>
            </a:r>
            <a:r>
              <a:rPr lang="en-US" sz="32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2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মান</a:t>
            </a:r>
            <a:r>
              <a:rPr lang="en-US" sz="32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2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কত</a:t>
            </a:r>
            <a:r>
              <a:rPr lang="en-US" sz="3200" b="1" dirty="0">
                <a:latin typeface="Kalpurush" panose="02000600000000000000" pitchFamily="2" charset="0"/>
                <a:cs typeface="Kalpurush" panose="02000600000000000000" pitchFamily="2" charset="0"/>
              </a:rPr>
              <a:t>? 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3200" b="1" dirty="0">
                <a:latin typeface="Kalpurush" panose="02000600000000000000" pitchFamily="2" charset="0"/>
                <a:cs typeface="Kalpurush" panose="02000600000000000000" pitchFamily="2" charset="0"/>
              </a:rPr>
              <a:t>AB=6 </a:t>
            </a:r>
            <a:r>
              <a:rPr lang="en-US" sz="32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মিটার</a:t>
            </a:r>
            <a:r>
              <a:rPr lang="en-US" sz="32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2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হলে,AC</a:t>
            </a:r>
            <a:r>
              <a:rPr lang="en-US" sz="3200" b="1" dirty="0">
                <a:latin typeface="Kalpurush" panose="02000600000000000000" pitchFamily="2" charset="0"/>
                <a:cs typeface="Kalpurush" panose="02000600000000000000" pitchFamily="2" charset="0"/>
              </a:rPr>
              <a:t>=?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3200" b="1" dirty="0">
                <a:latin typeface="Kalpurush" panose="02000600000000000000" pitchFamily="2" charset="0"/>
                <a:cs typeface="Kalpurush" panose="02000600000000000000" pitchFamily="2" charset="0"/>
              </a:rPr>
              <a:t>BC </a:t>
            </a:r>
            <a:r>
              <a:rPr lang="en-US" sz="32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বাহুর</a:t>
            </a:r>
            <a:r>
              <a:rPr lang="en-US" sz="32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2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দৈর্ঘ্য</a:t>
            </a:r>
            <a:r>
              <a:rPr lang="en-US" sz="32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200" b="1" dirty="0" err="1">
                <a:latin typeface="Kalpurush" panose="02000600000000000000" pitchFamily="2" charset="0"/>
                <a:cs typeface="Kalpurush" panose="02000600000000000000" pitchFamily="2" charset="0"/>
              </a:rPr>
              <a:t>কত</a:t>
            </a:r>
            <a:r>
              <a:rPr lang="en-US" sz="3200" b="1" dirty="0">
                <a:latin typeface="Kalpurush" panose="02000600000000000000" pitchFamily="2" charset="0"/>
                <a:cs typeface="Kalpurush" panose="02000600000000000000" pitchFamily="2" charset="0"/>
              </a:rPr>
              <a:t>?</a:t>
            </a:r>
            <a:r>
              <a:rPr lang="bn-IN" sz="32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endParaRPr lang="en-US" sz="3200" b="1" dirty="0"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219229" y="3500869"/>
            <a:ext cx="10176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          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2868561" y="3608591"/>
            <a:ext cx="6705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800" b="1" dirty="0">
                <a:solidFill>
                  <a:srgbClr val="7030A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endParaRPr lang="en-US" sz="2800" b="1" dirty="0"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020961" y="3760991"/>
            <a:ext cx="6705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800" b="1" dirty="0">
                <a:solidFill>
                  <a:srgbClr val="7030A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endParaRPr lang="en-US" sz="2800" b="1" dirty="0"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020961" y="3885492"/>
            <a:ext cx="6858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800" b="1" dirty="0">
                <a:solidFill>
                  <a:srgbClr val="7030A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endParaRPr lang="en-US" sz="2800" b="1" dirty="0"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04800" y="968797"/>
            <a:ext cx="4428203" cy="461665"/>
          </a:xfrm>
          <a:prstGeom prst="rect">
            <a:avLst/>
          </a:prstGeom>
          <a:ln w="12700">
            <a:noFill/>
            <a:prstDash val="sysDash"/>
          </a:ln>
        </p:spPr>
        <p:txBody>
          <a:bodyPr wrap="square">
            <a:spAutoFit/>
          </a:bodyPr>
          <a:lstStyle/>
          <a:p>
            <a:endParaRPr lang="en-US" sz="2400" b="1" dirty="0">
              <a:solidFill>
                <a:srgbClr val="002060"/>
              </a:solidFill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95400" y="274638"/>
            <a:ext cx="6857999" cy="769441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4400" b="1" u="sng" dirty="0" err="1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endParaRPr lang="en-US" sz="4400" b="1" u="sng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ight Triangle 6"/>
          <p:cNvSpPr/>
          <p:nvPr/>
        </p:nvSpPr>
        <p:spPr>
          <a:xfrm>
            <a:off x="5791200" y="2667000"/>
            <a:ext cx="1752600" cy="914400"/>
          </a:xfrm>
          <a:prstGeom prst="rtTriangle">
            <a:avLst/>
          </a:prstGeom>
          <a:solidFill>
            <a:schemeClr val="bg1"/>
          </a:solidFill>
          <a:ln>
            <a:solidFill>
              <a:srgbClr val="0232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7239000" y="3423925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0B050"/>
                </a:solidFill>
              </a:rPr>
              <a:t>C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410200" y="3669268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0B050"/>
                </a:solidFill>
              </a:rPr>
              <a:t>B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5257800" y="2055174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0B050"/>
                </a:solidFill>
              </a:rPr>
              <a:t>A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7410450" y="2227249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0B050"/>
                </a:solidFill>
              </a:rPr>
              <a:t>30</a:t>
            </a:r>
            <a:r>
              <a:rPr lang="en-US" dirty="0">
                <a:solidFill>
                  <a:srgbClr val="00B050"/>
                </a:solidFill>
                <a:latin typeface="Malgun Gothic Semilight" panose="020B0502040204020203" pitchFamily="34" charset="-128"/>
                <a:ea typeface="Malgun Gothic Semilight" panose="020B0502040204020203" pitchFamily="34" charset="-128"/>
                <a:cs typeface="Malgun Gothic Semilight" panose="020B0502040204020203" pitchFamily="34" charset="-128"/>
              </a:rPr>
              <a:t>˚</a:t>
            </a:r>
            <a:endParaRPr lang="en-US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  <p:bldP spid="16" grpId="0"/>
      <p:bldP spid="20" grpId="0"/>
      <p:bldP spid="2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eft-Right Arrow 1"/>
          <p:cNvSpPr/>
          <p:nvPr/>
        </p:nvSpPr>
        <p:spPr>
          <a:xfrm>
            <a:off x="1752600" y="838200"/>
            <a:ext cx="5334000" cy="6172200"/>
          </a:xfrm>
          <a:prstGeom prst="leftRightArrow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  <a:reflection blurRad="6350" stA="50000" endA="300" endPos="55500" dist="50800" dir="5400000" sy="-100000" algn="bl" rotWithShape="0"/>
          </a:effectLst>
          <a:scene3d>
            <a:camera prst="perspectiveHeroicExtremeLeftFacing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8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1796938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2696"/>
            </a:avLst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152400" y="152400"/>
            <a:ext cx="9144000" cy="6858000"/>
            <a:chOff x="0" y="0"/>
            <a:chExt cx="9144000" cy="6858000"/>
          </a:xfrm>
        </p:grpSpPr>
        <p:sp>
          <p:nvSpPr>
            <p:cNvPr id="7" name="Frame 6"/>
            <p:cNvSpPr/>
            <p:nvPr/>
          </p:nvSpPr>
          <p:spPr>
            <a:xfrm>
              <a:off x="0" y="0"/>
              <a:ext cx="9144000" cy="6858000"/>
            </a:xfrm>
            <a:prstGeom prst="frame">
              <a:avLst>
                <a:gd name="adj1" fmla="val 2696"/>
              </a:avLst>
            </a:prstGeom>
            <a:solidFill>
              <a:schemeClr val="accent3">
                <a:lumMod val="40000"/>
                <a:lumOff val="60000"/>
              </a:schemeClr>
            </a:solidFill>
            <a:ln/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pic>
          <p:nvPicPr>
            <p:cNvPr id="8" name="Picture 5" descr="C:\Users\user\Desktop\tissue culture\treeline2.gif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52400" y="6477000"/>
              <a:ext cx="8991600" cy="381000"/>
            </a:xfrm>
            <a:prstGeom prst="rect">
              <a:avLst/>
            </a:prstGeom>
            <a:noFill/>
          </p:spPr>
        </p:pic>
        <p:sp>
          <p:nvSpPr>
            <p:cNvPr id="10" name="Oval 9"/>
            <p:cNvSpPr/>
            <p:nvPr/>
          </p:nvSpPr>
          <p:spPr>
            <a:xfrm>
              <a:off x="2286000" y="381000"/>
              <a:ext cx="4114800" cy="205740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5400" dirty="0" err="1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পরিচিতি</a:t>
              </a:r>
              <a:endParaRPr lang="en-US" sz="5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11" name="Wave 10"/>
            <p:cNvSpPr/>
            <p:nvPr/>
          </p:nvSpPr>
          <p:spPr>
            <a:xfrm rot="5400000">
              <a:off x="2552700" y="3848100"/>
              <a:ext cx="4114800" cy="228600"/>
            </a:xfrm>
            <a:prstGeom prst="wave">
              <a:avLst>
                <a:gd name="adj1" fmla="val 20000"/>
                <a:gd name="adj2" fmla="val -10000"/>
              </a:avLst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accent3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152400" y="2851994"/>
              <a:ext cx="8458199" cy="3167806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BD" sz="2800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সম্পাদনায়</a:t>
              </a:r>
            </a:p>
            <a:p>
              <a:pPr algn="ctr"/>
              <a:r>
                <a:rPr lang="bn-BD" sz="3200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মোঃ গোলাম মোস্তফা</a:t>
              </a:r>
              <a:endParaRPr lang="bn-BD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endParaRPr>
            </a:p>
            <a:p>
              <a:pPr algn="ctr"/>
              <a:r>
                <a:rPr lang="bn-BD" sz="3200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সহকারী শিক্ষক</a:t>
              </a:r>
            </a:p>
            <a:p>
              <a:pPr algn="ctr"/>
              <a:r>
                <a:rPr lang="bn-BD" sz="3200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ঝিট্‌কা আনন্দ মোহন উচ্চ বিদ্যালয়</a:t>
              </a:r>
            </a:p>
            <a:p>
              <a:pPr algn="ctr"/>
              <a:r>
                <a:rPr lang="bn-BD" sz="3200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হরিরামপুর, মানিকগঞ্জ</a:t>
              </a:r>
              <a:r>
                <a:rPr lang="bn-BD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।</a:t>
              </a:r>
              <a:endParaRPr lang="en-US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25918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9967"/>
            <a:ext cx="9144000" cy="1391567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bn-BD" sz="8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 </a:t>
            </a:r>
            <a:r>
              <a:rPr lang="bn-BD" sz="8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পরিচিতি 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</a:b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371600"/>
            <a:ext cx="4724400" cy="5486400"/>
          </a:xfrm>
          <a:solidFill>
            <a:schemeClr val="bg2">
              <a:lumMod val="50000"/>
            </a:schemeClr>
          </a:solidFill>
        </p:spPr>
        <p:txBody>
          <a:bodyPr/>
          <a:lstStyle/>
          <a:p>
            <a:pPr marL="0" indent="0">
              <a:buNone/>
            </a:pPr>
            <a:endParaRPr lang="bn-BD" sz="3600" dirty="0" smtClean="0"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endParaRPr lang="bn-BD" sz="3600" dirty="0"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r>
              <a:rPr lang="bn-IN" sz="3600" dirty="0" smtClean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শ্রেণী</a:t>
            </a:r>
            <a:r>
              <a:rPr lang="bn-IN" sz="3600" dirty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	</a:t>
            </a:r>
            <a:r>
              <a:rPr lang="bn-BD" sz="3600" dirty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dirty="0" smtClean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3600" dirty="0" smtClean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: </a:t>
            </a:r>
            <a:r>
              <a:rPr lang="bn-BD" sz="3600" dirty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নবম </a:t>
            </a:r>
            <a:endParaRPr lang="bn-IN" sz="3600" dirty="0">
              <a:solidFill>
                <a:schemeClr val="accent1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r>
              <a:rPr lang="bn-IN" sz="3600" dirty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বিষয়	</a:t>
            </a:r>
            <a:r>
              <a:rPr lang="bn-BD" sz="3600" dirty="0" smtClean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bn-IN" sz="3600" dirty="0" smtClean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: </a:t>
            </a:r>
            <a:r>
              <a:rPr lang="bn-BD" sz="3600" dirty="0" smtClean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গনিত </a:t>
            </a:r>
            <a:endParaRPr lang="bn-IN" sz="3600" dirty="0">
              <a:solidFill>
                <a:schemeClr val="accent1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r>
              <a:rPr lang="bn-IN" sz="3600" dirty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3600" dirty="0" smtClean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অধ্যায়</a:t>
            </a:r>
            <a:r>
              <a:rPr lang="bn-BD" sz="3600" dirty="0" smtClean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3600" dirty="0" smtClean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: </a:t>
            </a:r>
            <a:r>
              <a:rPr lang="bn-BD" sz="3600" dirty="0" smtClean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দশম</a:t>
            </a:r>
            <a:r>
              <a:rPr lang="bn-IN" sz="3600" dirty="0" smtClean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dirty="0" smtClean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(</a:t>
            </a:r>
            <a:r>
              <a:rPr lang="en-US" sz="3600" b="1" u="sng" dirty="0" err="1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দূরত্ব</a:t>
            </a:r>
            <a:r>
              <a:rPr lang="en-US" sz="3600" b="1" u="sng" dirty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600" b="1" u="sng" dirty="0" err="1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উচ্চতা</a:t>
            </a:r>
            <a:r>
              <a:rPr lang="bn-BD" sz="3600" dirty="0" smtClean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smtClean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)</a:t>
            </a:r>
            <a:endParaRPr lang="bn-IN" sz="3600" dirty="0">
              <a:solidFill>
                <a:schemeClr val="accent1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71600"/>
            <a:ext cx="4467224" cy="5486400"/>
          </a:xfrm>
          <a:prstGeom prst="rect">
            <a:avLst/>
          </a:prstGeom>
        </p:spPr>
      </p:pic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75150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2696"/>
            </a:avLst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152400" y="152400"/>
            <a:ext cx="9144000" cy="6858000"/>
            <a:chOff x="0" y="0"/>
            <a:chExt cx="9144000" cy="6858000"/>
          </a:xfrm>
        </p:grpSpPr>
        <p:sp>
          <p:nvSpPr>
            <p:cNvPr id="7" name="Frame 6"/>
            <p:cNvSpPr/>
            <p:nvPr/>
          </p:nvSpPr>
          <p:spPr>
            <a:xfrm>
              <a:off x="0" y="0"/>
              <a:ext cx="9144000" cy="6858000"/>
            </a:xfrm>
            <a:prstGeom prst="frame">
              <a:avLst>
                <a:gd name="adj1" fmla="val 2696"/>
              </a:avLst>
            </a:prstGeom>
            <a:solidFill>
              <a:schemeClr val="accent3">
                <a:lumMod val="40000"/>
                <a:lumOff val="60000"/>
              </a:schemeClr>
            </a:solidFill>
            <a:ln/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pic>
          <p:nvPicPr>
            <p:cNvPr id="8" name="Picture 5" descr="C:\Users\user\Desktop\tissue culture\treeline2.gif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52400" y="6477000"/>
              <a:ext cx="8991600" cy="381000"/>
            </a:xfrm>
            <a:prstGeom prst="rect">
              <a:avLst/>
            </a:prstGeom>
            <a:noFill/>
          </p:spPr>
        </p:pic>
        <p:sp>
          <p:nvSpPr>
            <p:cNvPr id="10" name="Oval 9"/>
            <p:cNvSpPr/>
            <p:nvPr/>
          </p:nvSpPr>
          <p:spPr>
            <a:xfrm>
              <a:off x="178904" y="304800"/>
              <a:ext cx="5612296" cy="205740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5400" dirty="0" err="1">
                  <a:solidFill>
                    <a:srgbClr val="002060"/>
                  </a:solidFill>
                  <a:latin typeface="NikoshBAN" pitchFamily="2" charset="0"/>
                  <a:cs typeface="NikoshBAN" pitchFamily="2" charset="0"/>
                </a:rPr>
                <a:t>নিচের</a:t>
              </a:r>
              <a:r>
                <a:rPr lang="en-US" sz="5400" dirty="0">
                  <a:solidFill>
                    <a:srgbClr val="002060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5400" dirty="0" err="1">
                  <a:solidFill>
                    <a:srgbClr val="002060"/>
                  </a:solidFill>
                  <a:latin typeface="NikoshBAN" pitchFamily="2" charset="0"/>
                  <a:cs typeface="NikoshBAN" pitchFamily="2" charset="0"/>
                </a:rPr>
                <a:t>ছবিগুলো</a:t>
              </a:r>
              <a:r>
                <a:rPr lang="en-US" sz="5400" dirty="0">
                  <a:solidFill>
                    <a:srgbClr val="002060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5400" dirty="0" err="1">
                  <a:solidFill>
                    <a:srgbClr val="002060"/>
                  </a:solidFill>
                  <a:latin typeface="NikoshBAN" pitchFamily="2" charset="0"/>
                  <a:cs typeface="NikoshBAN" pitchFamily="2" charset="0"/>
                </a:rPr>
                <a:t>লক্ষ্য</a:t>
              </a:r>
              <a:r>
                <a:rPr lang="en-US" sz="5400" dirty="0">
                  <a:solidFill>
                    <a:srgbClr val="002060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5400" dirty="0" err="1">
                  <a:solidFill>
                    <a:srgbClr val="002060"/>
                  </a:solidFill>
                  <a:latin typeface="NikoshBAN" pitchFamily="2" charset="0"/>
                  <a:cs typeface="NikoshBAN" pitchFamily="2" charset="0"/>
                </a:rPr>
                <a:t>করি</a:t>
              </a:r>
              <a:endParaRPr lang="en-US" sz="5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11" name="Wave 10"/>
            <p:cNvSpPr/>
            <p:nvPr/>
          </p:nvSpPr>
          <p:spPr>
            <a:xfrm rot="5400000">
              <a:off x="2552700" y="3848100"/>
              <a:ext cx="4114800" cy="228600"/>
            </a:xfrm>
            <a:prstGeom prst="wave">
              <a:avLst>
                <a:gd name="adj1" fmla="val 20000"/>
                <a:gd name="adj2" fmla="val -10000"/>
              </a:avLst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accent3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90" t="5044" r="14336" b="-450"/>
          <a:stretch/>
        </p:blipFill>
        <p:spPr>
          <a:xfrm>
            <a:off x="6282813" y="813375"/>
            <a:ext cx="2632587" cy="566362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199" y="2514601"/>
            <a:ext cx="5825613" cy="41148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974998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57200" y="4191000"/>
            <a:ext cx="7696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solidFill>
                  <a:srgbClr val="0070C0"/>
                </a:solidFill>
              </a:rPr>
              <a:t>  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600200" y="801662"/>
            <a:ext cx="42291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A0F5345C-359B-4C86-B32B-3C8A1AB4E70D}"/>
              </a:ext>
            </a:extLst>
          </p:cNvPr>
          <p:cNvSpPr txBox="1"/>
          <p:nvPr/>
        </p:nvSpPr>
        <p:spPr>
          <a:xfrm>
            <a:off x="1295400" y="3200400"/>
            <a:ext cx="6019800" cy="1569660"/>
          </a:xfrm>
          <a:prstGeom prst="rect">
            <a:avLst/>
          </a:prstGeom>
          <a:noFill/>
          <a:scene3d>
            <a:camera prst="perspectiveHeroicExtremeRightFacing"/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en-US" sz="9600" b="1" u="sng" dirty="0" err="1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দূরত্ব</a:t>
            </a:r>
            <a:r>
              <a:rPr lang="en-US" sz="9600" b="1" u="sng" dirty="0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9600" b="1" u="sng" dirty="0" err="1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উচ্চতা</a:t>
            </a:r>
            <a:r>
              <a:rPr lang="en-US" sz="9600" b="1" u="sng" dirty="0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228600" y="2286000"/>
            <a:ext cx="8686800" cy="44196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bn-IN" sz="4000" b="1" dirty="0">
                <a:solidFill>
                  <a:schemeClr val="tx1"/>
                </a:solidFill>
                <a:latin typeface="Kalpurush" pitchFamily="2" charset="0"/>
                <a:cs typeface="Kalpurush" pitchFamily="2" charset="0"/>
              </a:rPr>
              <a:t>এই পাঠ শেষে শিক্ষার্থীরা</a:t>
            </a:r>
            <a:r>
              <a:rPr lang="en-US" sz="4000" b="1" dirty="0">
                <a:solidFill>
                  <a:schemeClr val="tx1"/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bn-IN" sz="4000" b="1" dirty="0">
                <a:solidFill>
                  <a:schemeClr val="tx1"/>
                </a:solidFill>
                <a:latin typeface="Kalpurush" pitchFamily="2" charset="0"/>
                <a:cs typeface="Kalpurush" pitchFamily="2" charset="0"/>
              </a:rPr>
              <a:t>- - -</a:t>
            </a:r>
          </a:p>
          <a:p>
            <a:r>
              <a:rPr lang="en-US" sz="3200" b="1" dirty="0">
                <a:solidFill>
                  <a:schemeClr val="tx1"/>
                </a:solidFill>
                <a:latin typeface="Kalpurush" pitchFamily="2" charset="0"/>
                <a:cs typeface="Kalpurush" pitchFamily="2" charset="0"/>
              </a:rPr>
              <a:t>১</a:t>
            </a:r>
            <a:r>
              <a:rPr lang="bn-IN" sz="3200" b="1" dirty="0">
                <a:solidFill>
                  <a:schemeClr val="tx1"/>
                </a:solidFill>
                <a:latin typeface="Kalpurush" pitchFamily="2" charset="0"/>
                <a:cs typeface="Kalpurush" pitchFamily="2" charset="0"/>
              </a:rPr>
              <a:t>। </a:t>
            </a:r>
            <a:r>
              <a:rPr lang="en-US" sz="2800" b="1" dirty="0">
                <a:solidFill>
                  <a:schemeClr val="tx1"/>
                </a:solidFill>
                <a:latin typeface="Kalpurush" pitchFamily="2" charset="0"/>
                <a:cs typeface="Kalpurush" pitchFamily="2" charset="0"/>
              </a:rPr>
              <a:t>30</a:t>
            </a:r>
            <a:r>
              <a:rPr lang="en-US" sz="2800" b="1" dirty="0">
                <a:solidFill>
                  <a:schemeClr val="tx1"/>
                </a:solidFill>
                <a:latin typeface="Malgun Gothic Semilight" panose="020B0502040204020203" pitchFamily="34" charset="-128"/>
                <a:ea typeface="Malgun Gothic Semilight" panose="020B0502040204020203" pitchFamily="34" charset="-128"/>
                <a:cs typeface="Malgun Gothic Semilight" panose="020B0502040204020203" pitchFamily="34" charset="-128"/>
              </a:rPr>
              <a:t>˚</a:t>
            </a:r>
            <a:r>
              <a:rPr lang="en-US" sz="2800" b="1" dirty="0">
                <a:solidFill>
                  <a:schemeClr val="tx1"/>
                </a:solidFill>
                <a:latin typeface="Kalpurush" pitchFamily="2" charset="0"/>
                <a:cs typeface="Kalpurush" pitchFamily="2" charset="0"/>
              </a:rPr>
              <a:t> , 45</a:t>
            </a:r>
            <a:r>
              <a:rPr lang="en-US" sz="2800" b="1" dirty="0">
                <a:solidFill>
                  <a:schemeClr val="tx1"/>
                </a:solidFill>
                <a:latin typeface="Malgun Gothic Semilight" panose="020B0502040204020203" pitchFamily="34" charset="-128"/>
                <a:ea typeface="Malgun Gothic Semilight" panose="020B0502040204020203" pitchFamily="34" charset="-128"/>
                <a:cs typeface="Malgun Gothic Semilight" panose="020B0502040204020203" pitchFamily="34" charset="-128"/>
              </a:rPr>
              <a:t>˚</a:t>
            </a:r>
            <a:r>
              <a:rPr lang="en-US" sz="2800" b="1" dirty="0">
                <a:solidFill>
                  <a:schemeClr val="tx1"/>
                </a:solidFill>
                <a:latin typeface="Kalpurush" pitchFamily="2" charset="0"/>
                <a:cs typeface="Kalpurush" pitchFamily="2" charset="0"/>
              </a:rPr>
              <a:t>, 60</a:t>
            </a:r>
            <a:r>
              <a:rPr lang="en-US" sz="2800" b="1" dirty="0">
                <a:solidFill>
                  <a:schemeClr val="tx1"/>
                </a:solidFill>
                <a:latin typeface="Malgun Gothic Semilight" panose="020B0502040204020203" pitchFamily="34" charset="-128"/>
                <a:ea typeface="Malgun Gothic Semilight" panose="020B0502040204020203" pitchFamily="34" charset="-128"/>
                <a:cs typeface="Malgun Gothic Semilight" panose="020B0502040204020203" pitchFamily="34" charset="-128"/>
              </a:rPr>
              <a:t>˚</a:t>
            </a:r>
            <a:r>
              <a:rPr lang="en-US" sz="2800" b="1" dirty="0">
                <a:solidFill>
                  <a:schemeClr val="tx1"/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Kalpurush" pitchFamily="2" charset="0"/>
                <a:cs typeface="Kalpurush" pitchFamily="2" charset="0"/>
              </a:rPr>
              <a:t>সূক্ষ্মকোণের</a:t>
            </a:r>
            <a:r>
              <a:rPr lang="en-US" sz="2800" b="1" dirty="0">
                <a:solidFill>
                  <a:schemeClr val="tx1"/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Kalpurush" pitchFamily="2" charset="0"/>
                <a:cs typeface="Kalpurush" pitchFamily="2" charset="0"/>
              </a:rPr>
              <a:t>অনুপাতের</a:t>
            </a:r>
            <a:r>
              <a:rPr lang="en-US" sz="2800" b="1" dirty="0">
                <a:solidFill>
                  <a:schemeClr val="tx1"/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Kalpurush" pitchFamily="2" charset="0"/>
                <a:cs typeface="Kalpurush" pitchFamily="2" charset="0"/>
              </a:rPr>
              <a:t>মান</a:t>
            </a:r>
            <a:r>
              <a:rPr lang="en-US" sz="2800" b="1" dirty="0">
                <a:solidFill>
                  <a:schemeClr val="tx1"/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Kalpurush" pitchFamily="2" charset="0"/>
                <a:cs typeface="Kalpurush" pitchFamily="2" charset="0"/>
              </a:rPr>
              <a:t>নির্ণয়</a:t>
            </a:r>
            <a:r>
              <a:rPr lang="en-US" sz="2800" b="1" dirty="0">
                <a:solidFill>
                  <a:schemeClr val="tx1"/>
                </a:solidFill>
                <a:latin typeface="Kalpurush" pitchFamily="2" charset="0"/>
                <a:cs typeface="Kalpurush" pitchFamily="2" charset="0"/>
              </a:rPr>
              <a:t> ও </a:t>
            </a:r>
            <a:r>
              <a:rPr lang="en-US" sz="2800" b="1" dirty="0" err="1">
                <a:solidFill>
                  <a:schemeClr val="tx1"/>
                </a:solidFill>
                <a:latin typeface="Kalpurush" pitchFamily="2" charset="0"/>
                <a:cs typeface="Kalpurush" pitchFamily="2" charset="0"/>
              </a:rPr>
              <a:t>প্রয়োগ</a:t>
            </a:r>
            <a:r>
              <a:rPr lang="en-US" sz="2800" b="1" dirty="0">
                <a:solidFill>
                  <a:schemeClr val="tx1"/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Kalpurush" pitchFamily="2" charset="0"/>
                <a:cs typeface="Kalpurush" pitchFamily="2" charset="0"/>
              </a:rPr>
              <a:t>করতে</a:t>
            </a:r>
            <a:r>
              <a:rPr lang="en-US" sz="2800" b="1" dirty="0">
                <a:solidFill>
                  <a:schemeClr val="tx1"/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Kalpurush" pitchFamily="2" charset="0"/>
                <a:cs typeface="Kalpurush" pitchFamily="2" charset="0"/>
              </a:rPr>
              <a:t>পারবে</a:t>
            </a:r>
            <a:r>
              <a:rPr lang="en-US" sz="2800" b="1" dirty="0" smtClean="0">
                <a:solidFill>
                  <a:schemeClr val="tx1"/>
                </a:solidFill>
                <a:latin typeface="Kalpurush" pitchFamily="2" charset="0"/>
                <a:cs typeface="Kalpurush" pitchFamily="2" charset="0"/>
              </a:rPr>
              <a:t> </a:t>
            </a:r>
            <a:endParaRPr lang="en-US" sz="2800" b="1" dirty="0">
              <a:solidFill>
                <a:schemeClr val="tx1"/>
              </a:solidFill>
              <a:latin typeface="Kalpurush" pitchFamily="2" charset="0"/>
              <a:cs typeface="Kalpurush" pitchFamily="2" charset="0"/>
            </a:endParaRPr>
          </a:p>
          <a:p>
            <a:r>
              <a:rPr lang="en-US" sz="3200" b="1" dirty="0">
                <a:solidFill>
                  <a:schemeClr val="tx1"/>
                </a:solidFill>
                <a:latin typeface="Kalpurush" pitchFamily="2" charset="0"/>
                <a:cs typeface="Kalpurush" pitchFamily="2" charset="0"/>
              </a:rPr>
              <a:t>২</a:t>
            </a:r>
            <a:r>
              <a:rPr lang="en-US" sz="3200" b="1" dirty="0" smtClean="0">
                <a:solidFill>
                  <a:schemeClr val="tx1"/>
                </a:solidFill>
                <a:latin typeface="Kalpurush" pitchFamily="2" charset="0"/>
                <a:cs typeface="Kalpurush" pitchFamily="2" charset="0"/>
              </a:rPr>
              <a:t>।</a:t>
            </a:r>
            <a:r>
              <a:rPr lang="bn-BD" sz="3200" b="1" dirty="0" smtClean="0">
                <a:solidFill>
                  <a:schemeClr val="tx1"/>
                </a:solidFill>
                <a:latin typeface="Kalpurush" pitchFamily="2" charset="0"/>
                <a:cs typeface="Kalpurush" pitchFamily="2" charset="0"/>
              </a:rPr>
              <a:t>যে কোন </a:t>
            </a:r>
            <a:r>
              <a:rPr lang="bn-IN" sz="3200" b="1" dirty="0" smtClean="0">
                <a:solidFill>
                  <a:schemeClr val="tx1"/>
                </a:solidFill>
                <a:latin typeface="Kalpurush" pitchFamily="2" charset="0"/>
                <a:cs typeface="Kalpurush" pitchFamily="2" charset="0"/>
              </a:rPr>
              <a:t>পাদদেশ </a:t>
            </a:r>
            <a:r>
              <a:rPr lang="bn-IN" sz="3200" b="1" dirty="0">
                <a:solidFill>
                  <a:schemeClr val="tx1"/>
                </a:solidFill>
                <a:latin typeface="Kalpurush" pitchFamily="2" charset="0"/>
                <a:cs typeface="Kalpurush" pitchFamily="2" charset="0"/>
              </a:rPr>
              <a:t>হতে নির্দিষ্ট স্থানের দূরত্ব </a:t>
            </a:r>
            <a:r>
              <a:rPr lang="en-US" sz="3200" b="1" dirty="0">
                <a:solidFill>
                  <a:schemeClr val="tx1"/>
                </a:solidFill>
                <a:latin typeface="Kalpurush" pitchFamily="2" charset="0"/>
                <a:cs typeface="Kalpurush" pitchFamily="2" charset="0"/>
              </a:rPr>
              <a:t>   </a:t>
            </a:r>
          </a:p>
          <a:p>
            <a:pPr marL="0" indent="0">
              <a:buNone/>
            </a:pPr>
            <a:r>
              <a:rPr lang="en-US" sz="3200" b="1" dirty="0">
                <a:solidFill>
                  <a:schemeClr val="tx1"/>
                </a:solidFill>
                <a:latin typeface="Kalpurush" pitchFamily="2" charset="0"/>
                <a:cs typeface="Kalpurush" pitchFamily="2" charset="0"/>
              </a:rPr>
              <a:t>     </a:t>
            </a:r>
            <a:r>
              <a:rPr lang="bn-IN" sz="3200" b="1" dirty="0">
                <a:solidFill>
                  <a:schemeClr val="tx1"/>
                </a:solidFill>
                <a:latin typeface="Kalpurush" pitchFamily="2" charset="0"/>
                <a:cs typeface="Kalpurush" pitchFamily="2" charset="0"/>
              </a:rPr>
              <a:t>নির্ণয় </a:t>
            </a:r>
            <a:r>
              <a:rPr lang="en-US" sz="3200" b="1" dirty="0" err="1">
                <a:solidFill>
                  <a:schemeClr val="tx1"/>
                </a:solidFill>
                <a:latin typeface="Kalpurush" pitchFamily="2" charset="0"/>
                <a:cs typeface="Kalpurush" pitchFamily="2" charset="0"/>
              </a:rPr>
              <a:t>করতে</a:t>
            </a:r>
            <a:r>
              <a:rPr lang="en-US" sz="3200" b="1" dirty="0">
                <a:solidFill>
                  <a:schemeClr val="tx1"/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Kalpurush" pitchFamily="2" charset="0"/>
                <a:cs typeface="Kalpurush" pitchFamily="2" charset="0"/>
              </a:rPr>
              <a:t>পারবে</a:t>
            </a:r>
            <a:endParaRPr lang="en-US" sz="3200" b="1" dirty="0">
              <a:solidFill>
                <a:schemeClr val="tx1"/>
              </a:solidFill>
              <a:latin typeface="Kalpurush" pitchFamily="2" charset="0"/>
              <a:cs typeface="Kalpurush" pitchFamily="2" charset="0"/>
            </a:endParaRPr>
          </a:p>
          <a:p>
            <a:r>
              <a:rPr lang="en-US" sz="3200" b="1" dirty="0">
                <a:solidFill>
                  <a:schemeClr val="tx1"/>
                </a:solidFill>
                <a:latin typeface="Kalpurush" pitchFamily="2" charset="0"/>
                <a:cs typeface="Kalpurush" pitchFamily="2" charset="0"/>
              </a:rPr>
              <a:t>৩। </a:t>
            </a:r>
            <a:r>
              <a:rPr lang="bn-IN" sz="3200" b="1" dirty="0">
                <a:solidFill>
                  <a:schemeClr val="tx1"/>
                </a:solidFill>
                <a:latin typeface="Kalpurush" pitchFamily="2" charset="0"/>
                <a:cs typeface="Kalpurush" pitchFamily="2" charset="0"/>
              </a:rPr>
              <a:t>নির্দিষ্ট দূরত্ব হতে </a:t>
            </a:r>
            <a:r>
              <a:rPr lang="bn-BD" sz="3200" b="1" dirty="0" smtClean="0">
                <a:solidFill>
                  <a:schemeClr val="tx1"/>
                </a:solidFill>
                <a:latin typeface="Kalpurush" pitchFamily="2" charset="0"/>
                <a:cs typeface="Kalpurush" pitchFamily="2" charset="0"/>
              </a:rPr>
              <a:t>যে কোন উচু স্থানের</a:t>
            </a:r>
            <a:r>
              <a:rPr lang="bn-IN" sz="3200" b="1" dirty="0" smtClean="0">
                <a:solidFill>
                  <a:schemeClr val="tx1"/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bn-IN" sz="3200" b="1" dirty="0">
                <a:solidFill>
                  <a:schemeClr val="tx1"/>
                </a:solidFill>
                <a:latin typeface="Kalpurush" pitchFamily="2" charset="0"/>
                <a:cs typeface="Kalpurush" pitchFamily="2" charset="0"/>
              </a:rPr>
              <a:t>উচ্চতা নির্ণয় </a:t>
            </a:r>
            <a:r>
              <a:rPr lang="en-US" sz="3200" b="1" dirty="0" err="1">
                <a:solidFill>
                  <a:schemeClr val="tx1"/>
                </a:solidFill>
                <a:latin typeface="Kalpurush" pitchFamily="2" charset="0"/>
                <a:cs typeface="Kalpurush" pitchFamily="2" charset="0"/>
              </a:rPr>
              <a:t>করতে</a:t>
            </a:r>
            <a:r>
              <a:rPr lang="en-US" sz="3200" b="1" dirty="0">
                <a:solidFill>
                  <a:schemeClr val="tx1"/>
                </a:solidFill>
                <a:latin typeface="Kalpurush" pitchFamily="2" charset="0"/>
                <a:cs typeface="Kalpurush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Kalpurush" pitchFamily="2" charset="0"/>
                <a:cs typeface="Kalpurush" pitchFamily="2" charset="0"/>
              </a:rPr>
              <a:t>পারবে</a:t>
            </a:r>
            <a:r>
              <a:rPr lang="en-US" sz="3200" b="1" dirty="0">
                <a:solidFill>
                  <a:schemeClr val="tx1"/>
                </a:solidFill>
                <a:latin typeface="Kalpurush" pitchFamily="2" charset="0"/>
                <a:cs typeface="Kalpurush" pitchFamily="2" charset="0"/>
              </a:rPr>
              <a:t>। 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41714C45-F093-4432-81F5-37116CF20A79}"/>
              </a:ext>
            </a:extLst>
          </p:cNvPr>
          <p:cNvSpPr txBox="1"/>
          <p:nvPr/>
        </p:nvSpPr>
        <p:spPr>
          <a:xfrm>
            <a:off x="1302026" y="990600"/>
            <a:ext cx="4793974" cy="1015663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  <a:scene3d>
            <a:camera prst="isometricOffAxis1Right"/>
            <a:lightRig rig="threePt" dir="t"/>
          </a:scene3d>
        </p:spPr>
        <p:txBody>
          <a:bodyPr wrap="square" rtlCol="0">
            <a:spAutoFit/>
          </a:bodyPr>
          <a:lstStyle/>
          <a:p>
            <a:pPr algn="ctr"/>
            <a:r>
              <a:rPr lang="en-US" sz="6000" b="1" u="sng" dirty="0" err="1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r>
              <a:rPr lang="as-IN" sz="6000" b="1" u="sng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ঃ</a:t>
            </a:r>
            <a:endParaRPr lang="en-US" sz="6000" b="1" u="sng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305800" cy="584775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anose="02000000000000000000" pitchFamily="2" charset="0"/>
                <a:ea typeface="Malgun Gothic Semilight" panose="020B0502040204020203" pitchFamily="34" charset="-128"/>
                <a:cs typeface="NikoshBAN" panose="02000000000000000000" pitchFamily="2" charset="0"/>
              </a:rPr>
              <a:t> </a:t>
            </a:r>
            <a:r>
              <a:rPr lang="en-US" sz="32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anose="02000000000000000000" pitchFamily="2" charset="0"/>
                <a:ea typeface="Malgun Gothic Semilight" panose="020B0502040204020203" pitchFamily="34" charset="-128"/>
                <a:cs typeface="NikoshBAN" panose="02000000000000000000" pitchFamily="2" charset="0"/>
              </a:rPr>
              <a:t>এর</a:t>
            </a:r>
            <a:r>
              <a:rPr lang="en-US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anose="02000000000000000000" pitchFamily="2" charset="0"/>
                <a:ea typeface="Malgun Gothic Semilight" panose="020B0502040204020203" pitchFamily="34" charset="-128"/>
                <a:cs typeface="NikoshBAN" panose="02000000000000000000" pitchFamily="2" charset="0"/>
              </a:rPr>
              <a:t> </a:t>
            </a:r>
            <a:r>
              <a:rPr lang="en-US" sz="32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anose="02000000000000000000" pitchFamily="2" charset="0"/>
                <a:ea typeface="Malgun Gothic Semilight" panose="020B0502040204020203" pitchFamily="34" charset="-128"/>
                <a:cs typeface="NikoshBAN" panose="02000000000000000000" pitchFamily="2" charset="0"/>
              </a:rPr>
              <a:t>বিভিন্ন</a:t>
            </a:r>
            <a:r>
              <a:rPr lang="en-US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anose="02000000000000000000" pitchFamily="2" charset="0"/>
                <a:ea typeface="Malgun Gothic Semilight" panose="020B0502040204020203" pitchFamily="34" charset="-128"/>
                <a:cs typeface="NikoshBAN" panose="02000000000000000000" pitchFamily="2" charset="0"/>
              </a:rPr>
              <a:t> </a:t>
            </a:r>
            <a:r>
              <a:rPr lang="en-US" sz="32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anose="02000000000000000000" pitchFamily="2" charset="0"/>
                <a:ea typeface="Malgun Gothic Semilight" panose="020B0502040204020203" pitchFamily="34" charset="-128"/>
                <a:cs typeface="NikoshBAN" panose="02000000000000000000" pitchFamily="2" charset="0"/>
              </a:rPr>
              <a:t>মানের</a:t>
            </a:r>
            <a:r>
              <a:rPr lang="en-US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anose="02000000000000000000" pitchFamily="2" charset="0"/>
                <a:ea typeface="Malgun Gothic Semilight" panose="020B0502040204020203" pitchFamily="34" charset="-128"/>
                <a:cs typeface="NikoshBAN" panose="02000000000000000000" pitchFamily="2" charset="0"/>
              </a:rPr>
              <a:t> </a:t>
            </a:r>
            <a:r>
              <a:rPr lang="en-US" sz="32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anose="02000000000000000000" pitchFamily="2" charset="0"/>
                <a:ea typeface="Malgun Gothic Semilight" panose="020B0502040204020203" pitchFamily="34" charset="-128"/>
                <a:cs typeface="NikoshBAN" panose="02000000000000000000" pitchFamily="2" charset="0"/>
              </a:rPr>
              <a:t>জন্য</a:t>
            </a:r>
            <a:r>
              <a:rPr lang="en-US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ত্রিকোণমিতিক</a:t>
            </a:r>
            <a:r>
              <a:rPr lang="en-US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অনুপাতের</a:t>
            </a:r>
            <a:r>
              <a:rPr lang="en-US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মান</a:t>
            </a:r>
            <a:endParaRPr lang="en-US" sz="3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801" y="1301393"/>
            <a:ext cx="4267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232CC"/>
                </a:solidFill>
              </a:rPr>
              <a:t> 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5" name="Table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872451210"/>
                  </p:ext>
                </p:extLst>
              </p:nvPr>
            </p:nvGraphicFramePr>
            <p:xfrm>
              <a:off x="381000" y="990600"/>
              <a:ext cx="8382000" cy="5088306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034466">
                      <a:extLst>
                        <a:ext uri="{9D8B030D-6E8A-4147-A177-3AD203B41FA5}">
                          <a16:colId xmlns:a16="http://schemas.microsoft.com/office/drawing/2014/main" xmlns="" val="2833238686"/>
                        </a:ext>
                      </a:extLst>
                    </a:gridCol>
                    <a:gridCol w="1464816">
                      <a:extLst>
                        <a:ext uri="{9D8B030D-6E8A-4147-A177-3AD203B41FA5}">
                          <a16:colId xmlns:a16="http://schemas.microsoft.com/office/drawing/2014/main" xmlns="" val="2198632490"/>
                        </a:ext>
                      </a:extLst>
                    </a:gridCol>
                    <a:gridCol w="1139301">
                      <a:extLst>
                        <a:ext uri="{9D8B030D-6E8A-4147-A177-3AD203B41FA5}">
                          <a16:colId xmlns:a16="http://schemas.microsoft.com/office/drawing/2014/main" xmlns="" val="3729579678"/>
                        </a:ext>
                      </a:extLst>
                    </a:gridCol>
                    <a:gridCol w="1139301">
                      <a:extLst>
                        <a:ext uri="{9D8B030D-6E8A-4147-A177-3AD203B41FA5}">
                          <a16:colId xmlns:a16="http://schemas.microsoft.com/office/drawing/2014/main" xmlns="" val="2429725690"/>
                        </a:ext>
                      </a:extLst>
                    </a:gridCol>
                    <a:gridCol w="976543">
                      <a:extLst>
                        <a:ext uri="{9D8B030D-6E8A-4147-A177-3AD203B41FA5}">
                          <a16:colId xmlns:a16="http://schemas.microsoft.com/office/drawing/2014/main" xmlns="" val="2335628513"/>
                        </a:ext>
                      </a:extLst>
                    </a:gridCol>
                    <a:gridCol w="1627573">
                      <a:extLst>
                        <a:ext uri="{9D8B030D-6E8A-4147-A177-3AD203B41FA5}">
                          <a16:colId xmlns:a16="http://schemas.microsoft.com/office/drawing/2014/main" xmlns="" val="2321124475"/>
                        </a:ext>
                      </a:extLst>
                    </a:gridCol>
                  </a:tblGrid>
                  <a:tr h="48629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bn-IN" sz="2000" dirty="0">
                              <a:solidFill>
                                <a:schemeClr val="bg1"/>
                              </a:solidFill>
                            </a:rPr>
                            <a:t>অনুপাত</a:t>
                          </a:r>
                          <a:r>
                            <a:rPr lang="bn-IN" sz="2000" baseline="0" dirty="0">
                              <a:solidFill>
                                <a:schemeClr val="bg1"/>
                              </a:solidFill>
                            </a:rPr>
                            <a:t> /কোণ</a:t>
                          </a:r>
                          <a:endParaRPr lang="en-US" sz="200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>
                        <a:solidFill>
                          <a:schemeClr val="tx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2400" dirty="0">
                              <a:solidFill>
                                <a:schemeClr val="bg1"/>
                              </a:solidFill>
                            </a:rPr>
                            <a:t>০</a:t>
                          </a:r>
                          <a:r>
                            <a:rPr lang="en-US" sz="2400" dirty="0">
                              <a:solidFill>
                                <a:schemeClr val="bg1"/>
                              </a:solidFill>
                              <a:latin typeface="Malgun Gothic Semilight" panose="020B0502040204020203" pitchFamily="34" charset="-128"/>
                              <a:ea typeface="Malgun Gothic Semilight" panose="020B0502040204020203" pitchFamily="34" charset="-128"/>
                              <a:cs typeface="Malgun Gothic Semilight" panose="020B0502040204020203" pitchFamily="34" charset="-128"/>
                            </a:rPr>
                            <a:t>˚</a:t>
                          </a:r>
                          <a:endParaRPr lang="en-US" sz="240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>
                        <a:solidFill>
                          <a:schemeClr val="tx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US" sz="2400" i="1" smtClean="0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m:rPr>
                                      <m:sty m:val="p"/>
                                    </m:rPr>
                                    <a:rPr lang="el-GR" sz="240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  <m:t>π</m:t>
                                  </m:r>
                                </m:num>
                                <m:den>
                                  <m:r>
                                    <a:rPr lang="en-US" sz="2400" b="1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  <m:t>𝟔</m:t>
                                  </m:r>
                                </m:den>
                              </m:f>
                            </m:oMath>
                          </a14:m>
                          <a:r>
                            <a:rPr lang="en-US" sz="2400" dirty="0">
                              <a:solidFill>
                                <a:schemeClr val="bg1"/>
                              </a:solidFill>
                            </a:rPr>
                            <a:t> = 30</a:t>
                          </a:r>
                          <a:r>
                            <a:rPr lang="en-US" sz="2400" dirty="0">
                              <a:solidFill>
                                <a:schemeClr val="bg1"/>
                              </a:solidFill>
                              <a:latin typeface="Malgun Gothic Semilight" panose="020B0502040204020203" pitchFamily="34" charset="-128"/>
                              <a:ea typeface="Malgun Gothic Semilight" panose="020B0502040204020203" pitchFamily="34" charset="-128"/>
                              <a:cs typeface="Malgun Gothic Semilight" panose="020B0502040204020203" pitchFamily="34" charset="-128"/>
                            </a:rPr>
                            <a:t>˚</a:t>
                          </a:r>
                          <a:endParaRPr lang="en-US" sz="240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>
                        <a:solidFill>
                          <a:schemeClr val="tx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US" sz="2400" i="1" smtClean="0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m:rPr>
                                      <m:sty m:val="p"/>
                                    </m:rPr>
                                    <a:rPr lang="el-GR" sz="240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  <m:t>π</m:t>
                                  </m:r>
                                </m:num>
                                <m:den>
                                  <m:r>
                                    <a:rPr lang="en-US" sz="2400" b="1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  <m:t>𝟒</m:t>
                                  </m:r>
                                </m:den>
                              </m:f>
                            </m:oMath>
                          </a14:m>
                          <a:r>
                            <a:rPr lang="en-US" sz="2400" dirty="0">
                              <a:solidFill>
                                <a:schemeClr val="bg1"/>
                              </a:solidFill>
                            </a:rPr>
                            <a:t> = 45</a:t>
                          </a:r>
                          <a:r>
                            <a:rPr lang="en-US" sz="2400" dirty="0">
                              <a:solidFill>
                                <a:schemeClr val="bg1"/>
                              </a:solidFill>
                              <a:latin typeface="Malgun Gothic Semilight" panose="020B0502040204020203" pitchFamily="34" charset="-128"/>
                              <a:ea typeface="Malgun Gothic Semilight" panose="020B0502040204020203" pitchFamily="34" charset="-128"/>
                              <a:cs typeface="Malgun Gothic Semilight" panose="020B0502040204020203" pitchFamily="34" charset="-128"/>
                            </a:rPr>
                            <a:t>˚</a:t>
                          </a:r>
                          <a:endParaRPr lang="en-US" sz="240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>
                        <a:solidFill>
                          <a:schemeClr val="tx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US" sz="2400" i="1" smtClean="0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m:rPr>
                                      <m:sty m:val="p"/>
                                    </m:rPr>
                                    <a:rPr lang="el-GR" sz="240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  <m:t>π</m:t>
                                  </m:r>
                                </m:num>
                                <m:den>
                                  <m:r>
                                    <a:rPr lang="en-US" sz="2400" b="1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  <m:t>𝟑</m:t>
                                  </m:r>
                                </m:den>
                              </m:f>
                            </m:oMath>
                          </a14:m>
                          <a:r>
                            <a:rPr lang="en-US" sz="2400" dirty="0">
                              <a:solidFill>
                                <a:schemeClr val="bg1"/>
                              </a:solidFill>
                            </a:rPr>
                            <a:t>=60</a:t>
                          </a:r>
                          <a:r>
                            <a:rPr lang="en-US" sz="2400" dirty="0">
                              <a:solidFill>
                                <a:schemeClr val="bg1"/>
                              </a:solidFill>
                              <a:latin typeface="Malgun Gothic Semilight" panose="020B0502040204020203" pitchFamily="34" charset="-128"/>
                              <a:ea typeface="Malgun Gothic Semilight" panose="020B0502040204020203" pitchFamily="34" charset="-128"/>
                              <a:cs typeface="Malgun Gothic Semilight" panose="020B0502040204020203" pitchFamily="34" charset="-128"/>
                            </a:rPr>
                            <a:t>˚</a:t>
                          </a:r>
                          <a:endParaRPr lang="en-US" sz="240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>
                        <a:solidFill>
                          <a:schemeClr val="tx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US" sz="2400" i="1" smtClean="0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m:rPr>
                                      <m:sty m:val="p"/>
                                    </m:rPr>
                                    <a:rPr lang="el-GR" sz="240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  <m:t>π</m:t>
                                  </m:r>
                                </m:num>
                                <m:den>
                                  <m:r>
                                    <a:rPr lang="en-US" sz="2400" b="1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den>
                              </m:f>
                            </m:oMath>
                          </a14:m>
                          <a:r>
                            <a:rPr lang="en-US" sz="2400" dirty="0">
                              <a:solidFill>
                                <a:schemeClr val="bg1"/>
                              </a:solidFill>
                            </a:rPr>
                            <a:t> = 90</a:t>
                          </a:r>
                          <a:r>
                            <a:rPr lang="en-US" sz="2400" dirty="0">
                              <a:solidFill>
                                <a:schemeClr val="bg1"/>
                              </a:solidFill>
                              <a:latin typeface="Malgun Gothic Semilight" panose="020B0502040204020203" pitchFamily="34" charset="-128"/>
                              <a:ea typeface="Malgun Gothic Semilight" panose="020B0502040204020203" pitchFamily="34" charset="-128"/>
                              <a:cs typeface="Malgun Gothic Semilight" panose="020B0502040204020203" pitchFamily="34" charset="-128"/>
                            </a:rPr>
                            <a:t>˚</a:t>
                          </a:r>
                          <a:endParaRPr lang="en-US" sz="240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>
                        <a:solidFill>
                          <a:schemeClr val="tx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xmlns="" val="3130230414"/>
                      </a:ext>
                    </a:extLst>
                  </a:tr>
                  <a:tr h="71006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200" dirty="0">
                              <a:solidFill>
                                <a:schemeClr val="bg1"/>
                              </a:solidFill>
                            </a:rPr>
                            <a:t>sin</a:t>
                          </a:r>
                          <a:r>
                            <a:rPr lang="el-GR" sz="3200" dirty="0">
                              <a:solidFill>
                                <a:schemeClr val="bg1"/>
                              </a:solidFill>
                              <a:latin typeface="Malgun Gothic Semilight" panose="020B0502040204020203" pitchFamily="34" charset="-128"/>
                              <a:ea typeface="Malgun Gothic Semilight" panose="020B0502040204020203" pitchFamily="34" charset="-128"/>
                              <a:cs typeface="Malgun Gothic Semilight" panose="020B0502040204020203" pitchFamily="34" charset="-128"/>
                            </a:rPr>
                            <a:t>θ</a:t>
                          </a:r>
                          <a:endParaRPr lang="en-US" sz="320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>
                        <a:solidFill>
                          <a:schemeClr val="tx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dirty="0">
                              <a:solidFill>
                                <a:schemeClr val="bg1"/>
                              </a:solidFill>
                            </a:rPr>
                            <a:t>         0</a:t>
                          </a:r>
                        </a:p>
                      </a:txBody>
                      <a:tcPr>
                        <a:solidFill>
                          <a:schemeClr val="tx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i="1" smtClean="0">
                                        <a:solidFill>
                                          <a:schemeClr val="bg1"/>
                                        </a:solidFill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b="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US" b="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US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>
                        <a:solidFill>
                          <a:schemeClr val="tx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i="1" smtClean="0">
                                        <a:solidFill>
                                          <a:schemeClr val="bg1"/>
                                        </a:solidFill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b="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ad>
                                      <m:radPr>
                                        <m:degHide m:val="on"/>
                                        <m:ctrlPr>
                                          <a:rPr lang="en-US" i="1" smtClean="0">
                                            <a:solidFill>
                                              <a:schemeClr val="bg1"/>
                                            </a:solidFill>
                                            <a:latin typeface="Cambria Math"/>
                                          </a:rPr>
                                        </m:ctrlPr>
                                      </m:radPr>
                                      <m:deg/>
                                      <m:e>
                                        <m:r>
                                          <a:rPr lang="en-US" b="0" i="1" smtClean="0">
                                            <a:solidFill>
                                              <a:schemeClr val="bg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e>
                                    </m:rad>
                                  </m:den>
                                </m:f>
                              </m:oMath>
                            </m:oMathPara>
                          </a14:m>
                          <a:endParaRPr lang="en-US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>
                        <a:solidFill>
                          <a:schemeClr val="tx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b="1" i="1" smtClean="0">
                                        <a:solidFill>
                                          <a:schemeClr val="bg1"/>
                                        </a:solidFill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ad>
                                      <m:radPr>
                                        <m:degHide m:val="on"/>
                                        <m:ctrlPr>
                                          <a:rPr lang="en-US" b="1" i="1" smtClean="0">
                                            <a:solidFill>
                                              <a:schemeClr val="bg1"/>
                                            </a:solidFill>
                                            <a:latin typeface="Cambria Math"/>
                                          </a:rPr>
                                        </m:ctrlPr>
                                      </m:radPr>
                                      <m:deg/>
                                      <m:e>
                                        <m:r>
                                          <a:rPr lang="en-US" b="1" i="1" smtClean="0">
                                            <a:solidFill>
                                              <a:schemeClr val="bg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𝟑</m:t>
                                        </m:r>
                                      </m:e>
                                    </m:rad>
                                  </m:num>
                                  <m:den>
                                    <m:r>
                                      <a:rPr lang="en-US" b="1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US" b="1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>
                        <a:solidFill>
                          <a:schemeClr val="tx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>
                              <a:solidFill>
                                <a:schemeClr val="bg1"/>
                              </a:solidFill>
                            </a:rPr>
                            <a:t>          1</a:t>
                          </a:r>
                        </a:p>
                      </a:txBody>
                      <a:tcPr>
                        <a:solidFill>
                          <a:schemeClr val="tx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xmlns="" val="1282841802"/>
                      </a:ext>
                    </a:extLst>
                  </a:tr>
                  <a:tr h="71006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200" dirty="0">
                              <a:solidFill>
                                <a:schemeClr val="bg1"/>
                              </a:solidFill>
                            </a:rPr>
                            <a:t>cos</a:t>
                          </a:r>
                          <a:r>
                            <a:rPr lang="el-GR" sz="3200" dirty="0">
                              <a:solidFill>
                                <a:schemeClr val="bg1"/>
                              </a:solidFill>
                              <a:latin typeface="Malgun Gothic Semilight" panose="020B0502040204020203" pitchFamily="34" charset="-128"/>
                              <a:ea typeface="Malgun Gothic Semilight" panose="020B0502040204020203" pitchFamily="34" charset="-128"/>
                              <a:cs typeface="Malgun Gothic Semilight" panose="020B0502040204020203" pitchFamily="34" charset="-128"/>
                            </a:rPr>
                            <a:t>θ</a:t>
                          </a:r>
                          <a:endParaRPr lang="en-US" sz="320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>
                        <a:solidFill>
                          <a:schemeClr val="tx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dirty="0">
                              <a:solidFill>
                                <a:schemeClr val="bg1"/>
                              </a:solidFill>
                            </a:rPr>
                            <a:t>          1</a:t>
                          </a:r>
                        </a:p>
                      </a:txBody>
                      <a:tcPr>
                        <a:solidFill>
                          <a:schemeClr val="tx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b="1" i="1" smtClean="0">
                                        <a:solidFill>
                                          <a:schemeClr val="bg1"/>
                                        </a:solidFill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ad>
                                      <m:radPr>
                                        <m:degHide m:val="on"/>
                                        <m:ctrlPr>
                                          <a:rPr lang="en-US" b="1" i="1" smtClean="0">
                                            <a:solidFill>
                                              <a:schemeClr val="bg1"/>
                                            </a:solidFill>
                                            <a:latin typeface="Cambria Math"/>
                                          </a:rPr>
                                        </m:ctrlPr>
                                      </m:radPr>
                                      <m:deg/>
                                      <m:e>
                                        <m:r>
                                          <a:rPr lang="en-US" b="1" i="1" smtClean="0">
                                            <a:solidFill>
                                              <a:schemeClr val="bg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𝟑</m:t>
                                        </m:r>
                                      </m:e>
                                    </m:rad>
                                  </m:num>
                                  <m:den>
                                    <m:r>
                                      <a:rPr lang="en-US" b="1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US" b="1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>
                        <a:solidFill>
                          <a:schemeClr val="tx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b="1" i="1" smtClean="0">
                                        <a:solidFill>
                                          <a:schemeClr val="bg1"/>
                                        </a:solidFill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b="1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𝟏</m:t>
                                    </m:r>
                                  </m:num>
                                  <m:den>
                                    <m:rad>
                                      <m:radPr>
                                        <m:degHide m:val="on"/>
                                        <m:ctrlPr>
                                          <a:rPr lang="en-US" b="1" i="1" smtClean="0">
                                            <a:solidFill>
                                              <a:schemeClr val="bg1"/>
                                            </a:solidFill>
                                            <a:latin typeface="Cambria Math"/>
                                          </a:rPr>
                                        </m:ctrlPr>
                                      </m:radPr>
                                      <m:deg/>
                                      <m:e>
                                        <m:r>
                                          <a:rPr lang="en-US" b="1" i="1" smtClean="0">
                                            <a:solidFill>
                                              <a:schemeClr val="bg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𝟐</m:t>
                                        </m:r>
                                      </m:e>
                                    </m:rad>
                                  </m:den>
                                </m:f>
                              </m:oMath>
                            </m:oMathPara>
                          </a14:m>
                          <a:endParaRPr lang="en-US" b="1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>
                        <a:solidFill>
                          <a:schemeClr val="tx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b="1" i="1" smtClean="0">
                                        <a:solidFill>
                                          <a:schemeClr val="bg1"/>
                                        </a:solidFill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b="1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𝟏</m:t>
                                    </m:r>
                                  </m:num>
                                  <m:den>
                                    <m:r>
                                      <a:rPr lang="en-US" b="1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US" b="1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>
                        <a:solidFill>
                          <a:schemeClr val="tx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>
                              <a:solidFill>
                                <a:schemeClr val="bg1"/>
                              </a:solidFill>
                            </a:rPr>
                            <a:t>          0</a:t>
                          </a:r>
                        </a:p>
                      </a:txBody>
                      <a:tcPr>
                        <a:solidFill>
                          <a:schemeClr val="tx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xmlns="" val="893932252"/>
                      </a:ext>
                    </a:extLst>
                  </a:tr>
                  <a:tr h="84396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200" dirty="0">
                              <a:solidFill>
                                <a:schemeClr val="bg1"/>
                              </a:solidFill>
                            </a:rPr>
                            <a:t>Tan</a:t>
                          </a:r>
                          <a:r>
                            <a:rPr lang="el-GR" sz="3200" dirty="0">
                              <a:solidFill>
                                <a:schemeClr val="bg1"/>
                              </a:solidFill>
                              <a:latin typeface="Malgun Gothic Semilight" panose="020B0502040204020203" pitchFamily="34" charset="-128"/>
                              <a:ea typeface="Malgun Gothic Semilight" panose="020B0502040204020203" pitchFamily="34" charset="-128"/>
                              <a:cs typeface="Malgun Gothic Semilight" panose="020B0502040204020203" pitchFamily="34" charset="-128"/>
                            </a:rPr>
                            <a:t>θ</a:t>
                          </a:r>
                          <a:endParaRPr lang="en-US" sz="320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>
                        <a:solidFill>
                          <a:schemeClr val="tx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dirty="0">
                              <a:solidFill>
                                <a:schemeClr val="bg1"/>
                              </a:solidFill>
                            </a:rPr>
                            <a:t>          0</a:t>
                          </a:r>
                        </a:p>
                      </a:txBody>
                      <a:tcPr>
                        <a:solidFill>
                          <a:schemeClr val="tx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b="1" i="1" smtClean="0">
                                        <a:solidFill>
                                          <a:schemeClr val="bg1"/>
                                        </a:solidFill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b="1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𝟏</m:t>
                                    </m:r>
                                  </m:num>
                                  <m:den>
                                    <m:rad>
                                      <m:radPr>
                                        <m:degHide m:val="on"/>
                                        <m:ctrlPr>
                                          <a:rPr lang="en-US" b="1" i="1" smtClean="0">
                                            <a:solidFill>
                                              <a:schemeClr val="bg1"/>
                                            </a:solidFill>
                                            <a:latin typeface="Cambria Math"/>
                                          </a:rPr>
                                        </m:ctrlPr>
                                      </m:radPr>
                                      <m:deg/>
                                      <m:e>
                                        <m:r>
                                          <a:rPr lang="en-US" b="1" i="1" smtClean="0">
                                            <a:solidFill>
                                              <a:schemeClr val="bg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𝟑</m:t>
                                        </m:r>
                                      </m:e>
                                    </m:rad>
                                  </m:den>
                                </m:f>
                              </m:oMath>
                            </m:oMathPara>
                          </a14:m>
                          <a:endParaRPr lang="en-US" b="1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>
                        <a:solidFill>
                          <a:schemeClr val="tx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>
                              <a:solidFill>
                                <a:schemeClr val="bg1"/>
                              </a:solidFill>
                            </a:rPr>
                            <a:t>       1</a:t>
                          </a:r>
                        </a:p>
                      </a:txBody>
                      <a:tcPr>
                        <a:solidFill>
                          <a:schemeClr val="tx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ad>
                                  <m:radPr>
                                    <m:degHide m:val="on"/>
                                    <m:ctrlPr>
                                      <a:rPr lang="en-US" i="1" smtClean="0">
                                        <a:solidFill>
                                          <a:schemeClr val="bg1"/>
                                        </a:solidFill>
                                        <a:latin typeface="Cambria Math"/>
                                      </a:rPr>
                                    </m:ctrlPr>
                                  </m:radPr>
                                  <m:deg/>
                                  <m:e>
                                    <m:r>
                                      <a:rPr lang="en-US" b="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e>
                                </m:rad>
                              </m:oMath>
                            </m:oMathPara>
                          </a14:m>
                          <a:endParaRPr lang="en-US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>
                        <a:solidFill>
                          <a:schemeClr val="tx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US" sz="1400" dirty="0">
                            <a:solidFill>
                              <a:schemeClr val="bg1"/>
                            </a:solidFill>
                          </a:endParaRPr>
                        </a:p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bn-IN" sz="1400" b="1" dirty="0">
                              <a:solidFill>
                                <a:schemeClr val="bg1"/>
                              </a:solidFill>
                            </a:rPr>
                            <a:t>অসংজ্ঞায়িত</a:t>
                          </a:r>
                          <a:endParaRPr lang="en-US" sz="1400" b="1" dirty="0">
                            <a:solidFill>
                              <a:schemeClr val="bg1"/>
                            </a:solidFill>
                          </a:endParaRPr>
                        </a:p>
                        <a:p>
                          <a:endParaRPr lang="en-US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>
                        <a:solidFill>
                          <a:schemeClr val="tx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xmlns="" val="2786359655"/>
                      </a:ext>
                    </a:extLst>
                  </a:tr>
                  <a:tr h="700939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200" dirty="0">
                              <a:solidFill>
                                <a:schemeClr val="bg1"/>
                              </a:solidFill>
                            </a:rPr>
                            <a:t>Cot</a:t>
                          </a:r>
                          <a:r>
                            <a:rPr lang="el-GR" sz="3200" dirty="0">
                              <a:solidFill>
                                <a:schemeClr val="bg1"/>
                              </a:solidFill>
                              <a:latin typeface="Malgun Gothic Semilight" panose="020B0502040204020203" pitchFamily="34" charset="-128"/>
                              <a:ea typeface="Malgun Gothic Semilight" panose="020B0502040204020203" pitchFamily="34" charset="-128"/>
                              <a:cs typeface="Malgun Gothic Semilight" panose="020B0502040204020203" pitchFamily="34" charset="-128"/>
                            </a:rPr>
                            <a:t>θ</a:t>
                          </a:r>
                          <a:endParaRPr lang="en-US" sz="320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>
                        <a:solidFill>
                          <a:schemeClr val="tx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endParaRPr lang="en-US" sz="1400" dirty="0">
                            <a:solidFill>
                              <a:schemeClr val="bg1"/>
                            </a:solidFill>
                          </a:endParaRPr>
                        </a:p>
                        <a:p>
                          <a:pPr algn="l"/>
                          <a:r>
                            <a:rPr lang="en-US" sz="1600" dirty="0" err="1">
                              <a:solidFill>
                                <a:schemeClr val="bg1"/>
                              </a:solidFill>
                            </a:rPr>
                            <a:t>অসংজ্ঞায়িত</a:t>
                          </a:r>
                          <a:endParaRPr lang="en-US" sz="160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>
                        <a:solidFill>
                          <a:schemeClr val="tx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ad>
                                  <m:radPr>
                                    <m:degHide m:val="on"/>
                                    <m:ctrlPr>
                                      <a:rPr lang="en-US" b="1" i="1" smtClean="0">
                                        <a:solidFill>
                                          <a:schemeClr val="bg1"/>
                                        </a:solidFill>
                                        <a:latin typeface="Cambria Math"/>
                                      </a:rPr>
                                    </m:ctrlPr>
                                  </m:radPr>
                                  <m:deg/>
                                  <m:e>
                                    <m:r>
                                      <a:rPr lang="en-US" b="1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𝟑</m:t>
                                    </m:r>
                                  </m:e>
                                </m:rad>
                              </m:oMath>
                            </m:oMathPara>
                          </a14:m>
                          <a:endParaRPr lang="en-US" b="1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>
                        <a:solidFill>
                          <a:schemeClr val="tx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b="1" dirty="0">
                              <a:solidFill>
                                <a:schemeClr val="bg1"/>
                              </a:solidFill>
                            </a:rPr>
                            <a:t>       1</a:t>
                          </a:r>
                        </a:p>
                      </a:txBody>
                      <a:tcPr>
                        <a:solidFill>
                          <a:schemeClr val="tx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b="1" i="1" smtClean="0">
                                        <a:solidFill>
                                          <a:schemeClr val="bg1"/>
                                        </a:solidFill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b="1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𝟏</m:t>
                                    </m:r>
                                  </m:num>
                                  <m:den>
                                    <m:rad>
                                      <m:radPr>
                                        <m:degHide m:val="on"/>
                                        <m:ctrlPr>
                                          <a:rPr lang="en-US" b="1" i="1" smtClean="0">
                                            <a:solidFill>
                                              <a:schemeClr val="bg1"/>
                                            </a:solidFill>
                                            <a:latin typeface="Cambria Math"/>
                                          </a:rPr>
                                        </m:ctrlPr>
                                      </m:radPr>
                                      <m:deg/>
                                      <m:e>
                                        <m:r>
                                          <a:rPr lang="en-US" b="1" i="1" smtClean="0">
                                            <a:solidFill>
                                              <a:schemeClr val="bg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𝟑</m:t>
                                        </m:r>
                                      </m:e>
                                    </m:rad>
                                  </m:den>
                                </m:f>
                              </m:oMath>
                            </m:oMathPara>
                          </a14:m>
                          <a:endParaRPr lang="en-US" b="1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>
                        <a:solidFill>
                          <a:schemeClr val="tx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>
                              <a:solidFill>
                                <a:schemeClr val="bg1"/>
                              </a:solidFill>
                            </a:rPr>
                            <a:t>         0</a:t>
                          </a:r>
                        </a:p>
                      </a:txBody>
                      <a:tcPr>
                        <a:solidFill>
                          <a:schemeClr val="tx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xmlns="" val="834393836"/>
                      </a:ext>
                    </a:extLst>
                  </a:tr>
                  <a:tr h="84396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200" dirty="0">
                              <a:solidFill>
                                <a:schemeClr val="bg1"/>
                              </a:solidFill>
                            </a:rPr>
                            <a:t>Sec</a:t>
                          </a:r>
                          <a:r>
                            <a:rPr lang="el-GR" sz="3200" dirty="0">
                              <a:solidFill>
                                <a:schemeClr val="bg1"/>
                              </a:solidFill>
                              <a:latin typeface="Malgun Gothic Semilight" panose="020B0502040204020203" pitchFamily="34" charset="-128"/>
                              <a:ea typeface="Malgun Gothic Semilight" panose="020B0502040204020203" pitchFamily="34" charset="-128"/>
                              <a:cs typeface="Malgun Gothic Semilight" panose="020B0502040204020203" pitchFamily="34" charset="-128"/>
                            </a:rPr>
                            <a:t>θ</a:t>
                          </a:r>
                          <a:endParaRPr lang="en-US" sz="320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>
                        <a:solidFill>
                          <a:schemeClr val="tx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dirty="0">
                              <a:solidFill>
                                <a:schemeClr val="bg1"/>
                              </a:solidFill>
                            </a:rPr>
                            <a:t>         1</a:t>
                          </a:r>
                        </a:p>
                      </a:txBody>
                      <a:tcPr>
                        <a:solidFill>
                          <a:schemeClr val="tx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b="1" i="1" smtClean="0">
                                        <a:solidFill>
                                          <a:schemeClr val="bg1"/>
                                        </a:solidFill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b="1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num>
                                  <m:den>
                                    <m:rad>
                                      <m:radPr>
                                        <m:degHide m:val="on"/>
                                        <m:ctrlPr>
                                          <a:rPr lang="en-US" b="1" i="1" smtClean="0">
                                            <a:solidFill>
                                              <a:schemeClr val="bg1"/>
                                            </a:solidFill>
                                            <a:latin typeface="Cambria Math"/>
                                          </a:rPr>
                                        </m:ctrlPr>
                                      </m:radPr>
                                      <m:deg/>
                                      <m:e>
                                        <m:r>
                                          <a:rPr lang="en-US" b="1" i="1" smtClean="0">
                                            <a:solidFill>
                                              <a:schemeClr val="bg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𝟑</m:t>
                                        </m:r>
                                      </m:e>
                                    </m:rad>
                                  </m:den>
                                </m:f>
                              </m:oMath>
                            </m:oMathPara>
                          </a14:m>
                          <a:endParaRPr lang="en-US" b="1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>
                        <a:solidFill>
                          <a:schemeClr val="tx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ad>
                                  <m:radPr>
                                    <m:degHide m:val="on"/>
                                    <m:ctrlPr>
                                      <a:rPr lang="en-US" b="1" i="1" smtClean="0">
                                        <a:solidFill>
                                          <a:schemeClr val="bg1"/>
                                        </a:solidFill>
                                        <a:latin typeface="Cambria Math"/>
                                      </a:rPr>
                                    </m:ctrlPr>
                                  </m:radPr>
                                  <m:deg/>
                                  <m:e>
                                    <m:r>
                                      <a:rPr lang="en-US" b="1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e>
                                </m:rad>
                              </m:oMath>
                            </m:oMathPara>
                          </a14:m>
                          <a:endParaRPr lang="en-US" b="1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>
                        <a:solidFill>
                          <a:schemeClr val="tx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>
                              <a:solidFill>
                                <a:schemeClr val="bg1"/>
                              </a:solidFill>
                            </a:rPr>
                            <a:t>      2</a:t>
                          </a:r>
                        </a:p>
                      </a:txBody>
                      <a:tcPr>
                        <a:solidFill>
                          <a:schemeClr val="tx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US" sz="1400" dirty="0">
                            <a:solidFill>
                              <a:schemeClr val="bg1"/>
                            </a:solidFill>
                          </a:endParaRPr>
                        </a:p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bn-IN" sz="1400" dirty="0">
                              <a:solidFill>
                                <a:schemeClr val="bg1"/>
                              </a:solidFill>
                            </a:rPr>
                            <a:t>অসংজ্ঞায়িত</a:t>
                          </a:r>
                          <a:endParaRPr lang="en-US" sz="1400" dirty="0">
                            <a:solidFill>
                              <a:schemeClr val="bg1"/>
                            </a:solidFill>
                          </a:endParaRPr>
                        </a:p>
                        <a:p>
                          <a:endParaRPr lang="en-US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>
                        <a:solidFill>
                          <a:schemeClr val="tx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xmlns="" val="934155835"/>
                      </a:ext>
                    </a:extLst>
                  </a:tr>
                  <a:tr h="700939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200" dirty="0">
                              <a:solidFill>
                                <a:schemeClr val="bg1"/>
                              </a:solidFill>
                            </a:rPr>
                            <a:t>cosec</a:t>
                          </a:r>
                          <a:r>
                            <a:rPr lang="el-GR" sz="3200" dirty="0">
                              <a:solidFill>
                                <a:schemeClr val="bg1"/>
                              </a:solidFill>
                              <a:latin typeface="Malgun Gothic Semilight" panose="020B0502040204020203" pitchFamily="34" charset="-128"/>
                              <a:ea typeface="Malgun Gothic Semilight" panose="020B0502040204020203" pitchFamily="34" charset="-128"/>
                              <a:cs typeface="Malgun Gothic Semilight" panose="020B0502040204020203" pitchFamily="34" charset="-128"/>
                            </a:rPr>
                            <a:t>θ</a:t>
                          </a:r>
                          <a:endParaRPr lang="en-US" sz="320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>
                        <a:solidFill>
                          <a:schemeClr val="tx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endParaRPr lang="en-US" sz="1400" dirty="0">
                            <a:solidFill>
                              <a:schemeClr val="bg1"/>
                            </a:solidFill>
                          </a:endParaRPr>
                        </a:p>
                        <a:p>
                          <a:pPr algn="l"/>
                          <a:r>
                            <a:rPr lang="bn-IN" sz="1400" dirty="0">
                              <a:solidFill>
                                <a:schemeClr val="bg1"/>
                              </a:solidFill>
                            </a:rPr>
                            <a:t>অসংজ্ঞায়িত</a:t>
                          </a:r>
                          <a:endParaRPr lang="en-US" sz="140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>
                        <a:solidFill>
                          <a:schemeClr val="tx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b="1" dirty="0">
                              <a:solidFill>
                                <a:schemeClr val="bg1"/>
                              </a:solidFill>
                            </a:rPr>
                            <a:t>       2</a:t>
                          </a:r>
                        </a:p>
                      </a:txBody>
                      <a:tcPr>
                        <a:solidFill>
                          <a:schemeClr val="tx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ad>
                                  <m:radPr>
                                    <m:degHide m:val="on"/>
                                    <m:ctrlPr>
                                      <a:rPr lang="en-US" i="1" smtClean="0">
                                        <a:solidFill>
                                          <a:schemeClr val="bg1"/>
                                        </a:solidFill>
                                        <a:latin typeface="Cambria Math"/>
                                      </a:rPr>
                                    </m:ctrlPr>
                                  </m:radPr>
                                  <m:deg/>
                                  <m:e>
                                    <m:r>
                                      <a:rPr lang="en-US" b="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</m:rad>
                              </m:oMath>
                            </m:oMathPara>
                          </a14:m>
                          <a:endParaRPr lang="en-US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>
                        <a:solidFill>
                          <a:schemeClr val="tx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i="1" smtClean="0">
                                        <a:solidFill>
                                          <a:schemeClr val="bg1"/>
                                        </a:solidFill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b="0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num>
                                  <m:den>
                                    <m:rad>
                                      <m:radPr>
                                        <m:degHide m:val="on"/>
                                        <m:ctrlPr>
                                          <a:rPr lang="en-US" i="1" smtClean="0">
                                            <a:solidFill>
                                              <a:schemeClr val="bg1"/>
                                            </a:solidFill>
                                            <a:latin typeface="Cambria Math"/>
                                          </a:rPr>
                                        </m:ctrlPr>
                                      </m:radPr>
                                      <m:deg/>
                                      <m:e>
                                        <m:r>
                                          <a:rPr lang="en-US" b="0" i="1" smtClean="0">
                                            <a:solidFill>
                                              <a:schemeClr val="bg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3</m:t>
                                        </m:r>
                                      </m:e>
                                    </m:rad>
                                  </m:den>
                                </m:f>
                              </m:oMath>
                            </m:oMathPara>
                          </a14:m>
                          <a:endParaRPr lang="en-US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>
                        <a:solidFill>
                          <a:schemeClr val="tx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>
                              <a:solidFill>
                                <a:schemeClr val="bg1"/>
                              </a:solidFill>
                            </a:rPr>
                            <a:t>        1</a:t>
                          </a:r>
                        </a:p>
                      </a:txBody>
                      <a:tcPr>
                        <a:solidFill>
                          <a:schemeClr val="tx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xmlns="" val="3757401404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5" name="Table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872451210"/>
                  </p:ext>
                </p:extLst>
              </p:nvPr>
            </p:nvGraphicFramePr>
            <p:xfrm>
              <a:off x="381000" y="990600"/>
              <a:ext cx="8382000" cy="5088306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034466">
                      <a:extLst>
                        <a:ext uri="{9D8B030D-6E8A-4147-A177-3AD203B41FA5}">
                          <a16:colId xmlns:a16="http://schemas.microsoft.com/office/drawing/2014/main" xmlns:a14="http://schemas.microsoft.com/office/drawing/2010/main" xmlns="" val="2833238686"/>
                        </a:ext>
                      </a:extLst>
                    </a:gridCol>
                    <a:gridCol w="1464816">
                      <a:extLst>
                        <a:ext uri="{9D8B030D-6E8A-4147-A177-3AD203B41FA5}">
                          <a16:colId xmlns:a16="http://schemas.microsoft.com/office/drawing/2014/main" xmlns:a14="http://schemas.microsoft.com/office/drawing/2010/main" xmlns="" val="2198632490"/>
                        </a:ext>
                      </a:extLst>
                    </a:gridCol>
                    <a:gridCol w="1139301">
                      <a:extLst>
                        <a:ext uri="{9D8B030D-6E8A-4147-A177-3AD203B41FA5}">
                          <a16:colId xmlns:a16="http://schemas.microsoft.com/office/drawing/2014/main" xmlns:a14="http://schemas.microsoft.com/office/drawing/2010/main" xmlns="" val="3729579678"/>
                        </a:ext>
                      </a:extLst>
                    </a:gridCol>
                    <a:gridCol w="1139301">
                      <a:extLst>
                        <a:ext uri="{9D8B030D-6E8A-4147-A177-3AD203B41FA5}">
                          <a16:colId xmlns:a16="http://schemas.microsoft.com/office/drawing/2014/main" xmlns:a14="http://schemas.microsoft.com/office/drawing/2010/main" xmlns="" val="2429725690"/>
                        </a:ext>
                      </a:extLst>
                    </a:gridCol>
                    <a:gridCol w="976543">
                      <a:extLst>
                        <a:ext uri="{9D8B030D-6E8A-4147-A177-3AD203B41FA5}">
                          <a16:colId xmlns:a16="http://schemas.microsoft.com/office/drawing/2014/main" xmlns:a14="http://schemas.microsoft.com/office/drawing/2010/main" xmlns="" val="2335628513"/>
                        </a:ext>
                      </a:extLst>
                    </a:gridCol>
                    <a:gridCol w="1627573">
                      <a:extLst>
                        <a:ext uri="{9D8B030D-6E8A-4147-A177-3AD203B41FA5}">
                          <a16:colId xmlns:a16="http://schemas.microsoft.com/office/drawing/2014/main" xmlns:a14="http://schemas.microsoft.com/office/drawing/2010/main" xmlns="" val="2321124475"/>
                        </a:ext>
                      </a:extLst>
                    </a:gridCol>
                  </a:tblGrid>
                  <a:tr h="57835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bn-IN" sz="2000" dirty="0">
                              <a:solidFill>
                                <a:schemeClr val="bg1"/>
                              </a:solidFill>
                            </a:rPr>
                            <a:t>অনুপাত</a:t>
                          </a:r>
                          <a:r>
                            <a:rPr lang="bn-IN" sz="2000" baseline="0" dirty="0">
                              <a:solidFill>
                                <a:schemeClr val="bg1"/>
                              </a:solidFill>
                            </a:rPr>
                            <a:t> /কোণ</a:t>
                          </a:r>
                          <a:endParaRPr lang="en-US" sz="200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>
                        <a:solidFill>
                          <a:schemeClr val="tx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2400" dirty="0">
                              <a:solidFill>
                                <a:schemeClr val="bg1"/>
                              </a:solidFill>
                            </a:rPr>
                            <a:t>০</a:t>
                          </a:r>
                          <a:r>
                            <a:rPr lang="en-US" sz="2400" dirty="0">
                              <a:solidFill>
                                <a:schemeClr val="bg1"/>
                              </a:solidFill>
                              <a:latin typeface="Malgun Gothic Semilight" panose="020B0502040204020203" pitchFamily="34" charset="-128"/>
                              <a:ea typeface="Malgun Gothic Semilight" panose="020B0502040204020203" pitchFamily="34" charset="-128"/>
                              <a:cs typeface="Malgun Gothic Semilight" panose="020B0502040204020203" pitchFamily="34" charset="-128"/>
                            </a:rPr>
                            <a:t>˚</a:t>
                          </a:r>
                          <a:endParaRPr lang="en-US" sz="240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>
                        <a:solidFill>
                          <a:schemeClr val="tx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3"/>
                          <a:stretch>
                            <a:fillRect l="-307487" t="-15789" r="-328342" b="-7915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3"/>
                          <a:stretch>
                            <a:fillRect l="-407487" t="-15789" r="-228342" b="-7915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3"/>
                          <a:stretch>
                            <a:fillRect l="-593125" t="-15789" r="-166875" b="-7915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3"/>
                          <a:stretch>
                            <a:fillRect l="-415356" t="-15789" b="-79157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xmlns:a14="http://schemas.microsoft.com/office/drawing/2010/main" xmlns="" val="3130230414"/>
                      </a:ext>
                    </a:extLst>
                  </a:tr>
                  <a:tr h="71006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200" dirty="0">
                              <a:solidFill>
                                <a:schemeClr val="bg1"/>
                              </a:solidFill>
                            </a:rPr>
                            <a:t>sin</a:t>
                          </a:r>
                          <a:r>
                            <a:rPr lang="el-GR" sz="3200" dirty="0">
                              <a:solidFill>
                                <a:schemeClr val="bg1"/>
                              </a:solidFill>
                              <a:latin typeface="Malgun Gothic Semilight" panose="020B0502040204020203" pitchFamily="34" charset="-128"/>
                              <a:ea typeface="Malgun Gothic Semilight" panose="020B0502040204020203" pitchFamily="34" charset="-128"/>
                              <a:cs typeface="Malgun Gothic Semilight" panose="020B0502040204020203" pitchFamily="34" charset="-128"/>
                            </a:rPr>
                            <a:t>θ</a:t>
                          </a:r>
                          <a:endParaRPr lang="en-US" sz="320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>
                        <a:solidFill>
                          <a:schemeClr val="tx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dirty="0">
                              <a:solidFill>
                                <a:schemeClr val="bg1"/>
                              </a:solidFill>
                            </a:rPr>
                            <a:t>         0</a:t>
                          </a:r>
                        </a:p>
                      </a:txBody>
                      <a:tcPr>
                        <a:solidFill>
                          <a:schemeClr val="tx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3"/>
                          <a:stretch>
                            <a:fillRect l="-307487" t="-94828" r="-328342" b="-54827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3"/>
                          <a:stretch>
                            <a:fillRect l="-407487" t="-94828" r="-228342" b="-54827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3"/>
                          <a:stretch>
                            <a:fillRect l="-593125" t="-94828" r="-166875" b="-54827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>
                              <a:solidFill>
                                <a:schemeClr val="bg1"/>
                              </a:solidFill>
                            </a:rPr>
                            <a:t>          1</a:t>
                          </a:r>
                        </a:p>
                      </a:txBody>
                      <a:tcPr>
                        <a:solidFill>
                          <a:schemeClr val="tx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xmlns:a14="http://schemas.microsoft.com/office/drawing/2010/main" xmlns="" val="1282841802"/>
                      </a:ext>
                    </a:extLst>
                  </a:tr>
                  <a:tr h="71006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200" dirty="0">
                              <a:solidFill>
                                <a:schemeClr val="bg1"/>
                              </a:solidFill>
                            </a:rPr>
                            <a:t>cos</a:t>
                          </a:r>
                          <a:r>
                            <a:rPr lang="el-GR" sz="3200" dirty="0">
                              <a:solidFill>
                                <a:schemeClr val="bg1"/>
                              </a:solidFill>
                              <a:latin typeface="Malgun Gothic Semilight" panose="020B0502040204020203" pitchFamily="34" charset="-128"/>
                              <a:ea typeface="Malgun Gothic Semilight" panose="020B0502040204020203" pitchFamily="34" charset="-128"/>
                              <a:cs typeface="Malgun Gothic Semilight" panose="020B0502040204020203" pitchFamily="34" charset="-128"/>
                            </a:rPr>
                            <a:t>θ</a:t>
                          </a:r>
                          <a:endParaRPr lang="en-US" sz="320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>
                        <a:solidFill>
                          <a:schemeClr val="tx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dirty="0">
                              <a:solidFill>
                                <a:schemeClr val="bg1"/>
                              </a:solidFill>
                            </a:rPr>
                            <a:t>          1</a:t>
                          </a:r>
                        </a:p>
                      </a:txBody>
                      <a:tcPr>
                        <a:solidFill>
                          <a:schemeClr val="tx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3"/>
                          <a:stretch>
                            <a:fillRect l="-307487" t="-193162" r="-328342" b="-443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3"/>
                          <a:stretch>
                            <a:fillRect l="-407487" t="-193162" r="-228342" b="-443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3"/>
                          <a:stretch>
                            <a:fillRect l="-593125" t="-193162" r="-166875" b="-443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>
                              <a:solidFill>
                                <a:schemeClr val="bg1"/>
                              </a:solidFill>
                            </a:rPr>
                            <a:t>          0</a:t>
                          </a:r>
                        </a:p>
                      </a:txBody>
                      <a:tcPr>
                        <a:solidFill>
                          <a:schemeClr val="tx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xmlns:a14="http://schemas.microsoft.com/office/drawing/2010/main" xmlns="" val="893932252"/>
                      </a:ext>
                    </a:extLst>
                  </a:tr>
                  <a:tr h="84396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200" dirty="0">
                              <a:solidFill>
                                <a:schemeClr val="bg1"/>
                              </a:solidFill>
                            </a:rPr>
                            <a:t>Tan</a:t>
                          </a:r>
                          <a:r>
                            <a:rPr lang="el-GR" sz="3200" dirty="0">
                              <a:solidFill>
                                <a:schemeClr val="bg1"/>
                              </a:solidFill>
                              <a:latin typeface="Malgun Gothic Semilight" panose="020B0502040204020203" pitchFamily="34" charset="-128"/>
                              <a:ea typeface="Malgun Gothic Semilight" panose="020B0502040204020203" pitchFamily="34" charset="-128"/>
                              <a:cs typeface="Malgun Gothic Semilight" panose="020B0502040204020203" pitchFamily="34" charset="-128"/>
                            </a:rPr>
                            <a:t>θ</a:t>
                          </a:r>
                          <a:endParaRPr lang="en-US" sz="320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>
                        <a:solidFill>
                          <a:schemeClr val="tx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dirty="0">
                              <a:solidFill>
                                <a:schemeClr val="bg1"/>
                              </a:solidFill>
                            </a:rPr>
                            <a:t>          0</a:t>
                          </a:r>
                        </a:p>
                      </a:txBody>
                      <a:tcPr>
                        <a:solidFill>
                          <a:schemeClr val="tx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3"/>
                          <a:stretch>
                            <a:fillRect l="-307487" t="-248551" r="-328342" b="-27608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>
                              <a:solidFill>
                                <a:schemeClr val="bg1"/>
                              </a:solidFill>
                            </a:rPr>
                            <a:t>       1</a:t>
                          </a:r>
                        </a:p>
                      </a:txBody>
                      <a:tcPr>
                        <a:solidFill>
                          <a:schemeClr val="tx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3"/>
                          <a:stretch>
                            <a:fillRect l="-593125" t="-248551" r="-166875" b="-27608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US" sz="1400" dirty="0">
                            <a:solidFill>
                              <a:schemeClr val="bg1"/>
                            </a:solidFill>
                          </a:endParaRPr>
                        </a:p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bn-IN" sz="1400" b="1" dirty="0">
                              <a:solidFill>
                                <a:schemeClr val="bg1"/>
                              </a:solidFill>
                            </a:rPr>
                            <a:t>অসংজ্ঞায়িত</a:t>
                          </a:r>
                          <a:endParaRPr lang="en-US" sz="1400" b="1" dirty="0">
                            <a:solidFill>
                              <a:schemeClr val="bg1"/>
                            </a:solidFill>
                          </a:endParaRPr>
                        </a:p>
                        <a:p>
                          <a:endParaRPr lang="en-US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>
                        <a:solidFill>
                          <a:schemeClr val="tx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xmlns:a14="http://schemas.microsoft.com/office/drawing/2010/main" xmlns="" val="2786359655"/>
                      </a:ext>
                    </a:extLst>
                  </a:tr>
                  <a:tr h="700939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200" dirty="0">
                              <a:solidFill>
                                <a:schemeClr val="bg1"/>
                              </a:solidFill>
                            </a:rPr>
                            <a:t>Cot</a:t>
                          </a:r>
                          <a:r>
                            <a:rPr lang="el-GR" sz="3200" dirty="0">
                              <a:solidFill>
                                <a:schemeClr val="bg1"/>
                              </a:solidFill>
                              <a:latin typeface="Malgun Gothic Semilight" panose="020B0502040204020203" pitchFamily="34" charset="-128"/>
                              <a:ea typeface="Malgun Gothic Semilight" panose="020B0502040204020203" pitchFamily="34" charset="-128"/>
                              <a:cs typeface="Malgun Gothic Semilight" panose="020B0502040204020203" pitchFamily="34" charset="-128"/>
                            </a:rPr>
                            <a:t>θ</a:t>
                          </a:r>
                          <a:endParaRPr lang="en-US" sz="320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>
                        <a:solidFill>
                          <a:schemeClr val="tx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endParaRPr lang="en-US" sz="1400" dirty="0">
                            <a:solidFill>
                              <a:schemeClr val="bg1"/>
                            </a:solidFill>
                          </a:endParaRPr>
                        </a:p>
                        <a:p>
                          <a:pPr algn="l"/>
                          <a:r>
                            <a:rPr lang="en-US" sz="1600" dirty="0" err="1">
                              <a:solidFill>
                                <a:schemeClr val="bg1"/>
                              </a:solidFill>
                            </a:rPr>
                            <a:t>অসংজ্ঞায়িত</a:t>
                          </a:r>
                          <a:endParaRPr lang="en-US" sz="160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>
                        <a:solidFill>
                          <a:schemeClr val="tx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3"/>
                          <a:stretch>
                            <a:fillRect l="-307487" t="-418261" r="-328342" b="-23130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b="1" dirty="0">
                              <a:solidFill>
                                <a:schemeClr val="bg1"/>
                              </a:solidFill>
                            </a:rPr>
                            <a:t>       1</a:t>
                          </a:r>
                        </a:p>
                      </a:txBody>
                      <a:tcPr>
                        <a:solidFill>
                          <a:schemeClr val="tx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3"/>
                          <a:stretch>
                            <a:fillRect l="-593125" t="-418261" r="-166875" b="-23130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>
                              <a:solidFill>
                                <a:schemeClr val="bg1"/>
                              </a:solidFill>
                            </a:rPr>
                            <a:t>         0</a:t>
                          </a:r>
                        </a:p>
                      </a:txBody>
                      <a:tcPr>
                        <a:solidFill>
                          <a:schemeClr val="tx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xmlns:a14="http://schemas.microsoft.com/office/drawing/2010/main" xmlns="" val="834393836"/>
                      </a:ext>
                    </a:extLst>
                  </a:tr>
                  <a:tr h="84396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200" dirty="0">
                              <a:solidFill>
                                <a:schemeClr val="bg1"/>
                              </a:solidFill>
                            </a:rPr>
                            <a:t>Sec</a:t>
                          </a:r>
                          <a:r>
                            <a:rPr lang="el-GR" sz="3200" dirty="0">
                              <a:solidFill>
                                <a:schemeClr val="bg1"/>
                              </a:solidFill>
                              <a:latin typeface="Malgun Gothic Semilight" panose="020B0502040204020203" pitchFamily="34" charset="-128"/>
                              <a:ea typeface="Malgun Gothic Semilight" panose="020B0502040204020203" pitchFamily="34" charset="-128"/>
                              <a:cs typeface="Malgun Gothic Semilight" panose="020B0502040204020203" pitchFamily="34" charset="-128"/>
                            </a:rPr>
                            <a:t>θ</a:t>
                          </a:r>
                          <a:endParaRPr lang="en-US" sz="320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>
                        <a:solidFill>
                          <a:schemeClr val="tx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US" dirty="0">
                              <a:solidFill>
                                <a:schemeClr val="bg1"/>
                              </a:solidFill>
                            </a:rPr>
                            <a:t>         1</a:t>
                          </a:r>
                        </a:p>
                      </a:txBody>
                      <a:tcPr>
                        <a:solidFill>
                          <a:schemeClr val="tx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3"/>
                          <a:stretch>
                            <a:fillRect l="-307487" t="-431884" r="-328342" b="-9275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3"/>
                          <a:stretch>
                            <a:fillRect l="-407487" t="-431884" r="-228342" b="-9275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>
                              <a:solidFill>
                                <a:schemeClr val="bg1"/>
                              </a:solidFill>
                            </a:rPr>
                            <a:t>      2</a:t>
                          </a:r>
                        </a:p>
                      </a:txBody>
                      <a:tcPr>
                        <a:solidFill>
                          <a:schemeClr val="tx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US" sz="1400" dirty="0">
                            <a:solidFill>
                              <a:schemeClr val="bg1"/>
                            </a:solidFill>
                          </a:endParaRPr>
                        </a:p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bn-IN" sz="1400" dirty="0">
                              <a:solidFill>
                                <a:schemeClr val="bg1"/>
                              </a:solidFill>
                            </a:rPr>
                            <a:t>অসংজ্ঞায়িত</a:t>
                          </a:r>
                          <a:endParaRPr lang="en-US" sz="1400" dirty="0">
                            <a:solidFill>
                              <a:schemeClr val="bg1"/>
                            </a:solidFill>
                          </a:endParaRPr>
                        </a:p>
                        <a:p>
                          <a:endParaRPr lang="en-US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>
                        <a:solidFill>
                          <a:schemeClr val="tx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xmlns:a14="http://schemas.microsoft.com/office/drawing/2010/main" xmlns="" val="934155835"/>
                      </a:ext>
                    </a:extLst>
                  </a:tr>
                  <a:tr h="700939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3200" dirty="0">
                              <a:solidFill>
                                <a:schemeClr val="bg1"/>
                              </a:solidFill>
                            </a:rPr>
                            <a:t>cosec</a:t>
                          </a:r>
                          <a:r>
                            <a:rPr lang="el-GR" sz="3200" dirty="0">
                              <a:solidFill>
                                <a:schemeClr val="bg1"/>
                              </a:solidFill>
                              <a:latin typeface="Malgun Gothic Semilight" panose="020B0502040204020203" pitchFamily="34" charset="-128"/>
                              <a:ea typeface="Malgun Gothic Semilight" panose="020B0502040204020203" pitchFamily="34" charset="-128"/>
                              <a:cs typeface="Malgun Gothic Semilight" panose="020B0502040204020203" pitchFamily="34" charset="-128"/>
                            </a:rPr>
                            <a:t>θ</a:t>
                          </a:r>
                          <a:endParaRPr lang="en-US" sz="320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>
                        <a:solidFill>
                          <a:schemeClr val="tx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endParaRPr lang="en-US" sz="1400" dirty="0">
                            <a:solidFill>
                              <a:schemeClr val="bg1"/>
                            </a:solidFill>
                          </a:endParaRPr>
                        </a:p>
                        <a:p>
                          <a:pPr algn="l"/>
                          <a:r>
                            <a:rPr lang="bn-IN" sz="1400" dirty="0">
                              <a:solidFill>
                                <a:schemeClr val="bg1"/>
                              </a:solidFill>
                            </a:rPr>
                            <a:t>অসংজ্ঞায়িত</a:t>
                          </a:r>
                          <a:endParaRPr lang="en-US" sz="140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>
                        <a:solidFill>
                          <a:schemeClr val="tx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b="1" dirty="0">
                              <a:solidFill>
                                <a:schemeClr val="bg1"/>
                              </a:solidFill>
                            </a:rPr>
                            <a:t>       2</a:t>
                          </a:r>
                        </a:p>
                      </a:txBody>
                      <a:tcPr>
                        <a:solidFill>
                          <a:schemeClr val="tx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3"/>
                          <a:stretch>
                            <a:fillRect l="-407487" t="-638261" r="-228342" b="-1130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3"/>
                          <a:stretch>
                            <a:fillRect l="-593125" t="-638261" r="-166875" b="-1130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>
                              <a:solidFill>
                                <a:schemeClr val="bg1"/>
                              </a:solidFill>
                            </a:rPr>
                            <a:t>        1</a:t>
                          </a:r>
                        </a:p>
                      </a:txBody>
                      <a:tcPr>
                        <a:solidFill>
                          <a:schemeClr val="tx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xmlns:a14="http://schemas.microsoft.com/office/drawing/2010/main" xmlns="" val="3757401404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xmlns="" id="{53DD228F-C962-4920-BD05-9C40CC60760B}"/>
                  </a:ext>
                </a:extLst>
              </p:cNvPr>
              <p:cNvSpPr txBox="1"/>
              <p:nvPr/>
            </p:nvSpPr>
            <p:spPr>
              <a:xfrm>
                <a:off x="586409" y="282161"/>
                <a:ext cx="515274" cy="43088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53DD228F-C962-4920-BD05-9C40CC60760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6409" y="282161"/>
                <a:ext cx="515274" cy="43088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337737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     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772400" y="2221468"/>
            <a:ext cx="10176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          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6400800" y="3581400"/>
            <a:ext cx="10176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        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02174" y="3207774"/>
            <a:ext cx="83614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800" dirty="0">
                <a:latin typeface="Kalpurush" panose="02000600000000000000" pitchFamily="2" charset="0"/>
                <a:cs typeface="Kalpurush" panose="02000600000000000000" pitchFamily="2" charset="0"/>
              </a:rPr>
              <a:t>           </a:t>
            </a:r>
            <a:endParaRPr lang="bn-IN" sz="3600" dirty="0">
              <a:solidFill>
                <a:srgbClr val="002060"/>
              </a:solidFill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55639" y="3272859"/>
            <a:ext cx="88637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400" dirty="0">
                <a:solidFill>
                  <a:srgbClr val="7030A0"/>
                </a:solidFill>
              </a:rPr>
              <a:t>।</a:t>
            </a:r>
            <a:endParaRPr lang="en-US" sz="2400" dirty="0">
              <a:solidFill>
                <a:srgbClr val="7030A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4581" y="2419575"/>
            <a:ext cx="867205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err="1">
                <a:latin typeface="Kalpurosh"/>
              </a:rPr>
              <a:t>একটি</a:t>
            </a:r>
            <a:r>
              <a:rPr lang="en-US" sz="4000" b="1" dirty="0">
                <a:latin typeface="Kalpurosh"/>
              </a:rPr>
              <a:t> </a:t>
            </a:r>
            <a:r>
              <a:rPr lang="en-US" sz="4000" b="1" dirty="0" err="1">
                <a:latin typeface="Kalpurosh"/>
              </a:rPr>
              <a:t>মিনারের</a:t>
            </a:r>
            <a:r>
              <a:rPr lang="en-US" sz="4000" b="1" dirty="0">
                <a:latin typeface="Kalpurosh"/>
              </a:rPr>
              <a:t> </a:t>
            </a:r>
            <a:r>
              <a:rPr lang="en-US" sz="4000" b="1" dirty="0" err="1">
                <a:latin typeface="Kalpurosh"/>
              </a:rPr>
              <a:t>পাদদেশ</a:t>
            </a:r>
            <a:r>
              <a:rPr lang="en-US" sz="4000" b="1" dirty="0">
                <a:latin typeface="Kalpurosh"/>
              </a:rPr>
              <a:t> </a:t>
            </a:r>
            <a:r>
              <a:rPr lang="en-US" sz="4000" b="1" dirty="0" err="1">
                <a:latin typeface="Kalpurosh"/>
              </a:rPr>
              <a:t>থেকে</a:t>
            </a:r>
            <a:r>
              <a:rPr lang="en-US" sz="4000" b="1" dirty="0">
                <a:latin typeface="Kalpurosh"/>
              </a:rPr>
              <a:t> </a:t>
            </a:r>
            <a:r>
              <a:rPr lang="en-US" sz="4000" b="1" dirty="0" err="1">
                <a:latin typeface="Kalpurosh"/>
              </a:rPr>
              <a:t>কিছু</a:t>
            </a:r>
            <a:r>
              <a:rPr lang="en-US" sz="4000" b="1" dirty="0">
                <a:latin typeface="Kalpurosh"/>
              </a:rPr>
              <a:t> </a:t>
            </a:r>
            <a:r>
              <a:rPr lang="en-US" sz="4000" b="1" dirty="0" err="1">
                <a:latin typeface="Kalpurosh"/>
              </a:rPr>
              <a:t>দূরে</a:t>
            </a:r>
            <a:r>
              <a:rPr lang="en-US" sz="4000" b="1" dirty="0">
                <a:latin typeface="Kalpurosh"/>
              </a:rPr>
              <a:t> </a:t>
            </a:r>
            <a:r>
              <a:rPr lang="en-US" sz="4000" b="1" dirty="0" err="1">
                <a:latin typeface="Kalpurosh"/>
              </a:rPr>
              <a:t>একটি</a:t>
            </a:r>
            <a:r>
              <a:rPr lang="en-US" sz="4000" b="1" dirty="0">
                <a:latin typeface="Kalpurosh"/>
              </a:rPr>
              <a:t> </a:t>
            </a:r>
            <a:r>
              <a:rPr lang="en-US" sz="4000" b="1" dirty="0" err="1">
                <a:latin typeface="Kalpurosh"/>
              </a:rPr>
              <a:t>স্থানে</a:t>
            </a:r>
            <a:r>
              <a:rPr lang="en-US" sz="4000" b="1" dirty="0">
                <a:latin typeface="Kalpurosh"/>
              </a:rPr>
              <a:t> </a:t>
            </a:r>
            <a:r>
              <a:rPr lang="en-US" sz="4000" b="1" dirty="0" err="1">
                <a:latin typeface="Kalpurosh"/>
              </a:rPr>
              <a:t>মিনারটির</a:t>
            </a:r>
            <a:r>
              <a:rPr lang="en-US" sz="4000" b="1" dirty="0">
                <a:latin typeface="Kalpurosh"/>
              </a:rPr>
              <a:t> </a:t>
            </a:r>
            <a:r>
              <a:rPr lang="en-US" sz="4000" b="1" dirty="0" err="1">
                <a:latin typeface="Kalpurosh"/>
              </a:rPr>
              <a:t>শীর্ষের</a:t>
            </a:r>
            <a:r>
              <a:rPr lang="en-US" sz="4000" b="1" dirty="0">
                <a:latin typeface="Kalpurosh"/>
              </a:rPr>
              <a:t> </a:t>
            </a:r>
            <a:r>
              <a:rPr lang="en-US" sz="4000" b="1" dirty="0" err="1">
                <a:latin typeface="Kalpurosh"/>
              </a:rPr>
              <a:t>উন্নতি</a:t>
            </a:r>
            <a:r>
              <a:rPr lang="en-US" sz="4000" b="1" dirty="0">
                <a:latin typeface="Kalpurosh"/>
              </a:rPr>
              <a:t> </a:t>
            </a:r>
            <a:r>
              <a:rPr lang="en-US" sz="4000" b="1" dirty="0" err="1">
                <a:latin typeface="Kalpurosh"/>
              </a:rPr>
              <a:t>কোণ</a:t>
            </a:r>
            <a:r>
              <a:rPr lang="en-US" sz="4000" b="1" dirty="0">
                <a:latin typeface="Kalpurosh"/>
              </a:rPr>
              <a:t> 30</a:t>
            </a:r>
            <a:r>
              <a:rPr lang="en-US" sz="4000" b="1" dirty="0">
                <a:latin typeface="Kalpurosh"/>
                <a:ea typeface="Malgun Gothic Semilight" panose="020B0502040204020203" pitchFamily="34" charset="-128"/>
                <a:cs typeface="Malgun Gothic Semilight" panose="020B0502040204020203" pitchFamily="34" charset="-128"/>
              </a:rPr>
              <a:t>˚ </a:t>
            </a:r>
            <a:r>
              <a:rPr lang="en-US" sz="4000" b="1" dirty="0" err="1">
                <a:latin typeface="Kalpurosh"/>
                <a:ea typeface="Malgun Gothic Semilight" panose="020B0502040204020203" pitchFamily="34" charset="-128"/>
                <a:cs typeface="Malgun Gothic Semilight" panose="020B0502040204020203" pitchFamily="34" charset="-128"/>
              </a:rPr>
              <a:t>এবং</a:t>
            </a:r>
            <a:r>
              <a:rPr lang="en-US" sz="4000" b="1" dirty="0">
                <a:latin typeface="Kalpurosh"/>
                <a:ea typeface="Malgun Gothic Semilight" panose="020B0502040204020203" pitchFamily="34" charset="-128"/>
                <a:cs typeface="Malgun Gothic Semilight" panose="020B0502040204020203" pitchFamily="34" charset="-128"/>
              </a:rPr>
              <a:t> </a:t>
            </a:r>
            <a:r>
              <a:rPr lang="en-US" sz="4000" b="1" dirty="0" err="1">
                <a:latin typeface="Kalpurosh"/>
                <a:ea typeface="Malgun Gothic Semilight" panose="020B0502040204020203" pitchFamily="34" charset="-128"/>
                <a:cs typeface="Malgun Gothic Semilight" panose="020B0502040204020203" pitchFamily="34" charset="-128"/>
              </a:rPr>
              <a:t>মিনারটির</a:t>
            </a:r>
            <a:r>
              <a:rPr lang="en-US" sz="4000" b="1" dirty="0">
                <a:latin typeface="Kalpurosh"/>
                <a:ea typeface="Malgun Gothic Semilight" panose="020B0502040204020203" pitchFamily="34" charset="-128"/>
                <a:cs typeface="Malgun Gothic Semilight" panose="020B0502040204020203" pitchFamily="34" charset="-128"/>
              </a:rPr>
              <a:t> </a:t>
            </a:r>
            <a:r>
              <a:rPr lang="en-US" sz="4000" b="1" dirty="0" err="1">
                <a:latin typeface="Kalpurosh"/>
                <a:ea typeface="Malgun Gothic Semilight" panose="020B0502040204020203" pitchFamily="34" charset="-128"/>
                <a:cs typeface="Malgun Gothic Semilight" panose="020B0502040204020203" pitchFamily="34" charset="-128"/>
              </a:rPr>
              <a:t>উচ্চতা</a:t>
            </a:r>
            <a:r>
              <a:rPr lang="en-US" sz="4000" b="1" dirty="0">
                <a:latin typeface="Kalpurosh"/>
                <a:ea typeface="Malgun Gothic Semilight" panose="020B0502040204020203" pitchFamily="34" charset="-128"/>
                <a:cs typeface="Malgun Gothic Semilight" panose="020B0502040204020203" pitchFamily="34" charset="-128"/>
              </a:rPr>
              <a:t> 26মিটার </a:t>
            </a:r>
            <a:r>
              <a:rPr lang="en-US" sz="4000" b="1" dirty="0" err="1">
                <a:latin typeface="Kalpurosh"/>
                <a:ea typeface="Malgun Gothic Semilight" panose="020B0502040204020203" pitchFamily="34" charset="-128"/>
                <a:cs typeface="Malgun Gothic Semilight" panose="020B0502040204020203" pitchFamily="34" charset="-128"/>
              </a:rPr>
              <a:t>হলে</a:t>
            </a:r>
            <a:r>
              <a:rPr lang="en-US" sz="4000" b="1" dirty="0">
                <a:latin typeface="Kalpurosh"/>
                <a:ea typeface="Malgun Gothic Semilight" panose="020B0502040204020203" pitchFamily="34" charset="-128"/>
                <a:cs typeface="Malgun Gothic Semilight" panose="020B0502040204020203" pitchFamily="34" charset="-128"/>
              </a:rPr>
              <a:t>, </a:t>
            </a:r>
            <a:r>
              <a:rPr lang="en-US" sz="4000" b="1" dirty="0" err="1">
                <a:latin typeface="Kalpurosh"/>
                <a:ea typeface="Malgun Gothic Semilight" panose="020B0502040204020203" pitchFamily="34" charset="-128"/>
                <a:cs typeface="Malgun Gothic Semilight" panose="020B0502040204020203" pitchFamily="34" charset="-128"/>
              </a:rPr>
              <a:t>মিনার</a:t>
            </a:r>
            <a:r>
              <a:rPr lang="en-US" sz="4000" b="1" dirty="0">
                <a:latin typeface="Kalpurosh"/>
                <a:ea typeface="Malgun Gothic Semilight" panose="020B0502040204020203" pitchFamily="34" charset="-128"/>
                <a:cs typeface="Malgun Gothic Semilight" panose="020B0502040204020203" pitchFamily="34" charset="-128"/>
              </a:rPr>
              <a:t> </a:t>
            </a:r>
            <a:r>
              <a:rPr lang="en-US" sz="4000" b="1" dirty="0" err="1">
                <a:latin typeface="Kalpurosh"/>
                <a:ea typeface="Malgun Gothic Semilight" panose="020B0502040204020203" pitchFamily="34" charset="-128"/>
                <a:cs typeface="Malgun Gothic Semilight" panose="020B0502040204020203" pitchFamily="34" charset="-128"/>
              </a:rPr>
              <a:t>থেকে</a:t>
            </a:r>
            <a:r>
              <a:rPr lang="en-US" sz="4000" b="1" dirty="0">
                <a:latin typeface="Kalpurosh"/>
                <a:ea typeface="Malgun Gothic Semilight" panose="020B0502040204020203" pitchFamily="34" charset="-128"/>
                <a:cs typeface="Malgun Gothic Semilight" panose="020B0502040204020203" pitchFamily="34" charset="-128"/>
              </a:rPr>
              <a:t> ঐ </a:t>
            </a:r>
            <a:r>
              <a:rPr lang="en-US" sz="4000" b="1" dirty="0" err="1">
                <a:latin typeface="Kalpurosh"/>
                <a:ea typeface="Malgun Gothic Semilight" panose="020B0502040204020203" pitchFamily="34" charset="-128"/>
                <a:cs typeface="Malgun Gothic Semilight" panose="020B0502040204020203" pitchFamily="34" charset="-128"/>
              </a:rPr>
              <a:t>স্থানটির</a:t>
            </a:r>
            <a:r>
              <a:rPr lang="en-US" sz="4000" b="1" dirty="0">
                <a:latin typeface="Kalpurosh"/>
                <a:ea typeface="Malgun Gothic Semilight" panose="020B0502040204020203" pitchFamily="34" charset="-128"/>
                <a:cs typeface="Malgun Gothic Semilight" panose="020B0502040204020203" pitchFamily="34" charset="-128"/>
              </a:rPr>
              <a:t> </a:t>
            </a:r>
            <a:r>
              <a:rPr lang="bn-IN" sz="4000" b="1" dirty="0">
                <a:latin typeface="Kalpurosh"/>
                <a:ea typeface="Malgun Gothic Semilight" panose="020B0502040204020203" pitchFamily="34" charset="-128"/>
                <a:cs typeface="Malgun Gothic Semilight" panose="020B0502040204020203" pitchFamily="34" charset="-128"/>
              </a:rPr>
              <a:t>দূরত্ব</a:t>
            </a:r>
            <a:r>
              <a:rPr lang="en-US" sz="4000" b="1" dirty="0">
                <a:latin typeface="Kalpurosh"/>
                <a:ea typeface="Malgun Gothic Semilight" panose="020B0502040204020203" pitchFamily="34" charset="-128"/>
                <a:cs typeface="Malgun Gothic Semilight" panose="020B0502040204020203" pitchFamily="34" charset="-128"/>
              </a:rPr>
              <a:t> </a:t>
            </a:r>
            <a:r>
              <a:rPr lang="en-US" sz="4000" b="1" dirty="0" err="1">
                <a:latin typeface="Kalpurosh"/>
                <a:ea typeface="Malgun Gothic Semilight" panose="020B0502040204020203" pitchFamily="34" charset="-128"/>
                <a:cs typeface="Malgun Gothic Semilight" panose="020B0502040204020203" pitchFamily="34" charset="-128"/>
              </a:rPr>
              <a:t>কত</a:t>
            </a:r>
            <a:r>
              <a:rPr lang="en-US" sz="4000" b="1" dirty="0">
                <a:latin typeface="Kalpurosh"/>
                <a:ea typeface="Malgun Gothic Semilight" panose="020B0502040204020203" pitchFamily="34" charset="-128"/>
                <a:cs typeface="Malgun Gothic Semilight" panose="020B0502040204020203" pitchFamily="34" charset="-128"/>
              </a:rPr>
              <a:t> ?</a:t>
            </a:r>
            <a:endParaRPr lang="en-US" sz="4000" b="1" dirty="0">
              <a:latin typeface="Kalpurosh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55D78C6B-C19A-4193-AD5C-3B742F2F092A}"/>
              </a:ext>
            </a:extLst>
          </p:cNvPr>
          <p:cNvSpPr txBox="1"/>
          <p:nvPr/>
        </p:nvSpPr>
        <p:spPr>
          <a:xfrm>
            <a:off x="1981200" y="914400"/>
            <a:ext cx="3810000" cy="830997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800" u="sng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আলোচনা</a:t>
            </a:r>
            <a:endParaRPr lang="en-US" sz="4800" u="sng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86700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-76200" y="0"/>
            <a:ext cx="9144000" cy="6858000"/>
          </a:xfrm>
          <a:prstGeom prst="frame">
            <a:avLst>
              <a:gd name="adj1" fmla="val 2696"/>
            </a:avLst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8" name="Picture 5" descr="C:\Users\user\Desktop\tissue culture\treeline2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371600" y="6629400"/>
            <a:ext cx="8991600" cy="381000"/>
          </a:xfrm>
          <a:prstGeom prst="rect">
            <a:avLst/>
          </a:prstGeom>
          <a:noFill/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8600" y="2514600"/>
            <a:ext cx="1253613" cy="1828801"/>
          </a:xfrm>
          <a:prstGeom prst="rect">
            <a:avLst/>
          </a:prstGeom>
        </p:spPr>
      </p:pic>
      <p:cxnSp>
        <p:nvCxnSpPr>
          <p:cNvPr id="12" name="Straight Connector 11"/>
          <p:cNvCxnSpPr/>
          <p:nvPr/>
        </p:nvCxnSpPr>
        <p:spPr>
          <a:xfrm flipV="1">
            <a:off x="2362200" y="2785424"/>
            <a:ext cx="2551471" cy="1345941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H="1" flipV="1">
            <a:off x="2426430" y="4134553"/>
            <a:ext cx="2551472" cy="51318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 rot="20850111">
            <a:off x="3072408" y="3698196"/>
            <a:ext cx="6987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  30</a:t>
            </a:r>
            <a:r>
              <a:rPr lang="en-US" dirty="0">
                <a:latin typeface="Malgun Gothic Semilight" panose="020B0502040204020203" pitchFamily="34" charset="-128"/>
                <a:ea typeface="Malgun Gothic Semilight" panose="020B0502040204020203" pitchFamily="34" charset="-128"/>
                <a:cs typeface="Malgun Gothic Semilight" panose="020B0502040204020203" pitchFamily="34" charset="-128"/>
              </a:rPr>
              <a:t>˚</a:t>
            </a:r>
            <a:endParaRPr lang="en-US" dirty="0"/>
          </a:p>
        </p:txBody>
      </p:sp>
      <p:sp>
        <p:nvSpPr>
          <p:cNvPr id="16" name="Arc 15"/>
          <p:cNvSpPr/>
          <p:nvPr/>
        </p:nvSpPr>
        <p:spPr>
          <a:xfrm>
            <a:off x="2819400" y="3860541"/>
            <a:ext cx="256253" cy="482859"/>
          </a:xfrm>
          <a:prstGeom prst="arc">
            <a:avLst/>
          </a:prstGeom>
          <a:ln w="28575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4572000" y="3349823"/>
            <a:ext cx="17653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US" sz="1400" dirty="0">
                <a:solidFill>
                  <a:srgbClr val="FF0000"/>
                </a:solidFill>
                <a:latin typeface="Malgun Gothic Semilight" panose="020B0502040204020203" pitchFamily="34" charset="-128"/>
                <a:ea typeface="Malgun Gothic Semilight" panose="020B0502040204020203" pitchFamily="34" charset="-128"/>
                <a:cs typeface="Malgun Gothic Semilight" panose="020B0502040204020203" pitchFamily="34" charset="-128"/>
              </a:rPr>
              <a:t>26মিটার</a:t>
            </a:r>
            <a:r>
              <a:rPr lang="en-US" sz="1400" dirty="0">
                <a:solidFill>
                  <a:srgbClr val="FF0000"/>
                </a:solidFill>
              </a:rPr>
              <a:t> </a:t>
            </a:r>
            <a:r>
              <a:rPr lang="en-US" sz="1400" dirty="0">
                <a:solidFill>
                  <a:srgbClr val="FF0000"/>
                </a:solidFill>
                <a:latin typeface="Malgun Gothic Semilight" panose="020B0502040204020203" pitchFamily="34" charset="-128"/>
                <a:ea typeface="Malgun Gothic Semilight" panose="020B0502040204020203" pitchFamily="34" charset="-128"/>
                <a:cs typeface="Malgun Gothic Semilight" panose="020B0502040204020203" pitchFamily="34" charset="-128"/>
              </a:rPr>
              <a:t> 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269225" y="4198901"/>
            <a:ext cx="737420" cy="3834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x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628549" y="4253103"/>
            <a:ext cx="6987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  B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559095" y="2365575"/>
            <a:ext cx="6987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  A</a:t>
            </a:r>
          </a:p>
        </p:txBody>
      </p:sp>
      <p:sp>
        <p:nvSpPr>
          <p:cNvPr id="4" name="Rectangle 3"/>
          <p:cNvSpPr/>
          <p:nvPr/>
        </p:nvSpPr>
        <p:spPr>
          <a:xfrm>
            <a:off x="2127950" y="4047070"/>
            <a:ext cx="29848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bn-BD" dirty="0"/>
              <a:t>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015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 animBg="1"/>
      <p:bldP spid="18" grpId="0"/>
      <p:bldP spid="19" grpId="0"/>
      <p:bldP spid="20" grpId="0"/>
      <p:bldP spid="21" grpId="0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4548</TotalTime>
  <Words>795</Words>
  <Application>Microsoft Office PowerPoint</Application>
  <PresentationFormat>On-screen Show (4:3)</PresentationFormat>
  <Paragraphs>165</Paragraphs>
  <Slides>16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Facet</vt:lpstr>
      <vt:lpstr>PowerPoint Presentation</vt:lpstr>
      <vt:lpstr>PowerPoint Presentation</vt:lpstr>
      <vt:lpstr> পাঠ পরিচিতি  </vt:lpstr>
      <vt:lpstr>PowerPoint Presentation</vt:lpstr>
      <vt:lpstr>PowerPoint Presentation</vt:lpstr>
      <vt:lpstr>PowerPoint Presentation</vt:lpstr>
      <vt:lpstr> এর বিভিন্ন মানের জন্য ত্রিকোণমিতিক অনুপাতের মান</vt:lpstr>
      <vt:lpstr>     </vt:lpstr>
      <vt:lpstr>PowerPoint Presentation</vt:lpstr>
      <vt:lpstr>PowerPoint Presentation</vt:lpstr>
      <vt:lpstr>PowerPoint Presentation</vt:lpstr>
      <vt:lpstr>PowerPoint Presentation</vt:lpstr>
      <vt:lpstr> </vt:lpstr>
      <vt:lpstr>PowerPoint Presentation</vt:lpstr>
      <vt:lpstr>     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bipul sarkar</dc:creator>
  <cp:lastModifiedBy>mostofa</cp:lastModifiedBy>
  <cp:revision>908</cp:revision>
  <dcterms:created xsi:type="dcterms:W3CDTF">2006-08-16T00:00:00Z</dcterms:created>
  <dcterms:modified xsi:type="dcterms:W3CDTF">2020-09-22T20:08:16Z</dcterms:modified>
</cp:coreProperties>
</file>