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BAA98-F72A-4AD8-8F09-CCC89F3933D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79E7FF-4A76-441C-82EC-E1784E2AEF2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/>
            <a:t>Class-(</a:t>
          </a:r>
          <a:r>
            <a:rPr lang="en-US" b="1" dirty="0" smtClean="0"/>
            <a:t>viii)</a:t>
          </a:r>
          <a:endParaRPr lang="en-GB" dirty="0"/>
        </a:p>
      </dgm:t>
    </dgm:pt>
    <dgm:pt modelId="{403056D0-5971-461A-A161-10D0F751ED6D}" type="parTrans" cxnId="{7FB5E738-9125-4057-ABE2-955EA398B4F9}">
      <dgm:prSet/>
      <dgm:spPr/>
      <dgm:t>
        <a:bodyPr/>
        <a:lstStyle/>
        <a:p>
          <a:endParaRPr lang="en-GB"/>
        </a:p>
      </dgm:t>
    </dgm:pt>
    <dgm:pt modelId="{3B3C6E81-A348-4C7D-B3F4-C91A6DD3CEFD}" type="sibTrans" cxnId="{7FB5E738-9125-4057-ABE2-955EA398B4F9}">
      <dgm:prSet/>
      <dgm:spPr/>
      <dgm:t>
        <a:bodyPr/>
        <a:lstStyle/>
        <a:p>
          <a:endParaRPr lang="en-GB"/>
        </a:p>
      </dgm:t>
    </dgm:pt>
    <dgm:pt modelId="{A09A2B77-FBC1-41B5-A8A4-DEFC40E40FE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rgbClr val="002060"/>
              </a:solidFill>
            </a:rPr>
            <a:t>Sub-Eng </a:t>
          </a:r>
          <a:r>
            <a:rPr lang="en-US" b="1" dirty="0" smtClean="0">
              <a:solidFill>
                <a:srgbClr val="002060"/>
              </a:solidFill>
            </a:rPr>
            <a:t>first </a:t>
          </a:r>
          <a:r>
            <a:rPr lang="bn-BD" b="1" dirty="0" smtClean="0">
              <a:solidFill>
                <a:srgbClr val="002060"/>
              </a:solidFill>
            </a:rPr>
            <a:t>paper</a:t>
          </a:r>
          <a:endParaRPr lang="en-GB" dirty="0"/>
        </a:p>
      </dgm:t>
    </dgm:pt>
    <dgm:pt modelId="{09B6DD34-95C5-4460-9FAC-006FBBA70DB1}" type="parTrans" cxnId="{047D0C41-DE80-4CD5-B010-38FD54EBDE3E}">
      <dgm:prSet/>
      <dgm:spPr/>
      <dgm:t>
        <a:bodyPr/>
        <a:lstStyle/>
        <a:p>
          <a:endParaRPr lang="en-GB"/>
        </a:p>
      </dgm:t>
    </dgm:pt>
    <dgm:pt modelId="{CE0B9780-1580-4669-8050-E15D89FBD091}" type="sibTrans" cxnId="{047D0C41-DE80-4CD5-B010-38FD54EBDE3E}">
      <dgm:prSet/>
      <dgm:spPr/>
      <dgm:t>
        <a:bodyPr/>
        <a:lstStyle/>
        <a:p>
          <a:endParaRPr lang="en-GB"/>
        </a:p>
      </dgm:t>
    </dgm:pt>
    <dgm:pt modelId="{5878FEA8-1FD4-4C27-8911-7CC15C3FEF13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/>
            <a:t>Time-45 minutes</a:t>
          </a:r>
          <a:endParaRPr lang="en-GB" dirty="0"/>
        </a:p>
      </dgm:t>
    </dgm:pt>
    <dgm:pt modelId="{12F2956E-C815-4ACA-9270-6F32FF64A1C8}" type="parTrans" cxnId="{6462741E-6C37-4681-A17F-8FA1DB3ED6C5}">
      <dgm:prSet/>
      <dgm:spPr/>
      <dgm:t>
        <a:bodyPr/>
        <a:lstStyle/>
        <a:p>
          <a:endParaRPr lang="en-GB"/>
        </a:p>
      </dgm:t>
    </dgm:pt>
    <dgm:pt modelId="{0BF52533-E0BE-40A3-9F06-500A8CD3686F}" type="sibTrans" cxnId="{6462741E-6C37-4681-A17F-8FA1DB3ED6C5}">
      <dgm:prSet/>
      <dgm:spPr/>
      <dgm:t>
        <a:bodyPr/>
        <a:lstStyle/>
        <a:p>
          <a:endParaRPr lang="en-GB"/>
        </a:p>
      </dgm:t>
    </dgm:pt>
    <dgm:pt modelId="{62BCEAA9-D5DD-485B-8127-589B7B72D6CE}" type="pres">
      <dgm:prSet presAssocID="{CB7BAA98-F72A-4AD8-8F09-CCC89F3933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A9A0AA-78D6-4F9E-9C23-788A82CFFEFA}" type="pres">
      <dgm:prSet presAssocID="{0B79E7FF-4A76-441C-82EC-E1784E2AEF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898376-1544-4291-B4BD-FF46D38713AA}" type="pres">
      <dgm:prSet presAssocID="{3B3C6E81-A348-4C7D-B3F4-C91A6DD3CEFD}" presName="sibTrans" presStyleLbl="sibTrans2D1" presStyleIdx="0" presStyleCnt="3"/>
      <dgm:spPr/>
      <dgm:t>
        <a:bodyPr/>
        <a:lstStyle/>
        <a:p>
          <a:endParaRPr lang="en-GB"/>
        </a:p>
      </dgm:t>
    </dgm:pt>
    <dgm:pt modelId="{728E13E5-721F-438E-9BB1-81C2855C2573}" type="pres">
      <dgm:prSet presAssocID="{3B3C6E81-A348-4C7D-B3F4-C91A6DD3CEFD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C93CB5ED-D7ED-4222-A246-EABB7ECB5BB2}" type="pres">
      <dgm:prSet presAssocID="{A09A2B77-FBC1-41B5-A8A4-DEFC40E40F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28EEA7-CFDE-424B-8242-25C602EBEFE9}" type="pres">
      <dgm:prSet presAssocID="{CE0B9780-1580-4669-8050-E15D89FBD091}" presName="sibTrans" presStyleLbl="sibTrans2D1" presStyleIdx="1" presStyleCnt="3"/>
      <dgm:spPr/>
      <dgm:t>
        <a:bodyPr/>
        <a:lstStyle/>
        <a:p>
          <a:endParaRPr lang="en-GB"/>
        </a:p>
      </dgm:t>
    </dgm:pt>
    <dgm:pt modelId="{4C1FA788-5ADF-4165-BAA9-8E60CE9C5D5D}" type="pres">
      <dgm:prSet presAssocID="{CE0B9780-1580-4669-8050-E15D89FBD091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4AD9C53B-0732-458E-B94C-DBF54764C956}" type="pres">
      <dgm:prSet presAssocID="{5878FEA8-1FD4-4C27-8911-7CC15C3FEF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E7AA44-02DF-4356-B0C1-0B806A870BB9}" type="pres">
      <dgm:prSet presAssocID="{0BF52533-E0BE-40A3-9F06-500A8CD3686F}" presName="sibTrans" presStyleLbl="sibTrans2D1" presStyleIdx="2" presStyleCnt="3"/>
      <dgm:spPr/>
      <dgm:t>
        <a:bodyPr/>
        <a:lstStyle/>
        <a:p>
          <a:endParaRPr lang="en-GB"/>
        </a:p>
      </dgm:t>
    </dgm:pt>
    <dgm:pt modelId="{EC6841EB-B04B-4C01-A311-997EF8B9B67A}" type="pres">
      <dgm:prSet presAssocID="{0BF52533-E0BE-40A3-9F06-500A8CD3686F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0C820742-A2D1-4FF8-9E2E-59BC1DFAE02C}" type="presOf" srcId="{5878FEA8-1FD4-4C27-8911-7CC15C3FEF13}" destId="{4AD9C53B-0732-458E-B94C-DBF54764C956}" srcOrd="0" destOrd="0" presId="urn:microsoft.com/office/officeart/2005/8/layout/cycle2"/>
    <dgm:cxn modelId="{5FBB5A18-040D-44E5-A880-B74C7688A22E}" type="presOf" srcId="{0BF52533-E0BE-40A3-9F06-500A8CD3686F}" destId="{EC6841EB-B04B-4C01-A311-997EF8B9B67A}" srcOrd="1" destOrd="0" presId="urn:microsoft.com/office/officeart/2005/8/layout/cycle2"/>
    <dgm:cxn modelId="{65F5F066-8F4A-42EB-8000-0E7781B76AA8}" type="presOf" srcId="{A09A2B77-FBC1-41B5-A8A4-DEFC40E40FE4}" destId="{C93CB5ED-D7ED-4222-A246-EABB7ECB5BB2}" srcOrd="0" destOrd="0" presId="urn:microsoft.com/office/officeart/2005/8/layout/cycle2"/>
    <dgm:cxn modelId="{E8F673A6-4859-4513-BB63-A74098997AB0}" type="presOf" srcId="{CE0B9780-1580-4669-8050-E15D89FBD091}" destId="{6528EEA7-CFDE-424B-8242-25C602EBEFE9}" srcOrd="0" destOrd="0" presId="urn:microsoft.com/office/officeart/2005/8/layout/cycle2"/>
    <dgm:cxn modelId="{9B363092-41B8-4E96-B7DF-1E8254C6413C}" type="presOf" srcId="{CB7BAA98-F72A-4AD8-8F09-CCC89F3933DC}" destId="{62BCEAA9-D5DD-485B-8127-589B7B72D6CE}" srcOrd="0" destOrd="0" presId="urn:microsoft.com/office/officeart/2005/8/layout/cycle2"/>
    <dgm:cxn modelId="{F76346C8-C4CF-4528-9525-8DE87E45B660}" type="presOf" srcId="{3B3C6E81-A348-4C7D-B3F4-C91A6DD3CEFD}" destId="{728E13E5-721F-438E-9BB1-81C2855C2573}" srcOrd="1" destOrd="0" presId="urn:microsoft.com/office/officeart/2005/8/layout/cycle2"/>
    <dgm:cxn modelId="{C20A4B65-40D5-4826-B8B5-2412220A2BDF}" type="presOf" srcId="{0B79E7FF-4A76-441C-82EC-E1784E2AEF2C}" destId="{C7A9A0AA-78D6-4F9E-9C23-788A82CFFEFA}" srcOrd="0" destOrd="0" presId="urn:microsoft.com/office/officeart/2005/8/layout/cycle2"/>
    <dgm:cxn modelId="{463BE57D-6EEA-4A03-A007-CCFF6DFE1EA6}" type="presOf" srcId="{0BF52533-E0BE-40A3-9F06-500A8CD3686F}" destId="{48E7AA44-02DF-4356-B0C1-0B806A870BB9}" srcOrd="0" destOrd="0" presId="urn:microsoft.com/office/officeart/2005/8/layout/cycle2"/>
    <dgm:cxn modelId="{66E08AB9-DB9D-4178-A02D-A869C762A0A5}" type="presOf" srcId="{3B3C6E81-A348-4C7D-B3F4-C91A6DD3CEFD}" destId="{42898376-1544-4291-B4BD-FF46D38713AA}" srcOrd="0" destOrd="0" presId="urn:microsoft.com/office/officeart/2005/8/layout/cycle2"/>
    <dgm:cxn modelId="{7FB5E738-9125-4057-ABE2-955EA398B4F9}" srcId="{CB7BAA98-F72A-4AD8-8F09-CCC89F3933DC}" destId="{0B79E7FF-4A76-441C-82EC-E1784E2AEF2C}" srcOrd="0" destOrd="0" parTransId="{403056D0-5971-461A-A161-10D0F751ED6D}" sibTransId="{3B3C6E81-A348-4C7D-B3F4-C91A6DD3CEFD}"/>
    <dgm:cxn modelId="{2E1DBD69-7F3F-495E-AAAC-05BF84D4DCFC}" type="presOf" srcId="{CE0B9780-1580-4669-8050-E15D89FBD091}" destId="{4C1FA788-5ADF-4165-BAA9-8E60CE9C5D5D}" srcOrd="1" destOrd="0" presId="urn:microsoft.com/office/officeart/2005/8/layout/cycle2"/>
    <dgm:cxn modelId="{6462741E-6C37-4681-A17F-8FA1DB3ED6C5}" srcId="{CB7BAA98-F72A-4AD8-8F09-CCC89F3933DC}" destId="{5878FEA8-1FD4-4C27-8911-7CC15C3FEF13}" srcOrd="2" destOrd="0" parTransId="{12F2956E-C815-4ACA-9270-6F32FF64A1C8}" sibTransId="{0BF52533-E0BE-40A3-9F06-500A8CD3686F}"/>
    <dgm:cxn modelId="{047D0C41-DE80-4CD5-B010-38FD54EBDE3E}" srcId="{CB7BAA98-F72A-4AD8-8F09-CCC89F3933DC}" destId="{A09A2B77-FBC1-41B5-A8A4-DEFC40E40FE4}" srcOrd="1" destOrd="0" parTransId="{09B6DD34-95C5-4460-9FAC-006FBBA70DB1}" sibTransId="{CE0B9780-1580-4669-8050-E15D89FBD091}"/>
    <dgm:cxn modelId="{D977D5F8-D8E0-4B58-BBB9-51D5398EC649}" type="presParOf" srcId="{62BCEAA9-D5DD-485B-8127-589B7B72D6CE}" destId="{C7A9A0AA-78D6-4F9E-9C23-788A82CFFEFA}" srcOrd="0" destOrd="0" presId="urn:microsoft.com/office/officeart/2005/8/layout/cycle2"/>
    <dgm:cxn modelId="{8D6D449D-1914-48BD-BBA4-166F61A2021D}" type="presParOf" srcId="{62BCEAA9-D5DD-485B-8127-589B7B72D6CE}" destId="{42898376-1544-4291-B4BD-FF46D38713AA}" srcOrd="1" destOrd="0" presId="urn:microsoft.com/office/officeart/2005/8/layout/cycle2"/>
    <dgm:cxn modelId="{995CE883-E615-4338-BB1E-4EF35A96466F}" type="presParOf" srcId="{42898376-1544-4291-B4BD-FF46D38713AA}" destId="{728E13E5-721F-438E-9BB1-81C2855C2573}" srcOrd="0" destOrd="0" presId="urn:microsoft.com/office/officeart/2005/8/layout/cycle2"/>
    <dgm:cxn modelId="{9B3E509E-E5C7-4B9F-BBD7-182E25A6341C}" type="presParOf" srcId="{62BCEAA9-D5DD-485B-8127-589B7B72D6CE}" destId="{C93CB5ED-D7ED-4222-A246-EABB7ECB5BB2}" srcOrd="2" destOrd="0" presId="urn:microsoft.com/office/officeart/2005/8/layout/cycle2"/>
    <dgm:cxn modelId="{BD29743D-2E9D-4AE9-AF2B-1FF69B2D9B67}" type="presParOf" srcId="{62BCEAA9-D5DD-485B-8127-589B7B72D6CE}" destId="{6528EEA7-CFDE-424B-8242-25C602EBEFE9}" srcOrd="3" destOrd="0" presId="urn:microsoft.com/office/officeart/2005/8/layout/cycle2"/>
    <dgm:cxn modelId="{1AC45922-49F7-4961-B4F7-B6E9DBD09F59}" type="presParOf" srcId="{6528EEA7-CFDE-424B-8242-25C602EBEFE9}" destId="{4C1FA788-5ADF-4165-BAA9-8E60CE9C5D5D}" srcOrd="0" destOrd="0" presId="urn:microsoft.com/office/officeart/2005/8/layout/cycle2"/>
    <dgm:cxn modelId="{D9BCDD33-EB89-4339-8C75-88B41681D183}" type="presParOf" srcId="{62BCEAA9-D5DD-485B-8127-589B7B72D6CE}" destId="{4AD9C53B-0732-458E-B94C-DBF54764C956}" srcOrd="4" destOrd="0" presId="urn:microsoft.com/office/officeart/2005/8/layout/cycle2"/>
    <dgm:cxn modelId="{A123170B-AE50-4390-89F5-3BB00BC34A04}" type="presParOf" srcId="{62BCEAA9-D5DD-485B-8127-589B7B72D6CE}" destId="{48E7AA44-02DF-4356-B0C1-0B806A870BB9}" srcOrd="5" destOrd="0" presId="urn:microsoft.com/office/officeart/2005/8/layout/cycle2"/>
    <dgm:cxn modelId="{DB6B56FD-6253-4875-B35C-9D1EBC0F24A7}" type="presParOf" srcId="{48E7AA44-02DF-4356-B0C1-0B806A870BB9}" destId="{EC6841EB-B04B-4C01-A311-997EF8B9B6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9A0AA-78D6-4F9E-9C23-788A82CFFEFA}">
      <dsp:nvSpPr>
        <dsp:cNvPr id="0" name=""/>
        <dsp:cNvSpPr/>
      </dsp:nvSpPr>
      <dsp:spPr>
        <a:xfrm>
          <a:off x="2535659" y="529"/>
          <a:ext cx="2548681" cy="254868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dirty="0" smtClean="0"/>
            <a:t>Class-(</a:t>
          </a:r>
          <a:r>
            <a:rPr lang="en-US" sz="3900" b="1" kern="1200" dirty="0" smtClean="0"/>
            <a:t>viii)</a:t>
          </a:r>
          <a:endParaRPr lang="en-GB" sz="3900" kern="1200" dirty="0"/>
        </a:p>
      </dsp:txBody>
      <dsp:txXfrm>
        <a:off x="2908905" y="373775"/>
        <a:ext cx="1802189" cy="1802189"/>
      </dsp:txXfrm>
    </dsp:sp>
    <dsp:sp modelId="{42898376-1544-4291-B4BD-FF46D38713AA}">
      <dsp:nvSpPr>
        <dsp:cNvPr id="0" name=""/>
        <dsp:cNvSpPr/>
      </dsp:nvSpPr>
      <dsp:spPr>
        <a:xfrm rot="3600000">
          <a:off x="4418320" y="2486953"/>
          <a:ext cx="679576" cy="86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4469288" y="2570709"/>
        <a:ext cx="475703" cy="516108"/>
      </dsp:txXfrm>
    </dsp:sp>
    <dsp:sp modelId="{C93CB5ED-D7ED-4222-A246-EABB7ECB5BB2}">
      <dsp:nvSpPr>
        <dsp:cNvPr id="0" name=""/>
        <dsp:cNvSpPr/>
      </dsp:nvSpPr>
      <dsp:spPr>
        <a:xfrm>
          <a:off x="4451110" y="3318188"/>
          <a:ext cx="2548681" cy="2548681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dirty="0" smtClean="0">
              <a:solidFill>
                <a:srgbClr val="002060"/>
              </a:solidFill>
            </a:rPr>
            <a:t>Sub-Eng </a:t>
          </a:r>
          <a:r>
            <a:rPr lang="en-US" sz="3900" b="1" kern="1200" dirty="0" smtClean="0">
              <a:solidFill>
                <a:srgbClr val="002060"/>
              </a:solidFill>
            </a:rPr>
            <a:t>first </a:t>
          </a:r>
          <a:r>
            <a:rPr lang="bn-BD" sz="3900" b="1" kern="1200" dirty="0" smtClean="0">
              <a:solidFill>
                <a:srgbClr val="002060"/>
              </a:solidFill>
            </a:rPr>
            <a:t>paper</a:t>
          </a:r>
          <a:endParaRPr lang="en-GB" sz="3900" kern="1200" dirty="0"/>
        </a:p>
      </dsp:txBody>
      <dsp:txXfrm>
        <a:off x="4824356" y="3691434"/>
        <a:ext cx="1802189" cy="1802189"/>
      </dsp:txXfrm>
    </dsp:sp>
    <dsp:sp modelId="{6528EEA7-CFDE-424B-8242-25C602EBEFE9}">
      <dsp:nvSpPr>
        <dsp:cNvPr id="0" name=""/>
        <dsp:cNvSpPr/>
      </dsp:nvSpPr>
      <dsp:spPr>
        <a:xfrm rot="10800000">
          <a:off x="3489444" y="4162439"/>
          <a:ext cx="679576" cy="86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 rot="10800000">
        <a:off x="3693317" y="4334475"/>
        <a:ext cx="475703" cy="516108"/>
      </dsp:txXfrm>
    </dsp:sp>
    <dsp:sp modelId="{4AD9C53B-0732-458E-B94C-DBF54764C956}">
      <dsp:nvSpPr>
        <dsp:cNvPr id="0" name=""/>
        <dsp:cNvSpPr/>
      </dsp:nvSpPr>
      <dsp:spPr>
        <a:xfrm>
          <a:off x="620208" y="3318188"/>
          <a:ext cx="2548681" cy="254868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dirty="0" smtClean="0"/>
            <a:t>Time-45 minutes</a:t>
          </a:r>
          <a:endParaRPr lang="en-GB" sz="3900" kern="1200" dirty="0"/>
        </a:p>
      </dsp:txBody>
      <dsp:txXfrm>
        <a:off x="993454" y="3691434"/>
        <a:ext cx="1802189" cy="1802189"/>
      </dsp:txXfrm>
    </dsp:sp>
    <dsp:sp modelId="{48E7AA44-02DF-4356-B0C1-0B806A870BB9}">
      <dsp:nvSpPr>
        <dsp:cNvPr id="0" name=""/>
        <dsp:cNvSpPr/>
      </dsp:nvSpPr>
      <dsp:spPr>
        <a:xfrm rot="18000000">
          <a:off x="2502869" y="2520266"/>
          <a:ext cx="679576" cy="86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2553837" y="2780582"/>
        <a:ext cx="475703" cy="516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 Sand D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066800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FFFF00"/>
                </a:solidFill>
                <a:latin typeface="Arial Rounded MT Bold" pitchFamily="34" charset="0"/>
              </a:rPr>
              <a:t>Note for the teachers</a:t>
            </a:r>
          </a:p>
          <a:p>
            <a:pPr algn="just"/>
            <a:r>
              <a:rPr lang="en-GB" sz="2800" dirty="0">
                <a:solidFill>
                  <a:srgbClr val="FFFF00"/>
                </a:solidFill>
                <a:latin typeface="Arial Rounded MT Bold" pitchFamily="34" charset="0"/>
              </a:rPr>
              <a:t>Here in this </a:t>
            </a:r>
            <a:r>
              <a:rPr lang="en-GB" sz="2800" dirty="0" smtClean="0">
                <a:solidFill>
                  <a:srgbClr val="FFFF00"/>
                </a:solidFill>
                <a:latin typeface="Arial Rounded MT Bold" pitchFamily="34" charset="0"/>
              </a:rPr>
              <a:t>content, </a:t>
            </a:r>
            <a:r>
              <a:rPr lang="en-GB" sz="2800" dirty="0">
                <a:solidFill>
                  <a:srgbClr val="FFFF00"/>
                </a:solidFill>
                <a:latin typeface="Arial Rounded MT Bold" pitchFamily="34" charset="0"/>
              </a:rPr>
              <a:t>necessary vocabularies are </a:t>
            </a:r>
            <a:r>
              <a:rPr lang="en-GB" sz="2800" dirty="0" smtClean="0">
                <a:solidFill>
                  <a:srgbClr val="FFFF00"/>
                </a:solidFill>
                <a:latin typeface="Arial Rounded MT Bold" pitchFamily="34" charset="0"/>
              </a:rPr>
              <a:t>explained. The </a:t>
            </a:r>
            <a:r>
              <a:rPr lang="en-GB" sz="2800" dirty="0">
                <a:solidFill>
                  <a:srgbClr val="FFFF00"/>
                </a:solidFill>
                <a:latin typeface="Arial Rounded MT Bold" pitchFamily="34" charset="0"/>
              </a:rPr>
              <a:t>classroom teacher may add or deduct vocabularies according to their own classroom demand.</a:t>
            </a:r>
          </a:p>
          <a:p>
            <a:pPr algn="just"/>
            <a:endParaRPr lang="en-GB" sz="2800" dirty="0">
              <a:solidFill>
                <a:srgbClr val="FFFF00"/>
              </a:solidFill>
              <a:latin typeface="Arial Rounded MT Bold" pitchFamily="34" charset="0"/>
            </a:endParaRPr>
          </a:p>
          <a:p>
            <a:pPr algn="just"/>
            <a:r>
              <a:rPr lang="en-GB" sz="2800" dirty="0">
                <a:solidFill>
                  <a:srgbClr val="FFFF00"/>
                </a:solidFill>
                <a:latin typeface="Arial Rounded MT Bold" pitchFamily="34" charset="0"/>
              </a:rPr>
              <a:t>The teachers are requested to follow the notes given below the slides.</a:t>
            </a:r>
          </a:p>
        </p:txBody>
      </p:sp>
    </p:spTree>
    <p:extLst>
      <p:ext uri="{BB962C8B-B14F-4D97-AF65-F5344CB8AC3E}">
        <p14:creationId xmlns:p14="http://schemas.microsoft.com/office/powerpoint/2010/main" val="319561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515117"/>
              </p:ext>
            </p:extLst>
          </p:nvPr>
        </p:nvGraphicFramePr>
        <p:xfrm>
          <a:off x="152400" y="1151313"/>
          <a:ext cx="89916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572000"/>
              </a:tblGrid>
              <a:tr h="5479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Culumn</a:t>
                      </a:r>
                      <a:r>
                        <a:rPr lang="en-US" sz="3200" b="1" baseline="0" dirty="0" smtClean="0"/>
                        <a:t> A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Column</a:t>
                      </a:r>
                      <a:r>
                        <a:rPr lang="en-US" sz="3200" b="1" baseline="0" dirty="0" smtClean="0"/>
                        <a:t> B</a:t>
                      </a:r>
                      <a:endParaRPr lang="en-GB" sz="3200" b="1" dirty="0"/>
                    </a:p>
                  </a:txBody>
                  <a:tcPr/>
                </a:tc>
              </a:tr>
              <a:tr h="5479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See off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Vacant</a:t>
                      </a:r>
                      <a:endParaRPr lang="en-GB" sz="3200" b="1" dirty="0"/>
                    </a:p>
                  </a:txBody>
                  <a:tcPr/>
                </a:tc>
              </a:tr>
              <a:tr h="5479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Long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Light</a:t>
                      </a:r>
                      <a:endParaRPr lang="en-GB" sz="3200" b="1" dirty="0"/>
                    </a:p>
                  </a:txBody>
                  <a:tcPr/>
                </a:tc>
              </a:tr>
              <a:tr h="5479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Quiet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Busy </a:t>
                      </a:r>
                      <a:endParaRPr lang="en-GB" sz="3200" b="1" dirty="0"/>
                    </a:p>
                  </a:txBody>
                  <a:tcPr/>
                </a:tc>
              </a:tr>
              <a:tr h="100946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Heavy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Receive</a:t>
                      </a:r>
                      <a:endParaRPr lang="en-GB" sz="3200" b="1" dirty="0" smtClean="0"/>
                    </a:p>
                    <a:p>
                      <a:pPr algn="ctr"/>
                      <a:endParaRPr lang="en-GB" sz="3200" b="1" dirty="0"/>
                    </a:p>
                  </a:txBody>
                  <a:tcPr/>
                </a:tc>
              </a:tr>
              <a:tr h="100946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Pick up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drop</a:t>
                      </a:r>
                      <a:endParaRPr lang="en-GB" sz="3200" b="1" dirty="0" smtClean="0"/>
                    </a:p>
                    <a:p>
                      <a:pPr algn="ctr"/>
                      <a:endParaRPr lang="en-GB" sz="3200" b="1" dirty="0"/>
                    </a:p>
                  </a:txBody>
                  <a:tcPr/>
                </a:tc>
              </a:tr>
              <a:tr h="100946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Crowded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short</a:t>
                      </a:r>
                      <a:endParaRPr lang="en-GB" sz="3200" b="1" dirty="0" smtClean="0"/>
                    </a:p>
                    <a:p>
                      <a:pPr algn="ctr"/>
                      <a:endParaRPr lang="en-GB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Match a word from Comumn A with a word in Column B that has an opposite meaning. </a:t>
            </a:r>
            <a:endParaRPr lang="en-GB" sz="36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71800" y="2057400"/>
            <a:ext cx="32004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43200" y="2667000"/>
            <a:ext cx="3581400" cy="3276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06436" y="3221182"/>
            <a:ext cx="33181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74818" y="2667000"/>
            <a:ext cx="3602182" cy="11499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86099" y="2209800"/>
            <a:ext cx="2933701" cy="3733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06436" y="4876800"/>
            <a:ext cx="33181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743200" y="76200"/>
            <a:ext cx="3200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See off</a:t>
            </a:r>
            <a:endParaRPr lang="en-GB" sz="5400" b="1" dirty="0"/>
          </a:p>
        </p:txBody>
      </p:sp>
      <p:pic>
        <p:nvPicPr>
          <p:cNvPr id="2050" name="Picture 2" descr="Waving farewell on a railway station platform, Japan Stock Photo - Al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My mother came to see me off at the station.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02493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5200" y="348087"/>
            <a:ext cx="21336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Crowded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219200" y="5107945"/>
            <a:ext cx="7239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There are very crowded in the station.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1156"/>
            <a:ext cx="6434210" cy="40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3691" y="76200"/>
            <a:ext cx="26289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Couple/pair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066800" y="5801380"/>
            <a:ext cx="7239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 old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couple looks very beautiful.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100+ Best Bride &amp; Groom images | pakistani bridal, bridal wear, pakistani  br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5638799" cy="50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2"/>
          <p:cNvSpPr txBox="1"/>
          <p:nvPr/>
        </p:nvSpPr>
        <p:spPr>
          <a:xfrm>
            <a:off x="2971800" y="187928"/>
            <a:ext cx="4038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Luggage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 man is carrying his luggage.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u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990600"/>
            <a:ext cx="6480908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1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Callout 15"/>
          <p:cNvSpPr/>
          <p:nvPr/>
        </p:nvSpPr>
        <p:spPr>
          <a:xfrm>
            <a:off x="2590800" y="457200"/>
            <a:ext cx="4572000" cy="990600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Pair Works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1066800" y="1600200"/>
            <a:ext cx="7086600" cy="12954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Suppose you went to one of the places listed below.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Describe what you saw, what was happening and what you did there (within five sentences).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0400"/>
            <a:ext cx="2590800" cy="1752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 descr="E:\PahelaBaishak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200400"/>
            <a:ext cx="2438400" cy="1752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685800" y="5334000"/>
            <a:ext cx="25908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An Air Port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9000" y="5334000"/>
            <a:ext cx="24384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A Village Fair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5334000"/>
            <a:ext cx="2819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Sumi`s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Brith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day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514600" cy="17525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47800" y="304800"/>
            <a:ext cx="5791200" cy="1905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HOME WORK</a:t>
            </a:r>
            <a:endParaRPr lang="en-GB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3048000"/>
            <a:ext cx="8915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Write a paragraph on” A Railway Station’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67592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838200" y="762000"/>
            <a:ext cx="7696200" cy="449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Good bye </a:t>
            </a:r>
          </a:p>
          <a:p>
            <a:pPr algn="ctr"/>
            <a:r>
              <a:rPr lang="en-US" sz="5400" b="1" dirty="0" smtClean="0"/>
              <a:t>See you the next class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6105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ve, Bird, Animal, Feather, Plumage, 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59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090173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r>
              <a:rPr lang="en-GB" sz="8000" dirty="0"/>
              <a:t> </a:t>
            </a:r>
          </a:p>
          <a:p>
            <a:pPr algn="ctr"/>
            <a:r>
              <a:rPr lang="en-GB" sz="8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</a:p>
        </p:txBody>
      </p:sp>
      <p:sp>
        <p:nvSpPr>
          <p:cNvPr id="4" name="Rectangle 3"/>
          <p:cNvSpPr/>
          <p:nvPr/>
        </p:nvSpPr>
        <p:spPr>
          <a:xfrm>
            <a:off x="-76200" y="5300752"/>
            <a:ext cx="8969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Multimedia Class</a:t>
            </a:r>
          </a:p>
        </p:txBody>
      </p:sp>
    </p:spTree>
    <p:extLst>
      <p:ext uri="{BB962C8B-B14F-4D97-AF65-F5344CB8AC3E}">
        <p14:creationId xmlns:p14="http://schemas.microsoft.com/office/powerpoint/2010/main" val="148627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rown Tree Tr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0"/>
            <a:ext cx="9162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57" y="2743199"/>
            <a:ext cx="3584371" cy="40464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38" y="2935337"/>
            <a:ext cx="5397062" cy="37702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Babinton Chandra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(Kiron)</a:t>
            </a:r>
          </a:p>
          <a:p>
            <a:pPr lvl="0" algn="just"/>
            <a:endParaRPr lang="en-US" sz="900" b="1" dirty="0" smtClean="0">
              <a:solidFill>
                <a:prstClr val="white"/>
              </a:solidFill>
            </a:endParaRPr>
          </a:p>
          <a:p>
            <a:pPr lvl="0" algn="just"/>
            <a:r>
              <a:rPr lang="en-US" sz="3200" b="1" dirty="0" smtClean="0">
                <a:solidFill>
                  <a:srgbClr val="FFC000"/>
                </a:solidFill>
              </a:rPr>
              <a:t>Assistant </a:t>
            </a:r>
            <a:r>
              <a:rPr lang="en-US" sz="3200" b="1" dirty="0">
                <a:solidFill>
                  <a:srgbClr val="FFC000"/>
                </a:solidFill>
              </a:rPr>
              <a:t>Teacher(English)</a:t>
            </a:r>
          </a:p>
          <a:p>
            <a:pPr lvl="0" algn="just"/>
            <a:endParaRPr lang="en-US" sz="1000" b="1" dirty="0" smtClean="0">
              <a:solidFill>
                <a:prstClr val="white"/>
              </a:solidFill>
            </a:endParaRPr>
          </a:p>
          <a:p>
            <a:pPr lvl="0" algn="just"/>
            <a:r>
              <a:rPr lang="en-US" sz="3200" b="1" dirty="0" smtClean="0">
                <a:solidFill>
                  <a:srgbClr val="FFFF00"/>
                </a:solidFill>
              </a:rPr>
              <a:t>Hon’s </a:t>
            </a:r>
            <a:r>
              <a:rPr lang="en-US" sz="3200" b="1" dirty="0">
                <a:solidFill>
                  <a:srgbClr val="FFFF00"/>
                </a:solidFill>
              </a:rPr>
              <a:t>&amp; Masters in English</a:t>
            </a:r>
          </a:p>
          <a:p>
            <a:pPr lvl="0" algn="just"/>
            <a:endParaRPr lang="en-US" sz="1050" b="1" dirty="0" smtClean="0">
              <a:solidFill>
                <a:prstClr val="white"/>
              </a:solidFill>
            </a:endParaRPr>
          </a:p>
          <a:p>
            <a:pPr lvl="0" algn="just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IELTS 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&amp; Phonetics</a:t>
            </a:r>
          </a:p>
          <a:p>
            <a:pPr lvl="0" algn="just"/>
            <a:endParaRPr lang="en-US" sz="1050" b="1" dirty="0" smtClean="0">
              <a:solidFill>
                <a:prstClr val="white"/>
              </a:solidFill>
            </a:endParaRPr>
          </a:p>
          <a:p>
            <a:pPr lvl="0" algn="just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Farakkabad 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High School,</a:t>
            </a:r>
          </a:p>
          <a:p>
            <a:pPr lvl="0" algn="just"/>
            <a:endParaRPr lang="en-US" sz="1100" b="1" dirty="0" smtClean="0">
              <a:solidFill>
                <a:prstClr val="white"/>
              </a:solidFill>
            </a:endParaRPr>
          </a:p>
          <a:p>
            <a:pPr lvl="0" algn="just"/>
            <a:r>
              <a:rPr lang="en-US" sz="3200" b="1" dirty="0" smtClean="0">
                <a:solidFill>
                  <a:prstClr val="white"/>
                </a:solidFill>
              </a:rPr>
              <a:t>Chandpur </a:t>
            </a:r>
            <a:r>
              <a:rPr lang="en-US" sz="3200" b="1" dirty="0">
                <a:solidFill>
                  <a:prstClr val="white"/>
                </a:solidFill>
              </a:rPr>
              <a:t>Sadar, Chandpur.</a:t>
            </a:r>
          </a:p>
        </p:txBody>
      </p:sp>
    </p:spTree>
    <p:extLst>
      <p:ext uri="{BB962C8B-B14F-4D97-AF65-F5344CB8AC3E}">
        <p14:creationId xmlns:p14="http://schemas.microsoft.com/office/powerpoint/2010/main" val="80260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rk night sky with bright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58200701"/>
              </p:ext>
            </p:extLst>
          </p:nvPr>
        </p:nvGraphicFramePr>
        <p:xfrm>
          <a:off x="838200" y="609600"/>
          <a:ext cx="7620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32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19" y="543619"/>
            <a:ext cx="8458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>
                <a:latin typeface="Book Antiqua" pitchFamily="18" charset="0"/>
              </a:rPr>
              <a:t>Look at the following pictures. Discuss with your partner what you see </a:t>
            </a:r>
            <a:r>
              <a:rPr lang="en-US" sz="2400" b="1" dirty="0" smtClean="0">
                <a:latin typeface="Book Antiqua" pitchFamily="18" charset="0"/>
              </a:rPr>
              <a:t>in them</a:t>
            </a:r>
            <a:r>
              <a:rPr lang="en-US" sz="2400" b="1" dirty="0"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9" y="1492792"/>
            <a:ext cx="8418286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7019" y="1374616"/>
            <a:ext cx="8382000" cy="4842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876" y="1374616"/>
            <a:ext cx="8418286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train stop?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801" y="1295400"/>
            <a:ext cx="7942943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Railway Station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066800" y="685800"/>
            <a:ext cx="6781800" cy="365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Today’s Topic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39035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Railway Station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kota Express: Luxurious Train of Bangladesh Railway Leaving Dhaka Railway  statio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263"/>
            <a:ext cx="9144000" cy="56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4"/>
          <p:cNvSpPr txBox="1"/>
          <p:nvPr/>
        </p:nvSpPr>
        <p:spPr>
          <a:xfrm>
            <a:off x="1809750" y="838200"/>
            <a:ext cx="57150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" y="1981200"/>
            <a:ext cx="8229600" cy="3108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completing the lesson students will be able to…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read and understand texts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Talk about people, places and familiar objects in short and simple sentences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paragraph.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"/>
            <a:ext cx="9144000" cy="67056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855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04800"/>
            <a:ext cx="9144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Read the passage silently individually. Time 5 minutes</a:t>
            </a:r>
            <a:endParaRPr lang="en-GB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2438400"/>
            <a:ext cx="91440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 smtClean="0"/>
              <a:t>Find out the words and underline the following words- </a:t>
            </a:r>
            <a:r>
              <a:rPr lang="en-US" sz="4400" b="1" dirty="0" smtClean="0">
                <a:solidFill>
                  <a:srgbClr val="FF0000"/>
                </a:solidFill>
              </a:rPr>
              <a:t>See off, long, quiet, heavy, pick up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311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</dc:creator>
  <cp:lastModifiedBy>ismail - [2010]</cp:lastModifiedBy>
  <cp:revision>11</cp:revision>
  <dcterms:created xsi:type="dcterms:W3CDTF">2006-08-16T00:00:00Z</dcterms:created>
  <dcterms:modified xsi:type="dcterms:W3CDTF">2020-09-23T08:42:08Z</dcterms:modified>
</cp:coreProperties>
</file>