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89" r:id="rId2"/>
    <p:sldId id="285" r:id="rId3"/>
    <p:sldId id="287" r:id="rId4"/>
    <p:sldId id="277" r:id="rId5"/>
    <p:sldId id="260" r:id="rId6"/>
    <p:sldId id="261" r:id="rId7"/>
    <p:sldId id="286" r:id="rId8"/>
    <p:sldId id="267" r:id="rId9"/>
    <p:sldId id="292" r:id="rId10"/>
    <p:sldId id="257" r:id="rId11"/>
    <p:sldId id="259" r:id="rId12"/>
    <p:sldId id="293" r:id="rId13"/>
    <p:sldId id="298" r:id="rId14"/>
    <p:sldId id="295" r:id="rId15"/>
    <p:sldId id="297" r:id="rId16"/>
    <p:sldId id="256" r:id="rId17"/>
    <p:sldId id="273" r:id="rId18"/>
    <p:sldId id="263" r:id="rId19"/>
    <p:sldId id="264" r:id="rId20"/>
    <p:sldId id="296" r:id="rId21"/>
    <p:sldId id="280" r:id="rId22"/>
    <p:sldId id="279" r:id="rId23"/>
    <p:sldId id="281" r:id="rId24"/>
    <p:sldId id="275" r:id="rId25"/>
    <p:sldId id="274" r:id="rId26"/>
    <p:sldId id="269" r:id="rId27"/>
    <p:sldId id="299" r:id="rId28"/>
    <p:sldId id="270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CE4"/>
    <a:srgbClr val="0D8D1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477" autoAdjust="0"/>
  </p:normalViewPr>
  <p:slideViewPr>
    <p:cSldViewPr>
      <p:cViewPr>
        <p:scale>
          <a:sx n="76" d="100"/>
          <a:sy n="76" d="100"/>
        </p:scale>
        <p:origin x="-184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75D55-7063-424D-BD6C-4FDA0E2E98AD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F50FD-6C07-4096-9CB7-A3240B10A2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7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DE5355-EE8C-4766-B2B2-8ECB190D33AB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9906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728"/>
            <a:ext cx="8933250" cy="6554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1752600"/>
            <a:ext cx="883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9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868" y="990600"/>
            <a:ext cx="5024132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১৭৮৯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ফরাসি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অ্যান্টিনিও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ল্যাভয়সিয়ে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৩৩টি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4800" y="533400"/>
            <a:ext cx="2755900" cy="3810000"/>
            <a:chOff x="304800" y="457200"/>
            <a:chExt cx="2755900" cy="3810000"/>
          </a:xfrm>
        </p:grpSpPr>
        <p:pic>
          <p:nvPicPr>
            <p:cNvPr id="4" name="Picture 3" descr="Lavoisier2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81000" y="457200"/>
              <a:ext cx="2679700" cy="381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3276600"/>
              <a:ext cx="27286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অ্যান্টিনিও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ল্যাভয়সিয়ে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   (1743-1794)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4713982"/>
            <a:ext cx="844654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যৌগসমূহকে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একত্রিত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প্রবাহী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অধাতু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61280"/>
              </p:ext>
            </p:extLst>
          </p:nvPr>
        </p:nvGraphicFramePr>
        <p:xfrm>
          <a:off x="249382" y="1386450"/>
          <a:ext cx="8686799" cy="53745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6260"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প্রবাহী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অধাতু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ধাতু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খনিজ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/>
                    </a:p>
                  </a:txBody>
                  <a:tcPr marL="96450" marR="96450" marT="48225" marB="482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r>
                        <a:rPr lang="en-US" sz="2400" dirty="0"/>
                        <a:t>Light,</a:t>
                      </a:r>
                    </a:p>
                    <a:p>
                      <a:r>
                        <a:rPr lang="en-US" sz="2400" dirty="0"/>
                        <a:t> Heat, </a:t>
                      </a:r>
                    </a:p>
                    <a:p>
                      <a:r>
                        <a:rPr lang="en-US" sz="2400" dirty="0"/>
                        <a:t>Oxygen, </a:t>
                      </a:r>
                    </a:p>
                    <a:p>
                      <a:r>
                        <a:rPr lang="en-US" sz="2400" dirty="0"/>
                        <a:t>Nitrogen, Hydrogen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Sulfur</a:t>
                      </a:r>
                    </a:p>
                    <a:p>
                      <a:r>
                        <a:rPr lang="en-US" sz="2400" dirty="0"/>
                        <a:t>Phosphorus</a:t>
                      </a:r>
                    </a:p>
                    <a:p>
                      <a:r>
                        <a:rPr lang="en-US" sz="2400" dirty="0"/>
                        <a:t>Carbon</a:t>
                      </a:r>
                    </a:p>
                    <a:p>
                      <a:r>
                        <a:rPr lang="en-US" sz="2400" dirty="0"/>
                        <a:t>Hydrochloric  Acid</a:t>
                      </a:r>
                    </a:p>
                    <a:p>
                      <a:r>
                        <a:rPr lang="en-US" sz="2400" dirty="0"/>
                        <a:t>Hydrofluoric  Acid</a:t>
                      </a:r>
                    </a:p>
                    <a:p>
                      <a:r>
                        <a:rPr lang="en-US" sz="2400" dirty="0"/>
                        <a:t>Boric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Acid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Antimony</a:t>
                      </a:r>
                    </a:p>
                    <a:p>
                      <a:r>
                        <a:rPr lang="en-US" sz="2400" dirty="0"/>
                        <a:t>Arsenic</a:t>
                      </a:r>
                    </a:p>
                    <a:p>
                      <a:r>
                        <a:rPr lang="en-US" sz="2400" dirty="0"/>
                        <a:t>Silver,      Bismuth</a:t>
                      </a:r>
                    </a:p>
                    <a:p>
                      <a:r>
                        <a:rPr lang="en-US" sz="2000" dirty="0"/>
                        <a:t>Cobalt</a:t>
                      </a:r>
                      <a:r>
                        <a:rPr lang="en-US" sz="2400" dirty="0"/>
                        <a:t>,    Copper</a:t>
                      </a:r>
                    </a:p>
                    <a:p>
                      <a:r>
                        <a:rPr lang="en-US" sz="2400" dirty="0"/>
                        <a:t>Tin,        Iron</a:t>
                      </a:r>
                    </a:p>
                    <a:p>
                      <a:r>
                        <a:rPr lang="en-US" sz="2400" dirty="0"/>
                        <a:t>Manganese</a:t>
                      </a:r>
                    </a:p>
                    <a:p>
                      <a:r>
                        <a:rPr lang="en-US" sz="2400" dirty="0"/>
                        <a:t>Mercury</a:t>
                      </a:r>
                    </a:p>
                    <a:p>
                      <a:r>
                        <a:rPr lang="en-US" sz="2400" dirty="0"/>
                        <a:t>Molybdenum</a:t>
                      </a:r>
                    </a:p>
                    <a:p>
                      <a:r>
                        <a:rPr lang="en-US" sz="2400" dirty="0"/>
                        <a:t>Nickel, Gold</a:t>
                      </a:r>
                    </a:p>
                    <a:p>
                      <a:r>
                        <a:rPr lang="en-US" sz="2400" dirty="0"/>
                        <a:t>Platinum,    Lead,</a:t>
                      </a:r>
                      <a:r>
                        <a:rPr lang="en-US" sz="2400" baseline="0" dirty="0"/>
                        <a:t>       </a:t>
                      </a:r>
                      <a:r>
                        <a:rPr lang="en-US" sz="2400" dirty="0"/>
                        <a:t>Zinc,      Tungsten</a:t>
                      </a: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Calcium</a:t>
                      </a:r>
                      <a:r>
                        <a:rPr lang="en-US" sz="2400" baseline="0" dirty="0"/>
                        <a:t> Oxide</a:t>
                      </a:r>
                      <a:endParaRPr lang="en-US" sz="2400" dirty="0"/>
                    </a:p>
                    <a:p>
                      <a:r>
                        <a:rPr lang="en-US" sz="2300" dirty="0"/>
                        <a:t>Magnesium  Oxide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Barium Oxide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Aluminum Oxide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Silicon dioxide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96450" marR="96450" marT="48225" marB="482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496669"/>
            <a:ext cx="48750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তালিকাটি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নিম্নরূপ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587" y="109850"/>
            <a:ext cx="6668813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তালিকাভূক্তির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2" y="2286000"/>
            <a:ext cx="8845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বিজ্ঞানীগণ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তিনটিটি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6096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458085" cy="461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7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4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121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9px-PTE-Law_of_Octave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876357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7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6" y="2549236"/>
            <a:ext cx="8077200" cy="396636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0495" y="408955"/>
            <a:ext cx="5222905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১৮২৭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টিশ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ডাল্টন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৩6টি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সারিতে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৯টি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সারির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381000"/>
            <a:ext cx="2133600" cy="2223654"/>
            <a:chOff x="457200" y="381000"/>
            <a:chExt cx="2133600" cy="2223654"/>
          </a:xfrm>
        </p:grpSpPr>
        <p:pic>
          <p:nvPicPr>
            <p:cNvPr id="5" name="Picture 4" descr="john dalton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81000"/>
              <a:ext cx="2133600" cy="2133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85800" y="2081434"/>
              <a:ext cx="18261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1766 - 1844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81" y="1950720"/>
            <a:ext cx="8305800" cy="45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-33528" y="-33528"/>
            <a:ext cx="9144000" cy="6858000"/>
          </a:xfrm>
          <a:prstGeom prst="frame">
            <a:avLst>
              <a:gd name="adj1" fmla="val 280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5072" y="214122"/>
            <a:ext cx="1527982" cy="1733550"/>
            <a:chOff x="228600" y="247650"/>
            <a:chExt cx="1527982" cy="1733550"/>
          </a:xfrm>
        </p:grpSpPr>
        <p:pic>
          <p:nvPicPr>
            <p:cNvPr id="4" name="Picture 3" descr="Dobereiner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47650"/>
              <a:ext cx="1524000" cy="16573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600" y="1519535"/>
              <a:ext cx="1527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১৭৮০ - ১৮৪৯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69481" y="296478"/>
            <a:ext cx="7086599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১৮২৯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জার্মান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ডব্লিউ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ডোবেরাইনার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ত্রয়ী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সূত্রানুসারে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পারমা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মৌল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রকুম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99px-PTE-Law_of_Octave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302336" cy="2743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800" y="284018"/>
            <a:ext cx="2053590" cy="2916382"/>
            <a:chOff x="2971800" y="0"/>
            <a:chExt cx="2053590" cy="2916382"/>
          </a:xfrm>
        </p:grpSpPr>
        <p:pic>
          <p:nvPicPr>
            <p:cNvPr id="6" name="Picture 5" descr="John Alexander Reina Newland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0"/>
              <a:ext cx="2053590" cy="282835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169281" y="2085385"/>
              <a:ext cx="17075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জন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নিউল্যান্ড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1837 – 1898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70555" y="417255"/>
            <a:ext cx="5658921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১৮৬৪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নিউল্যান্ড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ধর্মে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অষ্টক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প্রস্থাব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85800"/>
            <a:ext cx="8222123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নিউল্যান্ড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৫৬টি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সারণি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Newlands_periodiska_system_18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86" y="1600202"/>
            <a:ext cx="8494414" cy="243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343400"/>
            <a:ext cx="636744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ক্যালসিয়ামের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592" y="5257800"/>
            <a:ext cx="837440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২০টি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39140" y="602171"/>
            <a:ext cx="4251960" cy="1066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" y="2514600"/>
            <a:ext cx="5394960" cy="2971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দেবাশীষ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as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as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রত্না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০১৭২৩-৭৯১৫০৩</a:t>
            </a:r>
            <a:r>
              <a:rPr lang="en-GB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GB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GB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GB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1000"/>
            <a:ext cx="3276600" cy="3619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982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73" y="990600"/>
            <a:ext cx="4359739" cy="3297707"/>
            <a:chOff x="3247277" y="1742026"/>
            <a:chExt cx="4680698" cy="3636522"/>
          </a:xfrm>
        </p:grpSpPr>
        <p:pic>
          <p:nvPicPr>
            <p:cNvPr id="6" name="Picture 4" descr="Mendeleev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7277" y="1742026"/>
              <a:ext cx="3385517" cy="3058352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94175" y="4616548"/>
              <a:ext cx="3733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3073" y="3962400"/>
            <a:ext cx="3153370" cy="3178451"/>
            <a:chOff x="3657600" y="914400"/>
            <a:chExt cx="2961091" cy="3890110"/>
          </a:xfrm>
        </p:grpSpPr>
        <p:pic>
          <p:nvPicPr>
            <p:cNvPr id="9" name="Picture 5" descr="Mey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6545" y="914400"/>
              <a:ext cx="2862146" cy="336808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657600" y="4343400"/>
              <a:ext cx="169639" cy="461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48200" y="3959352"/>
            <a:ext cx="3115129" cy="2898648"/>
            <a:chOff x="5275463" y="-240078"/>
            <a:chExt cx="2794870" cy="3382052"/>
          </a:xfrm>
        </p:grpSpPr>
        <p:pic>
          <p:nvPicPr>
            <p:cNvPr id="12" name="Picture 11" descr="Moseley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75463" y="-240078"/>
              <a:ext cx="2794870" cy="3210861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791200" y="2700644"/>
              <a:ext cx="228815" cy="4413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Horizontal Scroll 14"/>
          <p:cNvSpPr/>
          <p:nvPr/>
        </p:nvSpPr>
        <p:spPr>
          <a:xfrm>
            <a:off x="3886201" y="574251"/>
            <a:ext cx="5257799" cy="3385101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বিজ্ঞানীগণ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সূত্রগুলি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আলোচোনা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সারনির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2683550" y="79262"/>
            <a:ext cx="2955249" cy="712943"/>
          </a:xfrm>
          <a:prstGeom prst="snip2Diag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7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76800" y="2286001"/>
            <a:ext cx="3425938" cy="3659832"/>
            <a:chOff x="3657600" y="914400"/>
            <a:chExt cx="3425938" cy="3890665"/>
          </a:xfrm>
        </p:grpSpPr>
        <p:pic>
          <p:nvPicPr>
            <p:cNvPr id="4" name="Picture 5" descr="Mey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2400" y="914400"/>
              <a:ext cx="2628900" cy="340995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657600" y="4343400"/>
              <a:ext cx="3425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জে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লুথার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মেয়র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(১৮৩০ – ১৮৯৫)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600" y="2286000"/>
            <a:ext cx="3733800" cy="3790950"/>
            <a:chOff x="4038600" y="1847850"/>
            <a:chExt cx="3733800" cy="3790950"/>
          </a:xfrm>
        </p:grpSpPr>
        <p:pic>
          <p:nvPicPr>
            <p:cNvPr id="9" name="Picture 4" descr="Mendeleev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8800" y="1847850"/>
              <a:ext cx="3098800" cy="3181350"/>
            </a:xfrm>
            <a:prstGeom prst="rect">
              <a:avLst/>
            </a:prstGeom>
            <a:noFill/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038600" y="4876800"/>
              <a:ext cx="3733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দিমিদ্রি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ম্যান্ডেলিফ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(1834 – 1907)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42" y="381000"/>
            <a:ext cx="8608447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১৮৬৯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মেন্ডেলিফ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জার্মান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লুথার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মেয়র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পৃথকভাবে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ধর্মবিশিষ্ট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সমশ্রেণিভূক্ত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প্রয়াসে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9064" y="5029200"/>
            <a:ext cx="801533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রুশ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মেন্ডেলিফ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৬৭টি </a:t>
            </a:r>
          </a:p>
          <a:p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৬৩টি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আবিষ্কৃত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তখনও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7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Mendeleev's_1869_periodic_t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457200"/>
            <a:ext cx="7315199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tPT10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79078"/>
            <a:ext cx="7683618" cy="5540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19800"/>
            <a:ext cx="852188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18৬৯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মেন্ডেলিফ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র্তৃ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 সংশোধিত পর্যায় সারণি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8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815540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59733" y="228600"/>
            <a:ext cx="3114675" cy="3253154"/>
            <a:chOff x="5562600" y="-152400"/>
            <a:chExt cx="3114675" cy="3253154"/>
          </a:xfrm>
        </p:grpSpPr>
        <p:pic>
          <p:nvPicPr>
            <p:cNvPr id="5" name="Picture 4" descr="Moseley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2600" y="-152400"/>
              <a:ext cx="3114675" cy="2847975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791200" y="2700644"/>
              <a:ext cx="2736647" cy="4001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হেনরি মোসলে </a:t>
              </a:r>
              <a:r>
                <a:rPr lang="en-US" sz="2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(1887 – 1915)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29000" y="884872"/>
            <a:ext cx="5562599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১৯১৩ সালে ব্রিটিশ বিজ্ঞানী </a:t>
            </a:r>
            <a:r>
              <a:rPr lang="bn-BD" sz="3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হেনরি মোসলে</a:t>
            </a:r>
          </a:p>
          <a:p>
            <a:r>
              <a:rPr lang="en-US" sz="3000" dirty="0"/>
              <a:t>X-ray spectrum</a:t>
            </a:r>
            <a:r>
              <a:rPr lang="bn-BD" sz="3000" dirty="0"/>
              <a:t>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সম্পর্কে পরীক্ষা করতে 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গিয়ে মৌলের </a:t>
            </a:r>
            <a:r>
              <a:rPr lang="bn-BD" sz="3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পারমাণবিক সংখ্যার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ধারনা দেন।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iodic_Table l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66196"/>
            <a:ext cx="8382000" cy="4229804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spc="-150" dirty="0">
                <a:latin typeface="NikoshBAN" pitchFamily="2" charset="0"/>
                <a:cs typeface="NikoshBAN" pitchFamily="2" charset="0"/>
              </a:rPr>
              <a:t>পরবর্তীতে </a:t>
            </a:r>
            <a:r>
              <a:rPr lang="en-US" sz="3200" spc="-15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মেন্ডেলিফ</a:t>
            </a:r>
            <a:r>
              <a:rPr lang="bn-BD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-150" dirty="0">
                <a:latin typeface="NikoshBAN" pitchFamily="2" charset="0"/>
                <a:cs typeface="NikoshBAN" pitchFamily="2" charset="0"/>
              </a:rPr>
              <a:t>আধুনিক পর্যায় সারণিতে </a:t>
            </a:r>
            <a:r>
              <a:rPr lang="bn-BD" sz="3200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পারমাণবিক সংখ্যার</a:t>
            </a:r>
          </a:p>
          <a:p>
            <a:r>
              <a:rPr lang="bn-BD" sz="3200" spc="-150" dirty="0">
                <a:latin typeface="NikoshBAN" pitchFamily="2" charset="0"/>
                <a:cs typeface="NikoshBAN" pitchFamily="2" charset="0"/>
              </a:rPr>
              <a:t>ধারনা ব্যবহার করে </a:t>
            </a:r>
            <a:r>
              <a:rPr lang="bn-BD" sz="3200" b="1" spc="-15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পর্যায় সূত্রের </a:t>
            </a:r>
            <a:r>
              <a:rPr lang="bn-BD" sz="3200" spc="-150" dirty="0">
                <a:latin typeface="NikoshBAN" pitchFamily="2" charset="0"/>
                <a:cs typeface="NikoshBAN" pitchFamily="2" charset="0"/>
              </a:rPr>
              <a:t>সর্বশেষ (</a:t>
            </a:r>
            <a:r>
              <a:rPr lang="bn-BD" sz="3200" spc="-150" dirty="0" smtClean="0">
                <a:latin typeface="NikoshBAN" pitchFamily="2" charset="0"/>
                <a:cs typeface="NikoshBAN" pitchFamily="2" charset="0"/>
              </a:rPr>
              <a:t>২০১২)সংশোধিত </a:t>
            </a:r>
            <a:r>
              <a:rPr lang="bn-BD" sz="3200" spc="-150" dirty="0">
                <a:latin typeface="NikoshBAN" pitchFamily="2" charset="0"/>
                <a:cs typeface="NikoshBAN" pitchFamily="2" charset="0"/>
              </a:rPr>
              <a:t>রূপ</a:t>
            </a:r>
            <a:r>
              <a:rPr lang="bn-BD" sz="3200" spc="-1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00201" y="1905000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পর্যায় সারণি কী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8299" y="4670024"/>
            <a:ext cx="7467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অষ্টক তত্ত্বটি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4311" y="3375273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ত্রয়ী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19400" y="330901"/>
            <a:ext cx="2819400" cy="1040701"/>
            <a:chOff x="1851557" y="360247"/>
            <a:chExt cx="3505200" cy="1143000"/>
          </a:xfrm>
        </p:grpSpPr>
        <p:sp>
          <p:nvSpPr>
            <p:cNvPr id="5" name="Oval Callout 4"/>
            <p:cNvSpPr/>
            <p:nvPr/>
          </p:nvSpPr>
          <p:spPr>
            <a:xfrm>
              <a:off x="1851557" y="360247"/>
              <a:ext cx="3505200" cy="1143000"/>
            </a:xfrm>
            <a:prstGeom prst="wedgeEllipseCallou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04173" y="521941"/>
              <a:ext cx="13981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1" y="457201"/>
            <a:ext cx="8915400" cy="1754327"/>
            <a:chOff x="2637590" y="1676400"/>
            <a:chExt cx="5363410" cy="1368376"/>
          </a:xfrm>
        </p:grpSpPr>
        <p:sp>
          <p:nvSpPr>
            <p:cNvPr id="2" name="TextBox 1"/>
            <p:cNvSpPr txBox="1"/>
            <p:nvPr/>
          </p:nvSpPr>
          <p:spPr>
            <a:xfrm>
              <a:off x="2637590" y="1676400"/>
              <a:ext cx="5363410" cy="1368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মৌল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গুলোকে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তাদের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ভৌত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রাসায়নিক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অনুযায়ী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সাজালে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সারনি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ছক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পাওয়া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পর্যায়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সার</a:t>
              </a:r>
              <a:r>
                <a:rPr lang="bn-IN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ণি</a:t>
              </a:r>
              <a:r>
                <a:rPr lang="en-US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bn-IN" sz="3600" dirty="0" smtClean="0">
                  <a:solidFill>
                    <a:srgbClr val="1B0CE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solidFill>
                  <a:srgbClr val="1B0CE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43226" y="2184231"/>
              <a:ext cx="35907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1" y="1996082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ত্রয়ী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সারনির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পামাণবিক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তিরটির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একইরকম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পারমাণকি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র্তৃতীয়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মৌল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ডোবেরাইনার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ত্রয়ী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৩।অষ্টক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মৌলগুলোকে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মৌলসমূহের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56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1828800" y="609600"/>
            <a:ext cx="3962400" cy="923330"/>
            <a:chOff x="1295400" y="676870"/>
            <a:chExt cx="3810000" cy="1371600"/>
          </a:xfrm>
          <a:gradFill>
            <a:gsLst>
              <a:gs pos="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8000">
                <a:schemeClr val="bg1">
                  <a:lumMod val="6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Round Single Corner Rectangle 81"/>
            <p:cNvSpPr/>
            <p:nvPr/>
          </p:nvSpPr>
          <p:spPr>
            <a:xfrm flipH="1" flipV="1">
              <a:off x="1295400" y="676870"/>
              <a:ext cx="3810000" cy="137160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62427" y="838200"/>
              <a:ext cx="978554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28956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মেন্ডেলিফকে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আধুনিক পর্যায় সারণির জনক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বলা হয়” উক্তিটি বিশ্লেষণ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80010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23900" b="1" dirty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58117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43000" y="2626144"/>
            <a:ext cx="6096000" cy="3733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বিষয়ঃরসায়ন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অধ্যায়ঃচতুর্থ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09800" y="685800"/>
            <a:ext cx="3200400" cy="1066800"/>
            <a:chOff x="2209800" y="609600"/>
            <a:chExt cx="3657600" cy="1676400"/>
          </a:xfrm>
        </p:grpSpPr>
        <p:sp>
          <p:nvSpPr>
            <p:cNvPr id="5" name="Oval Callout 4"/>
            <p:cNvSpPr/>
            <p:nvPr/>
          </p:nvSpPr>
          <p:spPr>
            <a:xfrm>
              <a:off x="2209800" y="609600"/>
              <a:ext cx="3657600" cy="1676400"/>
            </a:xfrm>
            <a:prstGeom prst="wedgeEllipseCallou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24467" y="883480"/>
              <a:ext cx="1348639" cy="648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80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shod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6709660" cy="5295265"/>
          </a:xfrm>
          <a:prstGeom prst="rect">
            <a:avLst/>
          </a:prstGeom>
        </p:spPr>
      </p:pic>
      <p:pic>
        <p:nvPicPr>
          <p:cNvPr id="4" name="Picture 3" descr="Copy of old_man_walking_slow.ps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17586" y="491169"/>
            <a:ext cx="2869841" cy="4444445"/>
          </a:xfrm>
          <a:prstGeom prst="rect">
            <a:avLst/>
          </a:prstGeom>
        </p:spPr>
      </p:pic>
      <p:pic>
        <p:nvPicPr>
          <p:cNvPr id="5" name="Picture 4" descr="Animated-gif-question-mark-in-flashing-head-picture-mov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831" y="5002945"/>
            <a:ext cx="1657350" cy="1657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76200"/>
            <a:ext cx="670965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ছিটিয়ে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ঔষধগুলো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cking boo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4960"/>
            <a:ext cx="9144000" cy="5151120"/>
          </a:xfrm>
          <a:prstGeom prst="rect">
            <a:avLst/>
          </a:prstGeom>
        </p:spPr>
      </p:pic>
      <p:pic>
        <p:nvPicPr>
          <p:cNvPr id="6" name="Picture 5" descr="old_man_walking_slow.ps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0"/>
            <a:ext cx="2869841" cy="4444445"/>
          </a:xfrm>
          <a:prstGeom prst="rect">
            <a:avLst/>
          </a:prstGeom>
        </p:spPr>
      </p:pic>
      <p:pic>
        <p:nvPicPr>
          <p:cNvPr id="7" name="Picture 6" descr="Animated-gif-question-mark-in-flashing-head-picture-mov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52600" y="1524000"/>
            <a:ext cx="762000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01751"/>
            <a:ext cx="838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ছিটিয়ে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বইগুলো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lshel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62484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5000" y="5997714"/>
            <a:ext cx="5404043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সাজানো-গোছানো বইয়ের র‍্যাক...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5000" y="152400"/>
            <a:ext cx="3017173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এটি কিসের ছবি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990600" y="228600"/>
            <a:ext cx="5867400" cy="160020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]NikoshBAN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]NikoshBAN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]NikoshBAN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chemeClr val="tx1"/>
              </a:solidFill>
              <a:latin typeface="]NikoshBAN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2098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সারণির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পটভূমি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129"/>
            <a:ext cx="9144000" cy="34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51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716280" y="2061412"/>
            <a:ext cx="4160520" cy="642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...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6280" y="3733800"/>
            <a:ext cx="560762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ত্রয়ী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সূত্র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এবং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অষ্টক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তত্ত্ব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বলতে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895600" y="381000"/>
            <a:ext cx="3810000" cy="1371600"/>
            <a:chOff x="1295400" y="533400"/>
            <a:chExt cx="3810000" cy="1371600"/>
          </a:xfrm>
        </p:grpSpPr>
        <p:sp>
          <p:nvSpPr>
            <p:cNvPr id="82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adFill flip="none" rotWithShape="1">
              <a:gsLst>
                <a:gs pos="82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9193" y="680977"/>
              <a:ext cx="218521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bn-IN" sz="4400" dirty="0">
                  <a:latin typeface="NikoshBAN" pitchFamily="2" charset="0"/>
                  <a:cs typeface="NikoshBAN" pitchFamily="2" charset="0"/>
                </a:rPr>
                <a:t>...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16280" y="2895600"/>
            <a:ext cx="499681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ebdings"/>
              </a:rPr>
              <a:t>পর্যায়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ebdings"/>
              </a:rPr>
              <a:t>সারণি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কী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তা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বলতে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9"/>
            </a:avLst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761131"/>
            <a:ext cx="737573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পর্যায়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সারণি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বিকাশের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ebdings"/>
              </a:rPr>
              <a:t>পটভূমি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বর্ণনা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1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0" y="762000"/>
            <a:ext cx="3962400" cy="4639632"/>
            <a:chOff x="304800" y="457200"/>
            <a:chExt cx="2755900" cy="3810000"/>
          </a:xfrm>
        </p:grpSpPr>
        <p:pic>
          <p:nvPicPr>
            <p:cNvPr id="3" name="Picture 2" descr="Lavoisier2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81000" y="457200"/>
              <a:ext cx="2679700" cy="381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4800" y="3276600"/>
              <a:ext cx="1847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5401632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*</a:t>
            </a:r>
            <a:r>
              <a:rPr lang="en-US" sz="4400" dirty="0" err="1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বিজ্ঞানীর</a:t>
            </a:r>
            <a:r>
              <a:rPr lang="en-US" sz="4400" dirty="0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*</a:t>
            </a:r>
            <a:r>
              <a:rPr lang="en-US" sz="4400" dirty="0" err="1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তিনি</a:t>
            </a:r>
            <a:r>
              <a:rPr lang="en-US" sz="4400" dirty="0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সর্বপ্রথম</a:t>
            </a:r>
            <a:r>
              <a:rPr lang="en-US" sz="4400" dirty="0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আবিষ্কার</a:t>
            </a:r>
            <a:r>
              <a:rPr lang="en-US" sz="4400" dirty="0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solidFill>
                  <a:srgbClr val="FF0000"/>
                </a:solidFill>
                <a:latin typeface="]NikoshBAN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FF0000"/>
              </a:solidFill>
              <a:latin typeface="]NikoshBAN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0"/>
            <a:ext cx="258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1105</TotalTime>
  <Words>646</Words>
  <Application>Microsoft Office PowerPoint</Application>
  <PresentationFormat>On-screen Show (4:3)</PresentationFormat>
  <Paragraphs>117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bcc123</dc:creator>
  <cp:lastModifiedBy>Md Mujammel Hossain</cp:lastModifiedBy>
  <cp:revision>329</cp:revision>
  <dcterms:created xsi:type="dcterms:W3CDTF">2013-06-17T02:29:30Z</dcterms:created>
  <dcterms:modified xsi:type="dcterms:W3CDTF">2020-09-23T07:08:49Z</dcterms:modified>
</cp:coreProperties>
</file>