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8" r:id="rId4"/>
    <p:sldId id="259" r:id="rId5"/>
    <p:sldId id="260" r:id="rId6"/>
    <p:sldId id="265" r:id="rId7"/>
    <p:sldId id="264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72" r:id="rId17"/>
    <p:sldId id="273" r:id="rId18"/>
    <p:sldId id="274" r:id="rId19"/>
    <p:sldId id="275" r:id="rId20"/>
    <p:sldId id="276" r:id="rId21"/>
    <p:sldId id="282" r:id="rId22"/>
    <p:sldId id="263" r:id="rId23"/>
    <p:sldId id="277" r:id="rId24"/>
    <p:sldId id="278" r:id="rId25"/>
    <p:sldId id="279" r:id="rId26"/>
    <p:sldId id="283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5DD"/>
    <a:srgbClr val="008000"/>
    <a:srgbClr val="C2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06B311-A1AE-4896-A265-7B3D1C25C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372F0E3-D63B-4B53-97A1-FDF1DA20B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B160F7-1BE3-4E32-802B-4476A05B4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0323F0-7FD3-470D-878A-25844FA8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8BC9DE-6AB8-4094-888A-F17C9969F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98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343AC1-33DC-4ECB-B946-41045FB6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7654A0-813B-4E74-A734-EFD36C38E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651D39-676E-4060-9AD5-6F02848B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9F319A-2B49-40B6-9CB3-1ED80BF8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A92559-F24C-4C93-A44C-9EFE11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41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70CCFD4-62B4-43B2-A7B6-AF02DBAB2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0B3BE5-2C74-4503-ACCA-0CBC79B9E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537A24-553A-463C-A62F-E6C4D1A4D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0CC77D-D38D-4981-9633-C37B7833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DB1099-70F4-44F2-9757-892C94B6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06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DD98B3-0FFD-4875-B5AC-0073CDFD5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A4734-052A-48CF-B07C-3CE6A56A4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045D09-6C66-4880-8EAC-0C6EE4F8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9508C0-5515-4D52-A67E-FB98EF94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BA2E4E-2936-4E4E-BF20-218DC228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59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059404-BF07-46F5-B2E0-1D7FC833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984214-2A58-4501-A715-49360183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B62844-7BA9-4AAB-9F56-8FB0CEA5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76723C-0245-4079-9476-E3C425F7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33B97C-D1BB-4CAF-B3C9-64F12027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8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42EF7-33B0-46B5-9FC2-4CD6CFCD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2CA0BB-D815-4E5D-8DEF-81FD9A777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88CEC3-5684-4630-A646-D1ECF4969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6D0E60-E99E-4ED0-B3F6-BA709C14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6B58A4-DB88-400A-82E7-7BE7450D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097030-F6E6-4321-85A4-1FD7694E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9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9A44BB-5F04-487D-A184-48A191B8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E38E6C-7349-4F81-8390-0B95EA3EE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1B205CE-6620-4183-A3D6-0B79D3802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3D11259-94B7-4849-9362-4F7FC840A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6E626A4-784B-41F3-AB8B-11B1FA347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A45DDE-C4EF-49EF-9706-C556886B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D3AF13B-008C-4FDF-9E1B-A5C4123A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2D06D2-F1E1-4099-8205-874F0FE2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8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68752E-7742-42E9-B965-BBC99398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05E0C8B-86CC-4DE8-81D2-F02F1534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EE2763-AC7E-4D1B-B6ED-3EB3683D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6D26DFC-B5D0-4549-BC03-34CB8EFB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36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BC44E68-99FB-4621-82FB-D7C0D139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E40D3F3-0B45-4930-BABB-E048AEC5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098EBE-6264-4151-BB16-D254803D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59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E6CADA-5396-4E47-B40D-8D6F57E6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483A28-0DE6-4344-B512-BE1554FEF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1C54F1-A2E7-4D44-8EB9-18813235E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CFE1168-FF13-4701-B45F-42034FC6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4743F1-35FB-4588-9335-0073D58F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0A1A48-2373-48A9-A15B-873C8FC9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26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489B63-695C-4EB3-8286-20543796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3B55DD-70C6-43D9-88FF-CCAEC9AC8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23935E2-3FEE-46D5-9C5A-E9F03B7C6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91C8D1-E0CF-4E11-AE56-8CE26241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CF13B0-A73B-4325-84C0-3FFC7558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FCAF80-F7E4-454F-A9A4-BFB95097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96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51FAA1B-E084-4EB7-9F56-CE7126B9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DD15F1-7A15-4526-B0AA-8A16D80F7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2295B0-3DE0-4D3F-904C-28E6F4FF7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DFD77-6FE0-4FB1-86E6-5803705C34DE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E89527-AC6D-417A-A666-933A38BA9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FB814F-38DB-4B53-A9C6-79203D559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46894-1AD3-4FC5-A9F8-447226A6EE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68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ঘটনের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782119"/>
            <a:ext cx="5078437" cy="460461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20" y="1768051"/>
            <a:ext cx="5078437" cy="460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B14A5C57-44B3-432A-B7E2-DB70A226CAB5}"/>
              </a:ext>
            </a:extLst>
          </p:cNvPr>
          <p:cNvSpPr txBox="1"/>
          <p:nvPr/>
        </p:nvSpPr>
        <p:spPr>
          <a:xfrm>
            <a:off x="3851564" y="2644170"/>
            <a:ext cx="4488873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="" xmlns:a16="http://schemas.microsoft.com/office/drawing/2014/main" id="{240EEC5A-351F-4027-9D45-9A54980E9A5C}"/>
              </a:ext>
            </a:extLst>
          </p:cNvPr>
          <p:cNvSpPr txBox="1"/>
          <p:nvPr/>
        </p:nvSpPr>
        <p:spPr>
          <a:xfrm>
            <a:off x="703385" y="4314808"/>
            <a:ext cx="10958732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্ষে</a:t>
            </a:r>
            <a:r>
              <a:rPr lang="as-I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F49BF96-38FD-4DF3-B059-6711614B18DA}"/>
              </a:ext>
            </a:extLst>
          </p:cNvPr>
          <p:cNvSpPr/>
          <p:nvPr/>
        </p:nvSpPr>
        <p:spPr>
          <a:xfrm>
            <a:off x="3588689" y="811033"/>
            <a:ext cx="3896139" cy="2849217"/>
          </a:xfrm>
          <a:prstGeom prst="rect">
            <a:avLst/>
          </a:prstGeom>
          <a:noFill/>
          <a:ln w="76200">
            <a:solidFill>
              <a:srgbClr val="E18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11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9AC3B81-E020-48E9-B826-54C674806C21}"/>
              </a:ext>
            </a:extLst>
          </p:cNvPr>
          <p:cNvSpPr/>
          <p:nvPr/>
        </p:nvSpPr>
        <p:spPr>
          <a:xfrm>
            <a:off x="1347910" y="859227"/>
            <a:ext cx="2127969" cy="16409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FE399E5-F433-43F6-A037-5F980C263303}"/>
              </a:ext>
            </a:extLst>
          </p:cNvPr>
          <p:cNvSpPr/>
          <p:nvPr/>
        </p:nvSpPr>
        <p:spPr>
          <a:xfrm>
            <a:off x="4469296" y="1043311"/>
            <a:ext cx="3253408" cy="12993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A8FE1E55-04E7-4E6C-A0A6-58684F4A535C}"/>
              </a:ext>
            </a:extLst>
          </p:cNvPr>
          <p:cNvSpPr/>
          <p:nvPr/>
        </p:nvSpPr>
        <p:spPr>
          <a:xfrm>
            <a:off x="8736796" y="1155353"/>
            <a:ext cx="2008910" cy="1299316"/>
          </a:xfrm>
          <a:prstGeom prst="parallelogram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rapezoid 4">
            <a:extLst>
              <a:ext uri="{FF2B5EF4-FFF2-40B4-BE49-F238E27FC236}">
                <a16:creationId xmlns="" xmlns:a16="http://schemas.microsoft.com/office/drawing/2014/main" id="{FF0D0A72-49E7-461D-A095-1B5FCF8E634E}"/>
              </a:ext>
            </a:extLst>
          </p:cNvPr>
          <p:cNvSpPr/>
          <p:nvPr/>
        </p:nvSpPr>
        <p:spPr>
          <a:xfrm>
            <a:off x="1378824" y="3545859"/>
            <a:ext cx="2175163" cy="1496291"/>
          </a:xfrm>
          <a:prstGeom prst="trapezoid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="" xmlns:a16="http://schemas.microsoft.com/office/drawing/2014/main" id="{22E22E58-41F5-4280-9B00-B0B59694179D}"/>
              </a:ext>
            </a:extLst>
          </p:cNvPr>
          <p:cNvSpPr/>
          <p:nvPr/>
        </p:nvSpPr>
        <p:spPr>
          <a:xfrm>
            <a:off x="4826799" y="3068781"/>
            <a:ext cx="2030987" cy="1759528"/>
          </a:xfrm>
          <a:prstGeom prst="diamond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="" xmlns:a16="http://schemas.microsoft.com/office/drawing/2014/main" id="{49C6A3B5-7E85-4FD5-93F3-9B35AC0D76F9}"/>
              </a:ext>
            </a:extLst>
          </p:cNvPr>
          <p:cNvSpPr/>
          <p:nvPr/>
        </p:nvSpPr>
        <p:spPr>
          <a:xfrm>
            <a:off x="8190448" y="3280813"/>
            <a:ext cx="2175163" cy="1496291"/>
          </a:xfrm>
          <a:prstGeom prst="trapezoid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5DC2150-0358-4F7B-A4E3-22668F37C8B3}"/>
              </a:ext>
            </a:extLst>
          </p:cNvPr>
          <p:cNvSpPr/>
          <p:nvPr/>
        </p:nvSpPr>
        <p:spPr>
          <a:xfrm>
            <a:off x="3246783" y="5576718"/>
            <a:ext cx="519485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সবগুলোই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3611E622-5CB0-4530-A983-AEB413877475}"/>
              </a:ext>
            </a:extLst>
          </p:cNvPr>
          <p:cNvCxnSpPr/>
          <p:nvPr/>
        </p:nvCxnSpPr>
        <p:spPr>
          <a:xfrm>
            <a:off x="2708328" y="2767584"/>
            <a:ext cx="6956177" cy="50995"/>
          </a:xfrm>
          <a:prstGeom prst="line">
            <a:avLst/>
          </a:prstGeom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B1549F2-57D0-4858-B294-06440CC8E96A}"/>
              </a:ext>
            </a:extLst>
          </p:cNvPr>
          <p:cNvSpPr/>
          <p:nvPr/>
        </p:nvSpPr>
        <p:spPr>
          <a:xfrm>
            <a:off x="3608660" y="3774421"/>
            <a:ext cx="430289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endParaRPr lang="en-A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7" y="3498805"/>
            <a:ext cx="33858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রেখা</a:t>
            </a:r>
            <a:endParaRPr lang="en-A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3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ECEBFE7E-303D-4E90-9F7A-BDEFC15E6612}"/>
              </a:ext>
            </a:extLst>
          </p:cNvPr>
          <p:cNvCxnSpPr/>
          <p:nvPr/>
        </p:nvCxnSpPr>
        <p:spPr>
          <a:xfrm>
            <a:off x="3429000" y="2129589"/>
            <a:ext cx="4752474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2D5A2EA2-EE47-446A-A06F-FD3E36F878E8}"/>
              </a:ext>
            </a:extLst>
          </p:cNvPr>
          <p:cNvCxnSpPr/>
          <p:nvPr/>
        </p:nvCxnSpPr>
        <p:spPr>
          <a:xfrm>
            <a:off x="3429000" y="2779295"/>
            <a:ext cx="4752474" cy="546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4A436B9-378B-4DD8-8FD4-53AB087FD300}"/>
              </a:ext>
            </a:extLst>
          </p:cNvPr>
          <p:cNvCxnSpPr/>
          <p:nvPr/>
        </p:nvCxnSpPr>
        <p:spPr>
          <a:xfrm>
            <a:off x="3429000" y="3541295"/>
            <a:ext cx="4752474" cy="922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3F4CE63-2014-459E-AB87-D0A9762CB6A0}"/>
              </a:ext>
            </a:extLst>
          </p:cNvPr>
          <p:cNvCxnSpPr/>
          <p:nvPr/>
        </p:nvCxnSpPr>
        <p:spPr>
          <a:xfrm>
            <a:off x="3429000" y="4247147"/>
            <a:ext cx="4752474" cy="937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00ED32-9D68-45F0-BECC-433CF956BDC5}"/>
              </a:ext>
            </a:extLst>
          </p:cNvPr>
          <p:cNvSpPr txBox="1"/>
          <p:nvPr/>
        </p:nvSpPr>
        <p:spPr>
          <a:xfrm>
            <a:off x="3302408" y="5058744"/>
            <a:ext cx="5065296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7055" y="1643750"/>
            <a:ext cx="41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I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7055" y="2391117"/>
            <a:ext cx="41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I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7055" y="3114473"/>
            <a:ext cx="41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bn-I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7055" y="3831648"/>
            <a:ext cx="414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bn-IN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0282" y="5094406"/>
            <a:ext cx="5013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টি সরল রেখা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6"/>
            </a:gs>
            <a:gs pos="17000">
              <a:srgbClr val="F8B049"/>
            </a:gs>
            <a:gs pos="28000">
              <a:srgbClr val="F8B049"/>
            </a:gs>
            <a:gs pos="49000">
              <a:srgbClr val="FEE7F2"/>
            </a:gs>
            <a:gs pos="67000">
              <a:schemeClr val="bg1"/>
            </a:gs>
            <a:gs pos="83000">
              <a:srgbClr val="C50849"/>
            </a:gs>
            <a:gs pos="93000">
              <a:schemeClr val="bg1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AC5C5394-2EB5-4A5D-B47E-F017288592BB}"/>
              </a:ext>
            </a:extLst>
          </p:cNvPr>
          <p:cNvCxnSpPr/>
          <p:nvPr/>
        </p:nvCxnSpPr>
        <p:spPr>
          <a:xfrm>
            <a:off x="3220278" y="1683026"/>
            <a:ext cx="0" cy="2875722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9595DF7-15B8-49A1-B052-72BD3E409947}"/>
              </a:ext>
            </a:extLst>
          </p:cNvPr>
          <p:cNvCxnSpPr>
            <a:cxnSpLocks/>
          </p:cNvCxnSpPr>
          <p:nvPr/>
        </p:nvCxnSpPr>
        <p:spPr>
          <a:xfrm flipH="1">
            <a:off x="3220278" y="4558748"/>
            <a:ext cx="3260035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131CF5-C2DB-4CEA-9366-E2791D99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48" y="3755516"/>
            <a:ext cx="702359" cy="803232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="" xmlns:a16="http://schemas.microsoft.com/office/drawing/2014/main" id="{FB539A16-DFA9-4FB0-9353-ED1AE1DF481D}"/>
              </a:ext>
            </a:extLst>
          </p:cNvPr>
          <p:cNvSpPr/>
          <p:nvPr/>
        </p:nvSpPr>
        <p:spPr>
          <a:xfrm>
            <a:off x="2888974" y="3429000"/>
            <a:ext cx="1404730" cy="1272208"/>
          </a:xfrm>
          <a:prstGeom prst="arc">
            <a:avLst>
              <a:gd name="adj1" fmla="val 14090709"/>
              <a:gd name="adj2" fmla="val 2754536"/>
            </a:avLst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25DD69-C50B-4AE0-BE1C-C99DAF0E2716}"/>
              </a:ext>
            </a:extLst>
          </p:cNvPr>
          <p:cNvSpPr txBox="1"/>
          <p:nvPr/>
        </p:nvSpPr>
        <p:spPr>
          <a:xfrm>
            <a:off x="3829884" y="389613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ডিগ্রি </a:t>
            </a:r>
            <a:endParaRPr lang="en-AU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52CE45-6492-4B73-86E2-C594B5BAA8CC}"/>
              </a:ext>
            </a:extLst>
          </p:cNvPr>
          <p:cNvSpPr txBox="1"/>
          <p:nvPr/>
        </p:nvSpPr>
        <p:spPr>
          <a:xfrm>
            <a:off x="3829884" y="4837043"/>
            <a:ext cx="1757212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l"/>
            <a:r>
              <a:rPr lang="bn-IN" sz="4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endParaRPr lang="en-AU" sz="4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3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49F0DF-3420-4285-9FE6-BD6A68C7A8CC}"/>
              </a:ext>
            </a:extLst>
          </p:cNvPr>
          <p:cNvSpPr txBox="1"/>
          <p:nvPr/>
        </p:nvSpPr>
        <p:spPr>
          <a:xfrm>
            <a:off x="829994" y="4064339"/>
            <a:ext cx="10860258" cy="17543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FF0000"/>
            </a:solidFill>
          </a:ln>
          <a:effectLst/>
          <a:scene3d>
            <a:camera prst="perspectiveRelaxed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IN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আকৃতি যা  ৪টি সরলরেখা দ্বারা আবদ্ধ,তাকে চতুর্ভুজ </a:t>
            </a:r>
            <a:r>
              <a:rPr lang="bn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 ।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6CBEB9B-A00E-4753-A29D-514FAC67A521}"/>
              </a:ext>
            </a:extLst>
          </p:cNvPr>
          <p:cNvCxnSpPr>
            <a:cxnSpLocks/>
          </p:cNvCxnSpPr>
          <p:nvPr/>
        </p:nvCxnSpPr>
        <p:spPr>
          <a:xfrm>
            <a:off x="4227443" y="1122356"/>
            <a:ext cx="0" cy="181554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13220918-54F8-46F1-8B12-C2B3A46FD6F6}"/>
              </a:ext>
            </a:extLst>
          </p:cNvPr>
          <p:cNvCxnSpPr>
            <a:cxnSpLocks/>
          </p:cNvCxnSpPr>
          <p:nvPr/>
        </p:nvCxnSpPr>
        <p:spPr>
          <a:xfrm flipH="1">
            <a:off x="4227443" y="2937903"/>
            <a:ext cx="23853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3E895DC-C1D0-47FD-A8B4-EB83619F7383}"/>
              </a:ext>
            </a:extLst>
          </p:cNvPr>
          <p:cNvCxnSpPr>
            <a:cxnSpLocks/>
          </p:cNvCxnSpPr>
          <p:nvPr/>
        </p:nvCxnSpPr>
        <p:spPr>
          <a:xfrm>
            <a:off x="6612835" y="1122356"/>
            <a:ext cx="0" cy="181554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A511E44-8903-42DA-9E20-C080440BB776}"/>
              </a:ext>
            </a:extLst>
          </p:cNvPr>
          <p:cNvCxnSpPr>
            <a:cxnSpLocks/>
          </p:cNvCxnSpPr>
          <p:nvPr/>
        </p:nvCxnSpPr>
        <p:spPr>
          <a:xfrm flipH="1">
            <a:off x="4227443" y="1122356"/>
            <a:ext cx="2385392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1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EB919B-D3D8-43A4-9515-0BCB873CE313}"/>
              </a:ext>
            </a:extLst>
          </p:cNvPr>
          <p:cNvSpPr txBox="1"/>
          <p:nvPr/>
        </p:nvSpPr>
        <p:spPr>
          <a:xfrm>
            <a:off x="3551583" y="1616765"/>
            <a:ext cx="5546711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 আমরা দুই ধরনের চতুভুর্জ দেখব </a:t>
            </a:r>
            <a:endParaRPr lang="en-A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F5A74C-2D42-41A6-B041-81A3C37C7B07}"/>
              </a:ext>
            </a:extLst>
          </p:cNvPr>
          <p:cNvSpPr txBox="1"/>
          <p:nvPr/>
        </p:nvSpPr>
        <p:spPr>
          <a:xfrm>
            <a:off x="2093843" y="3302049"/>
            <a:ext cx="1029185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b="1" dirty="0" smtClean="0">
                <a:ln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E2E963-4D41-44F2-9A3C-A0CF37688B00}"/>
              </a:ext>
            </a:extLst>
          </p:cNvPr>
          <p:cNvSpPr/>
          <p:nvPr/>
        </p:nvSpPr>
        <p:spPr>
          <a:xfrm>
            <a:off x="8090554" y="3330185"/>
            <a:ext cx="2475098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  </a:t>
            </a:r>
            <a:endParaRPr lang="en-US" sz="6000" b="1" dirty="0">
              <a:ln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F5A74C-2D42-41A6-B041-81A3C37C7B07}"/>
              </a:ext>
            </a:extLst>
          </p:cNvPr>
          <p:cNvSpPr txBox="1"/>
          <p:nvPr/>
        </p:nvSpPr>
        <p:spPr>
          <a:xfrm>
            <a:off x="3185815" y="3335468"/>
            <a:ext cx="2054087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6000" b="1" dirty="0">
              <a:ln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FE2E963-4D41-44F2-9A3C-A0CF37688B00}"/>
              </a:ext>
            </a:extLst>
          </p:cNvPr>
          <p:cNvSpPr/>
          <p:nvPr/>
        </p:nvSpPr>
        <p:spPr>
          <a:xfrm>
            <a:off x="7184531" y="3363604"/>
            <a:ext cx="863004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b="1" dirty="0" smtClean="0">
                <a:ln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6000" b="1" dirty="0">
              <a:ln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F88C44F-E1E8-41B3-8680-AAF7709B38CB}"/>
              </a:ext>
            </a:extLst>
          </p:cNvPr>
          <p:cNvSpPr/>
          <p:nvPr/>
        </p:nvSpPr>
        <p:spPr>
          <a:xfrm>
            <a:off x="2105468" y="2295940"/>
            <a:ext cx="2769704" cy="23516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C304FB15-BA9A-4232-8CB9-E1C290BC5129}"/>
              </a:ext>
            </a:extLst>
          </p:cNvPr>
          <p:cNvCxnSpPr>
            <a:cxnSpLocks/>
          </p:cNvCxnSpPr>
          <p:nvPr/>
        </p:nvCxnSpPr>
        <p:spPr>
          <a:xfrm flipV="1">
            <a:off x="3511827" y="2295940"/>
            <a:ext cx="0" cy="566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4763BCA8-C850-49CA-A0EF-2CB85DFC90B0}"/>
              </a:ext>
            </a:extLst>
          </p:cNvPr>
          <p:cNvCxnSpPr>
            <a:cxnSpLocks/>
          </p:cNvCxnSpPr>
          <p:nvPr/>
        </p:nvCxnSpPr>
        <p:spPr>
          <a:xfrm>
            <a:off x="3511827" y="4090962"/>
            <a:ext cx="0" cy="5565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AFB319E0-9934-4725-9D6D-BB245526194E}"/>
              </a:ext>
            </a:extLst>
          </p:cNvPr>
          <p:cNvCxnSpPr/>
          <p:nvPr/>
        </p:nvCxnSpPr>
        <p:spPr>
          <a:xfrm>
            <a:off x="4161182" y="3352800"/>
            <a:ext cx="7288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899526E-2C03-41F4-8AEB-82079D20B5DF}"/>
              </a:ext>
            </a:extLst>
          </p:cNvPr>
          <p:cNvCxnSpPr>
            <a:cxnSpLocks/>
          </p:cNvCxnSpPr>
          <p:nvPr/>
        </p:nvCxnSpPr>
        <p:spPr>
          <a:xfrm flipH="1">
            <a:off x="2129189" y="3352800"/>
            <a:ext cx="72887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8BD24C-ECDE-4064-AEA5-6F1247B03810}"/>
              </a:ext>
            </a:extLst>
          </p:cNvPr>
          <p:cNvSpPr txBox="1"/>
          <p:nvPr/>
        </p:nvSpPr>
        <p:spPr>
          <a:xfrm>
            <a:off x="2402204" y="4916741"/>
            <a:ext cx="205408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98192C-AD32-4487-AD7A-C7EECA270A29}"/>
              </a:ext>
            </a:extLst>
          </p:cNvPr>
          <p:cNvSpPr txBox="1"/>
          <p:nvPr/>
        </p:nvSpPr>
        <p:spPr>
          <a:xfrm>
            <a:off x="6096000" y="1881809"/>
            <a:ext cx="43396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বাহু পরস্পর সমান।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C65063-7F41-428D-9B95-694699EF2817}"/>
              </a:ext>
            </a:extLst>
          </p:cNvPr>
          <p:cNvSpPr txBox="1"/>
          <p:nvPr/>
        </p:nvSpPr>
        <p:spPr>
          <a:xfrm>
            <a:off x="6612828" y="2862470"/>
            <a:ext cx="344998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কোণ সমকোণ ।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F099ECC7-63C0-4168-8F6D-DF4DFD0ADA6F}"/>
              </a:ext>
            </a:extLst>
          </p:cNvPr>
          <p:cNvSpPr/>
          <p:nvPr/>
        </p:nvSpPr>
        <p:spPr>
          <a:xfrm rot="3146530">
            <a:off x="1580765" y="1881581"/>
            <a:ext cx="921958" cy="1225898"/>
          </a:xfrm>
          <a:prstGeom prst="arc">
            <a:avLst>
              <a:gd name="adj1" fmla="val 17693388"/>
              <a:gd name="adj2" fmla="val 208539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58B95C21-4F1B-4215-A25E-364DB8210ABF}"/>
              </a:ext>
            </a:extLst>
          </p:cNvPr>
          <p:cNvSpPr/>
          <p:nvPr/>
        </p:nvSpPr>
        <p:spPr>
          <a:xfrm rot="21161668">
            <a:off x="1512222" y="4107824"/>
            <a:ext cx="1024432" cy="713871"/>
          </a:xfrm>
          <a:prstGeom prst="arc">
            <a:avLst>
              <a:gd name="adj1" fmla="val 17693388"/>
              <a:gd name="adj2" fmla="val 208539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27496D2F-7759-487C-8169-317D7F2B8A56}"/>
              </a:ext>
            </a:extLst>
          </p:cNvPr>
          <p:cNvSpPr/>
          <p:nvPr/>
        </p:nvSpPr>
        <p:spPr>
          <a:xfrm rot="7788084">
            <a:off x="4284482" y="1811333"/>
            <a:ext cx="825733" cy="1050638"/>
          </a:xfrm>
          <a:prstGeom prst="arc">
            <a:avLst>
              <a:gd name="adj1" fmla="val 17693388"/>
              <a:gd name="adj2" fmla="val 208539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CF5FFA7D-2BB5-4289-8144-38F2D7E66C0C}"/>
              </a:ext>
            </a:extLst>
          </p:cNvPr>
          <p:cNvSpPr/>
          <p:nvPr/>
        </p:nvSpPr>
        <p:spPr>
          <a:xfrm rot="13650053">
            <a:off x="4289496" y="3878462"/>
            <a:ext cx="1280973" cy="1193003"/>
          </a:xfrm>
          <a:prstGeom prst="arc">
            <a:avLst>
              <a:gd name="adj1" fmla="val 17693388"/>
              <a:gd name="adj2" fmla="val 208539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A456745-9DEF-489D-AC88-3C4440AC8F9E}"/>
              </a:ext>
            </a:extLst>
          </p:cNvPr>
          <p:cNvSpPr txBox="1"/>
          <p:nvPr/>
        </p:nvSpPr>
        <p:spPr>
          <a:xfrm>
            <a:off x="2105468" y="4213374"/>
            <a:ext cx="50927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9DF62BF-E1A6-4ABE-B69B-4B2074BA103A}"/>
              </a:ext>
            </a:extLst>
          </p:cNvPr>
          <p:cNvSpPr txBox="1"/>
          <p:nvPr/>
        </p:nvSpPr>
        <p:spPr>
          <a:xfrm>
            <a:off x="2159293" y="2288627"/>
            <a:ext cx="410816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4F63CD0-0E0B-473D-AC3C-217756265668}"/>
              </a:ext>
            </a:extLst>
          </p:cNvPr>
          <p:cNvSpPr txBox="1"/>
          <p:nvPr/>
        </p:nvSpPr>
        <p:spPr>
          <a:xfrm>
            <a:off x="4434434" y="2316763"/>
            <a:ext cx="453344" cy="3693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218728A-B46E-4ED5-8DDD-4542EE3CFD04}"/>
              </a:ext>
            </a:extLst>
          </p:cNvPr>
          <p:cNvSpPr/>
          <p:nvPr/>
        </p:nvSpPr>
        <p:spPr>
          <a:xfrm>
            <a:off x="4476638" y="4213374"/>
            <a:ext cx="397866" cy="36933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4D3964-8D48-41A4-944E-43F8AB6C02F8}"/>
              </a:ext>
            </a:extLst>
          </p:cNvPr>
          <p:cNvSpPr/>
          <p:nvPr/>
        </p:nvSpPr>
        <p:spPr>
          <a:xfrm>
            <a:off x="3286536" y="1454685"/>
            <a:ext cx="3922644" cy="1709274"/>
          </a:xfrm>
          <a:prstGeom prst="rect">
            <a:avLst/>
          </a:prstGeom>
          <a:noFill/>
          <a:ln w="76200">
            <a:solidFill>
              <a:srgbClr val="E18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EA145B85-92C8-4EB0-8092-87F3043F4CB4}"/>
              </a:ext>
            </a:extLst>
          </p:cNvPr>
          <p:cNvCxnSpPr>
            <a:cxnSpLocks/>
          </p:cNvCxnSpPr>
          <p:nvPr/>
        </p:nvCxnSpPr>
        <p:spPr>
          <a:xfrm>
            <a:off x="5194848" y="2789584"/>
            <a:ext cx="0" cy="374375"/>
          </a:xfrm>
          <a:prstGeom prst="straightConnector1">
            <a:avLst/>
          </a:prstGeom>
          <a:ln w="76200">
            <a:solidFill>
              <a:srgbClr val="E18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7B0194F7-E198-49E0-80FE-E26BCA88E52B}"/>
              </a:ext>
            </a:extLst>
          </p:cNvPr>
          <p:cNvCxnSpPr>
            <a:cxnSpLocks/>
          </p:cNvCxnSpPr>
          <p:nvPr/>
        </p:nvCxnSpPr>
        <p:spPr>
          <a:xfrm flipV="1">
            <a:off x="5128584" y="1454685"/>
            <a:ext cx="0" cy="374375"/>
          </a:xfrm>
          <a:prstGeom prst="straightConnector1">
            <a:avLst/>
          </a:prstGeom>
          <a:ln w="76200">
            <a:solidFill>
              <a:srgbClr val="E18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09662FC7-68C3-4D79-BB91-EC6FC976CC8F}"/>
              </a:ext>
            </a:extLst>
          </p:cNvPr>
          <p:cNvCxnSpPr>
            <a:cxnSpLocks/>
          </p:cNvCxnSpPr>
          <p:nvPr/>
        </p:nvCxnSpPr>
        <p:spPr>
          <a:xfrm>
            <a:off x="6612837" y="2319135"/>
            <a:ext cx="583100" cy="0"/>
          </a:xfrm>
          <a:prstGeom prst="straightConnector1">
            <a:avLst/>
          </a:prstGeom>
          <a:ln w="76200">
            <a:solidFill>
              <a:srgbClr val="E18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9433D1EC-5E98-4858-B492-5A5AF5D54B36}"/>
              </a:ext>
            </a:extLst>
          </p:cNvPr>
          <p:cNvCxnSpPr>
            <a:cxnSpLocks/>
          </p:cNvCxnSpPr>
          <p:nvPr/>
        </p:nvCxnSpPr>
        <p:spPr>
          <a:xfrm flipH="1">
            <a:off x="3379312" y="2319135"/>
            <a:ext cx="530087" cy="0"/>
          </a:xfrm>
          <a:prstGeom prst="straightConnector1">
            <a:avLst/>
          </a:prstGeom>
          <a:ln w="76200">
            <a:solidFill>
              <a:srgbClr val="E185D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9ADE768-A390-4CF2-BE26-5181F8B0560A}"/>
              </a:ext>
            </a:extLst>
          </p:cNvPr>
          <p:cNvSpPr/>
          <p:nvPr/>
        </p:nvSpPr>
        <p:spPr>
          <a:xfrm>
            <a:off x="3949150" y="3394390"/>
            <a:ext cx="259741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4F8F241-5582-4E0C-AD17-A03F89023F0C}"/>
              </a:ext>
            </a:extLst>
          </p:cNvPr>
          <p:cNvSpPr txBox="1"/>
          <p:nvPr/>
        </p:nvSpPr>
        <p:spPr>
          <a:xfrm>
            <a:off x="1288473" y="4764306"/>
            <a:ext cx="1005008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আয়তের  বিপরীত বাহুগুলোর দৈর্ঘ্য এক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</p:spTree>
    <p:extLst>
      <p:ext uri="{BB962C8B-B14F-4D97-AF65-F5344CB8AC3E}">
        <p14:creationId xmlns:p14="http://schemas.microsoft.com/office/powerpoint/2010/main" val="24412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4BC4C1E-8BDE-4D8B-BAAD-040E10896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1" y="1258956"/>
            <a:ext cx="11343858" cy="4664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FB0F3A-3303-405F-ACE2-6FF3CFE6362E}"/>
              </a:ext>
            </a:extLst>
          </p:cNvPr>
          <p:cNvSpPr txBox="1"/>
          <p:nvPr/>
        </p:nvSpPr>
        <p:spPr>
          <a:xfrm>
            <a:off x="424071" y="2411896"/>
            <a:ext cx="11343858" cy="132343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িয়া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AU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95565"/>
      </p:ext>
    </p:extLst>
  </p:cSld>
  <p:clrMapOvr>
    <a:masterClrMapping/>
  </p:clrMapOvr>
  <p:transition spd="slow">
    <p:fad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8C0EA65-B0B4-41F9-A28B-21FC8DE9357D}"/>
              </a:ext>
            </a:extLst>
          </p:cNvPr>
          <p:cNvSpPr/>
          <p:nvPr/>
        </p:nvSpPr>
        <p:spPr>
          <a:xfrm>
            <a:off x="2875721" y="1066800"/>
            <a:ext cx="6732105" cy="314076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="" xmlns:a16="http://schemas.microsoft.com/office/drawing/2014/main" id="{BF1B8E20-1AD5-45CA-9191-2EE0881EE442}"/>
              </a:ext>
            </a:extLst>
          </p:cNvPr>
          <p:cNvSpPr/>
          <p:nvPr/>
        </p:nvSpPr>
        <p:spPr>
          <a:xfrm>
            <a:off x="2557671" y="3074505"/>
            <a:ext cx="1404730" cy="1272208"/>
          </a:xfrm>
          <a:prstGeom prst="arc">
            <a:avLst>
              <a:gd name="adj1" fmla="val 14090709"/>
              <a:gd name="adj2" fmla="val 2754536"/>
            </a:avLst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B0AD0F-8DD6-4E4F-BCFE-661CA0DDBCA5}"/>
              </a:ext>
            </a:extLst>
          </p:cNvPr>
          <p:cNvSpPr txBox="1"/>
          <p:nvPr/>
        </p:nvSpPr>
        <p:spPr>
          <a:xfrm>
            <a:off x="2926284" y="3438101"/>
            <a:ext cx="748747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A7A1DF0B-FC91-41DB-98BA-D951654C77D6}"/>
              </a:ext>
            </a:extLst>
          </p:cNvPr>
          <p:cNvCxnSpPr/>
          <p:nvPr/>
        </p:nvCxnSpPr>
        <p:spPr>
          <a:xfrm>
            <a:off x="4161183" y="3429000"/>
            <a:ext cx="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7782BD4C-0E45-4F1B-854D-D6F0C10A7AA3}"/>
              </a:ext>
            </a:extLst>
          </p:cNvPr>
          <p:cNvCxnSpPr>
            <a:cxnSpLocks/>
          </p:cNvCxnSpPr>
          <p:nvPr/>
        </p:nvCxnSpPr>
        <p:spPr>
          <a:xfrm flipH="1">
            <a:off x="3962402" y="2902226"/>
            <a:ext cx="1775789" cy="5218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C6E2C6-1D83-4CD9-A524-A517DB538872}"/>
              </a:ext>
            </a:extLst>
          </p:cNvPr>
          <p:cNvSpPr txBox="1"/>
          <p:nvPr/>
        </p:nvSpPr>
        <p:spPr>
          <a:xfrm>
            <a:off x="717452" y="5390585"/>
            <a:ext cx="9158068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চতুর্ভুজ যার ৪টি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কোণই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 তাকে আয়ত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 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rgbClr val="E185D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8A70588-1394-446E-8661-4FACF792B5D8}"/>
              </a:ext>
            </a:extLst>
          </p:cNvPr>
          <p:cNvSpPr/>
          <p:nvPr/>
        </p:nvSpPr>
        <p:spPr>
          <a:xfrm>
            <a:off x="1347910" y="4424065"/>
            <a:ext cx="2127969" cy="16409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rapezoid 2">
            <a:extLst>
              <a:ext uri="{FF2B5EF4-FFF2-40B4-BE49-F238E27FC236}">
                <a16:creationId xmlns="" xmlns:a16="http://schemas.microsoft.com/office/drawing/2014/main" id="{B15C5EC9-289B-4EC3-B2B5-0660ADC285F8}"/>
              </a:ext>
            </a:extLst>
          </p:cNvPr>
          <p:cNvSpPr/>
          <p:nvPr/>
        </p:nvSpPr>
        <p:spPr>
          <a:xfrm>
            <a:off x="1378824" y="2194137"/>
            <a:ext cx="2175163" cy="1496291"/>
          </a:xfrm>
          <a:prstGeom prst="trapezoi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16990056-235F-4F03-978B-93AFB6D88583}"/>
              </a:ext>
            </a:extLst>
          </p:cNvPr>
          <p:cNvSpPr/>
          <p:nvPr/>
        </p:nvSpPr>
        <p:spPr>
          <a:xfrm>
            <a:off x="4946670" y="4373218"/>
            <a:ext cx="2381782" cy="1424608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F5225B5-F411-484E-A49E-7FB07DE39CFF}"/>
              </a:ext>
            </a:extLst>
          </p:cNvPr>
          <p:cNvSpPr/>
          <p:nvPr/>
        </p:nvSpPr>
        <p:spPr>
          <a:xfrm>
            <a:off x="4469296" y="2368529"/>
            <a:ext cx="3253408" cy="12993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6C2D16-A68B-423D-8C4D-46B1970302A8}"/>
              </a:ext>
            </a:extLst>
          </p:cNvPr>
          <p:cNvSpPr txBox="1"/>
          <p:nvPr/>
        </p:nvSpPr>
        <p:spPr>
          <a:xfrm>
            <a:off x="2398644" y="1060174"/>
            <a:ext cx="62550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EC70DE1-CDBB-49F6-A77B-F6627D108AE5}"/>
              </a:ext>
            </a:extLst>
          </p:cNvPr>
          <p:cNvSpPr txBox="1"/>
          <p:nvPr/>
        </p:nvSpPr>
        <p:spPr>
          <a:xfrm>
            <a:off x="8878956" y="2743200"/>
            <a:ext cx="1763624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্গ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EBC25B-9459-40E3-89E4-BE5070E044AA}"/>
              </a:ext>
            </a:extLst>
          </p:cNvPr>
          <p:cNvSpPr txBox="1"/>
          <p:nvPr/>
        </p:nvSpPr>
        <p:spPr>
          <a:xfrm>
            <a:off x="8810657" y="4577690"/>
            <a:ext cx="1763624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l"/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="" xmlns:a16="http://schemas.microsoft.com/office/drawing/2014/main" id="{E3C10758-1839-4C2C-99E6-6A247C04163F}"/>
              </a:ext>
            </a:extLst>
          </p:cNvPr>
          <p:cNvSpPr/>
          <p:nvPr/>
        </p:nvSpPr>
        <p:spPr>
          <a:xfrm>
            <a:off x="1908313" y="4744278"/>
            <a:ext cx="1086678" cy="95415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Star: 5 Points 9">
            <a:extLst>
              <a:ext uri="{FF2B5EF4-FFF2-40B4-BE49-F238E27FC236}">
                <a16:creationId xmlns="" xmlns:a16="http://schemas.microsoft.com/office/drawing/2014/main" id="{7499FE42-15B1-40E8-B9AB-A16745E94842}"/>
              </a:ext>
            </a:extLst>
          </p:cNvPr>
          <p:cNvSpPr/>
          <p:nvPr/>
        </p:nvSpPr>
        <p:spPr>
          <a:xfrm>
            <a:off x="5547839" y="2480112"/>
            <a:ext cx="1179443" cy="92433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6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3171DC-1D42-460F-89D0-2853B2B9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05" y="998807"/>
            <a:ext cx="5113776" cy="56833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5397" y="116822"/>
            <a:ext cx="626012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903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0C2BFBE-67D7-41E1-8ED5-952A6E2900EF}"/>
              </a:ext>
            </a:extLst>
          </p:cNvPr>
          <p:cNvSpPr txBox="1"/>
          <p:nvPr/>
        </p:nvSpPr>
        <p:spPr>
          <a:xfrm>
            <a:off x="4026225" y="5857574"/>
            <a:ext cx="796412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১১১ পৃষ্ঠা দেখে মিলিয়ে নাও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3171DC-1D42-460F-89D0-2853B2B9D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7" y="29496"/>
            <a:ext cx="5113776" cy="56833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069" y="116822"/>
            <a:ext cx="6260124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010B81-A7B5-41E4-943C-EDFCFFD91770}"/>
              </a:ext>
            </a:extLst>
          </p:cNvPr>
          <p:cNvSpPr txBox="1"/>
          <p:nvPr/>
        </p:nvSpPr>
        <p:spPr>
          <a:xfrm>
            <a:off x="3717544" y="196231"/>
            <a:ext cx="3185651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3E1868-03C4-4F88-8A57-BB685598DB2A}"/>
              </a:ext>
            </a:extLst>
          </p:cNvPr>
          <p:cNvSpPr txBox="1"/>
          <p:nvPr/>
        </p:nvSpPr>
        <p:spPr>
          <a:xfrm>
            <a:off x="2350637" y="3009896"/>
            <a:ext cx="5316263" cy="830997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B65AAF-952D-4AB2-9E1D-4103D747FA11}"/>
              </a:ext>
            </a:extLst>
          </p:cNvPr>
          <p:cNvSpPr txBox="1"/>
          <p:nvPr/>
        </p:nvSpPr>
        <p:spPr>
          <a:xfrm>
            <a:off x="2392841" y="4099219"/>
            <a:ext cx="5049686" cy="830997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845A9A-03EE-4B42-ADD2-4A98882E0ED4}"/>
              </a:ext>
            </a:extLst>
          </p:cNvPr>
          <p:cNvSpPr txBox="1"/>
          <p:nvPr/>
        </p:nvSpPr>
        <p:spPr>
          <a:xfrm>
            <a:off x="2350637" y="5193526"/>
            <a:ext cx="4221278" cy="830997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lenovo\Desktop\Shamsunnoor Documents\Image singlee stu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195" y="196231"/>
            <a:ext cx="4825188" cy="27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3E1868-03C4-4F88-8A57-BB685598DB2A}"/>
              </a:ext>
            </a:extLst>
          </p:cNvPr>
          <p:cNvSpPr txBox="1"/>
          <p:nvPr/>
        </p:nvSpPr>
        <p:spPr>
          <a:xfrm>
            <a:off x="492673" y="3022010"/>
            <a:ext cx="1548468" cy="83099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3E1868-03C4-4F88-8A57-BB685598DB2A}"/>
              </a:ext>
            </a:extLst>
          </p:cNvPr>
          <p:cNvSpPr txBox="1"/>
          <p:nvPr/>
        </p:nvSpPr>
        <p:spPr>
          <a:xfrm>
            <a:off x="478605" y="4085150"/>
            <a:ext cx="1548468" cy="83099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-2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53E1868-03C4-4F88-8A57-BB685598DB2A}"/>
              </a:ext>
            </a:extLst>
          </p:cNvPr>
          <p:cNvSpPr txBox="1"/>
          <p:nvPr/>
        </p:nvSpPr>
        <p:spPr>
          <a:xfrm>
            <a:off x="478605" y="5193525"/>
            <a:ext cx="1548468" cy="830997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-3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55854C6-A664-4DF0-B11E-A1014D6EC14D}"/>
              </a:ext>
            </a:extLst>
          </p:cNvPr>
          <p:cNvSpPr txBox="1"/>
          <p:nvPr/>
        </p:nvSpPr>
        <p:spPr>
          <a:xfrm>
            <a:off x="4077454" y="256007"/>
            <a:ext cx="4488872" cy="132343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7BBE90-15A7-43B8-B962-529C21AE87CB}"/>
              </a:ext>
            </a:extLst>
          </p:cNvPr>
          <p:cNvSpPr txBox="1"/>
          <p:nvPr/>
        </p:nvSpPr>
        <p:spPr>
          <a:xfrm>
            <a:off x="1510748" y="2643809"/>
            <a:ext cx="80552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আয়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8B2333-F126-452B-8EFC-DBCDB84580B1}"/>
              </a:ext>
            </a:extLst>
          </p:cNvPr>
          <p:cNvSpPr txBox="1"/>
          <p:nvPr/>
        </p:nvSpPr>
        <p:spPr>
          <a:xfrm>
            <a:off x="1510748" y="4483015"/>
            <a:ext cx="753477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83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E185D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17EDBE3-083F-4AB0-88A2-BA9E5FF94E1D}"/>
              </a:ext>
            </a:extLst>
          </p:cNvPr>
          <p:cNvSpPr txBox="1"/>
          <p:nvPr/>
        </p:nvSpPr>
        <p:spPr>
          <a:xfrm>
            <a:off x="3803374" y="1258957"/>
            <a:ext cx="5744568" cy="15696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5D053D-00D0-4165-BCD2-74A98788F450}"/>
              </a:ext>
            </a:extLst>
          </p:cNvPr>
          <p:cNvSpPr txBox="1"/>
          <p:nvPr/>
        </p:nvSpPr>
        <p:spPr>
          <a:xfrm>
            <a:off x="1523999" y="4015409"/>
            <a:ext cx="960354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 আকৃতির </a:t>
            </a:r>
            <a:r>
              <a:rPr lang="bn-I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5টি </a:t>
            </a:r>
            <a:r>
              <a:rPr lang="bn-IN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জিনিসের নাম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 ।</a:t>
            </a:r>
            <a:endParaRPr lang="en-A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A6D0CD-6B48-4B53-A2B3-987AA5D54ADE}"/>
              </a:ext>
            </a:extLst>
          </p:cNvPr>
          <p:cNvSpPr txBox="1"/>
          <p:nvPr/>
        </p:nvSpPr>
        <p:spPr>
          <a:xfrm>
            <a:off x="661181" y="135158"/>
            <a:ext cx="11099410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অসংখ্য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1901770"/>
            <a:ext cx="11422966" cy="45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63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DA6A10-F0AF-4271-BE29-39556A4C83BF}"/>
              </a:ext>
            </a:extLst>
          </p:cNvPr>
          <p:cNvSpPr txBox="1"/>
          <p:nvPr/>
        </p:nvSpPr>
        <p:spPr>
          <a:xfrm>
            <a:off x="4955666" y="324506"/>
            <a:ext cx="4479235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AU" sz="4400" b="1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98DD5C4-2298-4CF3-BEE3-165793114981}"/>
              </a:ext>
            </a:extLst>
          </p:cNvPr>
          <p:cNvSpPr txBox="1"/>
          <p:nvPr/>
        </p:nvSpPr>
        <p:spPr>
          <a:xfrm>
            <a:off x="3598603" y="1922381"/>
            <a:ext cx="8362318" cy="4247317"/>
          </a:xfrm>
          <a:prstGeom prst="rect">
            <a:avLst/>
          </a:prstGeom>
          <a:solidFill>
            <a:srgbClr val="E185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শামছুন নূর</a:t>
            </a:r>
          </a:p>
          <a:p>
            <a:pPr algn="ctr"/>
            <a:r>
              <a:rPr lang="bn-I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মুরারগাঁও সরকারি প্রাথমিক বিদ্যালয়</a:t>
            </a:r>
          </a:p>
          <a:p>
            <a:pPr algn="ctr"/>
            <a:r>
              <a:rPr lang="bn-IN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সিলেট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184" y="5218594"/>
            <a:ext cx="3274141" cy="46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Bahnschrift Condensed" pitchFamily="34" charset="0"/>
                <a:cs typeface="NikoshBAN" panose="02000000000000000000" pitchFamily="2" charset="0"/>
              </a:rPr>
              <a:t>shadmanheya@gmail.com</a:t>
            </a:r>
            <a:endParaRPr lang="en-US" sz="2400" dirty="0">
              <a:latin typeface="Bahnschrift Condensed" pitchFamily="34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940" y="5587004"/>
            <a:ext cx="3111909" cy="52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Bahnschrift Condensed" pitchFamily="34" charset="0"/>
                <a:cs typeface="NikoshBAN" panose="02000000000000000000" pitchFamily="2" charset="0"/>
              </a:rPr>
              <a:t>Contact : 01712-307039</a:t>
            </a:r>
            <a:endParaRPr lang="en-US" sz="2800" dirty="0">
              <a:latin typeface="Bahnschrift Condensed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2" y="1964079"/>
            <a:ext cx="2857500" cy="3095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4791462" y="260386"/>
            <a:ext cx="4643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6000" b="1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6000" b="1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FEC9F4-B68D-4695-B9B8-8C0ED6F41F91}"/>
              </a:ext>
            </a:extLst>
          </p:cNvPr>
          <p:cNvSpPr txBox="1"/>
          <p:nvPr/>
        </p:nvSpPr>
        <p:spPr>
          <a:xfrm>
            <a:off x="5345721" y="1195747"/>
            <a:ext cx="5838093" cy="53553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bn-IN" sz="5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গণিত</a:t>
            </a:r>
          </a:p>
          <a:p>
            <a:pPr algn="ctr"/>
            <a:r>
              <a:rPr lang="bn-IN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জ্যামিতি</a:t>
            </a:r>
          </a:p>
          <a:p>
            <a:pPr algn="ctr"/>
            <a:r>
              <a:rPr lang="bn-IN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চতুর্ভুজ</a:t>
            </a:r>
          </a:p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য় : ৪০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A786BD-7F95-49E5-81F2-8E103F200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1" y="1312783"/>
            <a:ext cx="4181366" cy="503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2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3B95514-E1C0-4E40-BB53-253253240CAE}"/>
              </a:ext>
            </a:extLst>
          </p:cNvPr>
          <p:cNvSpPr txBox="1"/>
          <p:nvPr/>
        </p:nvSpPr>
        <p:spPr>
          <a:xfrm>
            <a:off x="911352" y="2169007"/>
            <a:ext cx="10369296" cy="2585323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২৯.১.১বিভিন্ন 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 চতুর্ভুজ চিনে আয়ত ও বর্গ শনাক্ত করতে পারবে</a:t>
            </a:r>
          </a:p>
          <a:p>
            <a:pPr algn="ctr"/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২৯.১.২ আয়ত ও বর্গ আকঁতে পারবে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0149" y="168812"/>
            <a:ext cx="4023360" cy="1569660"/>
          </a:xfrm>
          <a:prstGeom prst="rect">
            <a:avLst/>
          </a:prstGeom>
          <a:solidFill>
            <a:srgbClr val="E185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54837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DB25CD5-9E99-4E75-A5E4-020280917FBF}"/>
              </a:ext>
            </a:extLst>
          </p:cNvPr>
          <p:cNvSpPr txBox="1"/>
          <p:nvPr/>
        </p:nvSpPr>
        <p:spPr>
          <a:xfrm>
            <a:off x="2144819" y="1587187"/>
            <a:ext cx="696125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বন্ধুরা আজ আমরা ১টা ঘর তৈরি করা দেখি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5C855F-021E-4081-85EB-C06CDDE6877D}"/>
              </a:ext>
            </a:extLst>
          </p:cNvPr>
          <p:cNvSpPr txBox="1"/>
          <p:nvPr/>
        </p:nvSpPr>
        <p:spPr>
          <a:xfrm>
            <a:off x="3746090" y="156613"/>
            <a:ext cx="374677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AU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52A22E0-8FD2-4680-AE56-24BA7EA6BADF}"/>
              </a:ext>
            </a:extLst>
          </p:cNvPr>
          <p:cNvCxnSpPr/>
          <p:nvPr/>
        </p:nvCxnSpPr>
        <p:spPr>
          <a:xfrm>
            <a:off x="3352800" y="4265409"/>
            <a:ext cx="0" cy="20938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688C7F1-1A80-4C53-BB32-B198B4C00F19}"/>
              </a:ext>
            </a:extLst>
          </p:cNvPr>
          <p:cNvCxnSpPr>
            <a:cxnSpLocks/>
          </p:cNvCxnSpPr>
          <p:nvPr/>
        </p:nvCxnSpPr>
        <p:spPr>
          <a:xfrm flipH="1">
            <a:off x="3352801" y="6359253"/>
            <a:ext cx="45587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D7324B5-4D70-4328-A9C2-646A602F9678}"/>
              </a:ext>
            </a:extLst>
          </p:cNvPr>
          <p:cNvCxnSpPr>
            <a:cxnSpLocks/>
          </p:cNvCxnSpPr>
          <p:nvPr/>
        </p:nvCxnSpPr>
        <p:spPr>
          <a:xfrm flipV="1">
            <a:off x="7911548" y="4265409"/>
            <a:ext cx="0" cy="209384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61EA0B9-A0DC-46D9-8F8A-0B87E9D93742}"/>
              </a:ext>
            </a:extLst>
          </p:cNvPr>
          <p:cNvCxnSpPr>
            <a:cxnSpLocks/>
          </p:cNvCxnSpPr>
          <p:nvPr/>
        </p:nvCxnSpPr>
        <p:spPr>
          <a:xfrm flipH="1">
            <a:off x="2517913" y="2502870"/>
            <a:ext cx="2994991" cy="17625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6B902E2-D0EF-4A9F-B243-00A8C0F247EF}"/>
              </a:ext>
            </a:extLst>
          </p:cNvPr>
          <p:cNvCxnSpPr>
            <a:cxnSpLocks/>
          </p:cNvCxnSpPr>
          <p:nvPr/>
        </p:nvCxnSpPr>
        <p:spPr>
          <a:xfrm>
            <a:off x="5512904" y="2502870"/>
            <a:ext cx="3193774" cy="17625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DCFB951-888C-4C6B-91C6-8CDC9BD21E9C}"/>
              </a:ext>
            </a:extLst>
          </p:cNvPr>
          <p:cNvCxnSpPr>
            <a:cxnSpLocks/>
          </p:cNvCxnSpPr>
          <p:nvPr/>
        </p:nvCxnSpPr>
        <p:spPr>
          <a:xfrm>
            <a:off x="5088835" y="5259322"/>
            <a:ext cx="0" cy="109993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EA6BEFBF-BD0B-4097-BD35-4CF7C62FA7FF}"/>
              </a:ext>
            </a:extLst>
          </p:cNvPr>
          <p:cNvCxnSpPr>
            <a:cxnSpLocks/>
          </p:cNvCxnSpPr>
          <p:nvPr/>
        </p:nvCxnSpPr>
        <p:spPr>
          <a:xfrm>
            <a:off x="5883965" y="5259322"/>
            <a:ext cx="0" cy="109993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C808CC4-18B3-4215-B15B-5DE898DAAA97}"/>
              </a:ext>
            </a:extLst>
          </p:cNvPr>
          <p:cNvCxnSpPr>
            <a:cxnSpLocks/>
          </p:cNvCxnSpPr>
          <p:nvPr/>
        </p:nvCxnSpPr>
        <p:spPr>
          <a:xfrm flipH="1">
            <a:off x="5088835" y="5259322"/>
            <a:ext cx="7951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7C69FEF-D166-445C-93C4-7F46DF35FCD3}"/>
              </a:ext>
            </a:extLst>
          </p:cNvPr>
          <p:cNvCxnSpPr>
            <a:cxnSpLocks/>
          </p:cNvCxnSpPr>
          <p:nvPr/>
        </p:nvCxnSpPr>
        <p:spPr>
          <a:xfrm>
            <a:off x="2531981" y="4251338"/>
            <a:ext cx="618876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C8292E8-06A6-47BF-B6B6-87EAF76E9D8E}"/>
              </a:ext>
            </a:extLst>
          </p:cNvPr>
          <p:cNvSpPr txBox="1"/>
          <p:nvPr/>
        </p:nvSpPr>
        <p:spPr>
          <a:xfrm>
            <a:off x="1997613" y="636506"/>
            <a:ext cx="8553156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="" xmlns:a16="http://schemas.microsoft.com/office/drawing/2014/main" id="{CD2D592F-CA42-4DD6-A984-7701B1F70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794669"/>
              </p:ext>
            </p:extLst>
          </p:nvPr>
        </p:nvGraphicFramePr>
        <p:xfrm>
          <a:off x="2278966" y="2439370"/>
          <a:ext cx="6668085" cy="247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ackager Shell Object" showAsIcon="1" r:id="rId3" imgW="594360" imgH="437760" progId="Package">
                  <p:embed/>
                </p:oleObj>
              </mc:Choice>
              <mc:Fallback>
                <p:oleObj name="Packager Shell Object" showAsIcon="1" r:id="rId3" imgW="594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8966" y="2439370"/>
                        <a:ext cx="6668085" cy="2474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9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12000">
              <a:srgbClr val="F8B049"/>
            </a:gs>
            <a:gs pos="28000">
              <a:srgbClr val="F8B049"/>
            </a:gs>
            <a:gs pos="63000">
              <a:srgbClr val="FEE7F2"/>
            </a:gs>
            <a:gs pos="44000">
              <a:srgbClr val="F952A0"/>
            </a:gs>
            <a:gs pos="69000">
              <a:srgbClr val="C50849"/>
            </a:gs>
            <a:gs pos="79000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EFA4BA-DB48-4EB2-802F-6DC12917A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2104686"/>
            <a:ext cx="3660499" cy="2411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85A97E-A352-431F-B0BD-E5EBB2C09B0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4" y="1961322"/>
            <a:ext cx="3183419" cy="2411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4187B15-7BB8-4AEE-83DA-B129EE7B82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27" y="1205144"/>
            <a:ext cx="3183420" cy="4002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55BE338-76BF-4B82-88C4-7881A086E8D6}"/>
              </a:ext>
            </a:extLst>
          </p:cNvPr>
          <p:cNvSpPr txBox="1"/>
          <p:nvPr/>
        </p:nvSpPr>
        <p:spPr>
          <a:xfrm rot="391137">
            <a:off x="3625795" y="326255"/>
            <a:ext cx="5791200" cy="769441"/>
          </a:xfrm>
          <a:prstGeom prst="rect">
            <a:avLst/>
          </a:prstGeom>
          <a:solidFill>
            <a:srgbClr val="E185DD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োভা</a:t>
            </a:r>
            <a:r>
              <a:rPr lang="as-IN" sz="4400" b="1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b="1" dirty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400" b="1" dirty="0">
              <a:ln w="315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AFEF3F5E-4C81-43CC-82CF-6D32D7CAB1C4}"/>
              </a:ext>
            </a:extLst>
          </p:cNvPr>
          <p:cNvSpPr txBox="1"/>
          <p:nvPr/>
        </p:nvSpPr>
        <p:spPr>
          <a:xfrm>
            <a:off x="2898910" y="3193774"/>
            <a:ext cx="678842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51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716</TotalTime>
  <Words>306</Words>
  <Application>Microsoft Office PowerPoint</Application>
  <PresentationFormat>Custom</PresentationFormat>
  <Paragraphs>70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জাতি ঘটনের মূল ভিত্তি হচ্ছে প্রাথমিক শিক্ষা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105</cp:revision>
  <dcterms:created xsi:type="dcterms:W3CDTF">2020-03-03T05:00:54Z</dcterms:created>
  <dcterms:modified xsi:type="dcterms:W3CDTF">2020-09-22T20:53:06Z</dcterms:modified>
</cp:coreProperties>
</file>