
<file path=[Content_Types].xml><?xml version="1.0" encoding="utf-8"?>
<Types xmlns="http://schemas.openxmlformats.org/package/2006/content-types">
  <Default Extension="gif" ContentType="image/gi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75" r:id="rId4"/>
    <p:sldId id="263" r:id="rId5"/>
    <p:sldId id="264" r:id="rId6"/>
    <p:sldId id="276" r:id="rId7"/>
    <p:sldId id="286" r:id="rId8"/>
    <p:sldId id="277" r:id="rId9"/>
    <p:sldId id="278" r:id="rId10"/>
    <p:sldId id="287" r:id="rId11"/>
    <p:sldId id="266" r:id="rId12"/>
    <p:sldId id="279" r:id="rId13"/>
    <p:sldId id="270" r:id="rId14"/>
    <p:sldId id="285" r:id="rId15"/>
    <p:sldId id="271" r:id="rId16"/>
    <p:sldId id="284" r:id="rId17"/>
    <p:sldId id="272" r:id="rId18"/>
    <p:sldId id="2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82B04D-DAB8-4E67-BEF9-3C62F90F433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E92E436-F9D6-4878-92D2-FEC611EEA8B0}">
      <dgm:prSet phldrT="[Text]"/>
      <dgm:spPr>
        <a:solidFill>
          <a:srgbClr val="002060"/>
        </a:solidFill>
        <a:ln>
          <a:solidFill>
            <a:srgbClr val="FF0000"/>
          </a:solidFill>
        </a:ln>
      </dgm:spPr>
      <dgm:t>
        <a:bodyPr/>
        <a:lstStyle/>
        <a:p>
          <a:r>
            <a:rPr lang="bn-IN" dirty="0">
              <a:latin typeface="NikoshBAN" panose="02000000000000000000" pitchFamily="2" charset="0"/>
              <a:cs typeface="NikoshBAN" panose="02000000000000000000" pitchFamily="2" charset="0"/>
            </a:rPr>
            <a:t>অর্থের সময়মূল্যের গুরুত্ব </a:t>
          </a:r>
          <a:endParaRPr lang="en-US" dirty="0">
            <a:latin typeface="NikoshBAN" panose="02000000000000000000" pitchFamily="2" charset="0"/>
            <a:cs typeface="NikoshBAN" panose="02000000000000000000" pitchFamily="2" charset="0"/>
          </a:endParaRPr>
        </a:p>
      </dgm:t>
    </dgm:pt>
    <dgm:pt modelId="{00EB1D63-1778-4ADB-9A60-4A0C65B24FB0}" type="parTrans" cxnId="{95BCE839-5465-4411-9650-127805020B6B}">
      <dgm:prSet/>
      <dgm:spPr/>
      <dgm:t>
        <a:bodyPr/>
        <a:lstStyle/>
        <a:p>
          <a:endParaRPr lang="en-US"/>
        </a:p>
      </dgm:t>
    </dgm:pt>
    <dgm:pt modelId="{FAEA709F-ACFE-4246-A8FE-2C5F8A95A2D5}" type="sibTrans" cxnId="{95BCE839-5465-4411-9650-127805020B6B}">
      <dgm:prSet/>
      <dgm:spPr/>
      <dgm:t>
        <a:bodyPr/>
        <a:lstStyle/>
        <a:p>
          <a:endParaRPr lang="en-US"/>
        </a:p>
      </dgm:t>
    </dgm:pt>
    <dgm:pt modelId="{E7323B0D-B0DD-473C-9A53-05CD47D2AEE6}">
      <dgm:prSet phldrT="[Text]"/>
      <dgm:spPr>
        <a:ln>
          <a:solidFill>
            <a:srgbClr val="FF0000"/>
          </a:solidFill>
        </a:ln>
      </dgm:spPr>
      <dgm:t>
        <a:bodyPr/>
        <a:lstStyle/>
        <a:p>
          <a:r>
            <a:rPr lang="bn-IN" dirty="0">
              <a:latin typeface="NikoshBAN" panose="02000000000000000000" pitchFamily="2" charset="0"/>
              <a:cs typeface="NikoshBAN" panose="02000000000000000000" pitchFamily="2" charset="0"/>
            </a:rPr>
            <a:t>ক) সুযোগ ব্যয় </a:t>
          </a:r>
          <a:endParaRPr lang="en-US" dirty="0">
            <a:latin typeface="NikoshBAN" panose="02000000000000000000" pitchFamily="2" charset="0"/>
            <a:cs typeface="NikoshBAN" panose="02000000000000000000" pitchFamily="2" charset="0"/>
          </a:endParaRPr>
        </a:p>
      </dgm:t>
    </dgm:pt>
    <dgm:pt modelId="{719A9F40-A56B-4779-AA45-D49568998555}" type="parTrans" cxnId="{0B63DBA5-A67A-463C-8503-662DC1AD4312}">
      <dgm:prSet/>
      <dgm:spPr/>
      <dgm:t>
        <a:bodyPr/>
        <a:lstStyle/>
        <a:p>
          <a:endParaRPr lang="en-US"/>
        </a:p>
      </dgm:t>
    </dgm:pt>
    <dgm:pt modelId="{76C7256D-ABD8-4865-9A16-FBCB48C3CD79}" type="sibTrans" cxnId="{0B63DBA5-A67A-463C-8503-662DC1AD4312}">
      <dgm:prSet/>
      <dgm:spPr/>
      <dgm:t>
        <a:bodyPr/>
        <a:lstStyle/>
        <a:p>
          <a:endParaRPr lang="en-US"/>
        </a:p>
      </dgm:t>
    </dgm:pt>
    <dgm:pt modelId="{F7238FF3-B617-4AD1-88EA-8880967DA98F}">
      <dgm:prSet phldrT="[Text]"/>
      <dgm:spPr>
        <a:ln>
          <a:solidFill>
            <a:srgbClr val="FF0000"/>
          </a:solidFill>
        </a:ln>
      </dgm:spPr>
      <dgm:t>
        <a:bodyPr/>
        <a:lstStyle/>
        <a:p>
          <a:r>
            <a:rPr lang="bn-IN" dirty="0">
              <a:latin typeface="NikoshBAN" panose="02000000000000000000" pitchFamily="2" charset="0"/>
              <a:cs typeface="NikoshBAN" panose="02000000000000000000" pitchFamily="2" charset="0"/>
            </a:rPr>
            <a:t>গ) ঋণগ্রহণ সিদ্ধান্ত</a:t>
          </a:r>
          <a:endParaRPr lang="en-US" dirty="0">
            <a:latin typeface="NikoshBAN" panose="02000000000000000000" pitchFamily="2" charset="0"/>
            <a:cs typeface="NikoshBAN" panose="02000000000000000000" pitchFamily="2" charset="0"/>
          </a:endParaRPr>
        </a:p>
      </dgm:t>
    </dgm:pt>
    <dgm:pt modelId="{903CD391-312A-49F5-9207-01C1B265BEE1}" type="parTrans" cxnId="{38A34533-CAAB-45BA-9F36-4AD2AF08C920}">
      <dgm:prSet/>
      <dgm:spPr/>
      <dgm:t>
        <a:bodyPr/>
        <a:lstStyle/>
        <a:p>
          <a:endParaRPr lang="en-US"/>
        </a:p>
      </dgm:t>
    </dgm:pt>
    <dgm:pt modelId="{049CCD7C-9719-4512-BD9B-9C2CDC24A23F}" type="sibTrans" cxnId="{38A34533-CAAB-45BA-9F36-4AD2AF08C920}">
      <dgm:prSet/>
      <dgm:spPr/>
      <dgm:t>
        <a:bodyPr/>
        <a:lstStyle/>
        <a:p>
          <a:endParaRPr lang="en-US"/>
        </a:p>
      </dgm:t>
    </dgm:pt>
    <dgm:pt modelId="{5317693A-9D6F-494F-995E-82C6D67426D8}">
      <dgm:prSet phldrT="[Text]"/>
      <dgm:spPr>
        <a:ln>
          <a:solidFill>
            <a:srgbClr val="FF0000"/>
          </a:solidFill>
        </a:ln>
      </dgm:spPr>
      <dgm:t>
        <a:bodyPr/>
        <a:lstStyle/>
        <a:p>
          <a:r>
            <a:rPr lang="bn-IN" dirty="0">
              <a:latin typeface="NikoshBAN" panose="02000000000000000000" pitchFamily="2" charset="0"/>
              <a:cs typeface="NikoshBAN" panose="02000000000000000000" pitchFamily="2" charset="0"/>
            </a:rPr>
            <a:t>খ) প্রকল্প মূল্যায়ণ </a:t>
          </a:r>
          <a:endParaRPr lang="en-US" dirty="0">
            <a:latin typeface="NikoshBAN" panose="02000000000000000000" pitchFamily="2" charset="0"/>
            <a:cs typeface="NikoshBAN" panose="02000000000000000000" pitchFamily="2" charset="0"/>
          </a:endParaRPr>
        </a:p>
      </dgm:t>
    </dgm:pt>
    <dgm:pt modelId="{468EDAEE-A63B-4847-9840-290299F7C8A9}" type="sibTrans" cxnId="{C2ABB7DC-4737-4C57-B430-369557595C69}">
      <dgm:prSet/>
      <dgm:spPr/>
      <dgm:t>
        <a:bodyPr/>
        <a:lstStyle/>
        <a:p>
          <a:endParaRPr lang="en-US"/>
        </a:p>
      </dgm:t>
    </dgm:pt>
    <dgm:pt modelId="{B0EBCF39-3BE2-406F-90C4-F1B2BB70DA49}" type="parTrans" cxnId="{C2ABB7DC-4737-4C57-B430-369557595C69}">
      <dgm:prSet/>
      <dgm:spPr/>
      <dgm:t>
        <a:bodyPr/>
        <a:lstStyle/>
        <a:p>
          <a:endParaRPr lang="en-US"/>
        </a:p>
      </dgm:t>
    </dgm:pt>
    <dgm:pt modelId="{E1135B8B-7739-40C6-8CB1-29F0FC23F338}" type="pres">
      <dgm:prSet presAssocID="{C382B04D-DAB8-4E67-BEF9-3C62F90F433D}" presName="hierChild1" presStyleCnt="0">
        <dgm:presLayoutVars>
          <dgm:orgChart val="1"/>
          <dgm:chPref val="1"/>
          <dgm:dir/>
          <dgm:animOne val="branch"/>
          <dgm:animLvl val="lvl"/>
          <dgm:resizeHandles/>
        </dgm:presLayoutVars>
      </dgm:prSet>
      <dgm:spPr/>
    </dgm:pt>
    <dgm:pt modelId="{48506BE4-437D-444C-AF31-EE6B6F90213D}" type="pres">
      <dgm:prSet presAssocID="{CE92E436-F9D6-4878-92D2-FEC611EEA8B0}" presName="hierRoot1" presStyleCnt="0">
        <dgm:presLayoutVars>
          <dgm:hierBranch val="init"/>
        </dgm:presLayoutVars>
      </dgm:prSet>
      <dgm:spPr/>
    </dgm:pt>
    <dgm:pt modelId="{385EBA46-6E24-4E1B-9650-B955A7A6BB84}" type="pres">
      <dgm:prSet presAssocID="{CE92E436-F9D6-4878-92D2-FEC611EEA8B0}" presName="rootComposite1" presStyleCnt="0"/>
      <dgm:spPr/>
    </dgm:pt>
    <dgm:pt modelId="{042798D0-79DE-48BC-A958-124F0400F777}" type="pres">
      <dgm:prSet presAssocID="{CE92E436-F9D6-4878-92D2-FEC611EEA8B0}" presName="rootText1" presStyleLbl="node0" presStyleIdx="0" presStyleCnt="1">
        <dgm:presLayoutVars>
          <dgm:chPref val="3"/>
        </dgm:presLayoutVars>
      </dgm:prSet>
      <dgm:spPr/>
    </dgm:pt>
    <dgm:pt modelId="{717F91BE-B1A8-45F3-AD0D-014D739B48A2}" type="pres">
      <dgm:prSet presAssocID="{CE92E436-F9D6-4878-92D2-FEC611EEA8B0}" presName="rootConnector1" presStyleLbl="node1" presStyleIdx="0" presStyleCnt="0"/>
      <dgm:spPr/>
    </dgm:pt>
    <dgm:pt modelId="{4117AA20-9557-477F-BB01-7F9594EEE2BC}" type="pres">
      <dgm:prSet presAssocID="{CE92E436-F9D6-4878-92D2-FEC611EEA8B0}" presName="hierChild2" presStyleCnt="0"/>
      <dgm:spPr/>
    </dgm:pt>
    <dgm:pt modelId="{528563D7-6FFA-4C3A-9CC2-A0BE46BC76D5}" type="pres">
      <dgm:prSet presAssocID="{719A9F40-A56B-4779-AA45-D49568998555}" presName="Name37" presStyleLbl="parChTrans1D2" presStyleIdx="0" presStyleCnt="3"/>
      <dgm:spPr/>
    </dgm:pt>
    <dgm:pt modelId="{96E83354-D5B0-48D0-BD24-0FD73BE009DB}" type="pres">
      <dgm:prSet presAssocID="{E7323B0D-B0DD-473C-9A53-05CD47D2AEE6}" presName="hierRoot2" presStyleCnt="0">
        <dgm:presLayoutVars>
          <dgm:hierBranch val="init"/>
        </dgm:presLayoutVars>
      </dgm:prSet>
      <dgm:spPr/>
    </dgm:pt>
    <dgm:pt modelId="{BAE3189B-5A89-4CC4-9F50-B20CBE4F40CE}" type="pres">
      <dgm:prSet presAssocID="{E7323B0D-B0DD-473C-9A53-05CD47D2AEE6}" presName="rootComposite" presStyleCnt="0"/>
      <dgm:spPr/>
    </dgm:pt>
    <dgm:pt modelId="{4B1AC8FA-122C-41A6-A1AB-C6AF78EF9998}" type="pres">
      <dgm:prSet presAssocID="{E7323B0D-B0DD-473C-9A53-05CD47D2AEE6}" presName="rootText" presStyleLbl="node2" presStyleIdx="0" presStyleCnt="3">
        <dgm:presLayoutVars>
          <dgm:chPref val="3"/>
        </dgm:presLayoutVars>
      </dgm:prSet>
      <dgm:spPr/>
    </dgm:pt>
    <dgm:pt modelId="{B33A5465-1F39-4C5F-AD42-4CE772775883}" type="pres">
      <dgm:prSet presAssocID="{E7323B0D-B0DD-473C-9A53-05CD47D2AEE6}" presName="rootConnector" presStyleLbl="node2" presStyleIdx="0" presStyleCnt="3"/>
      <dgm:spPr/>
    </dgm:pt>
    <dgm:pt modelId="{F348E16C-33C3-47BA-81BB-EEDD372C47B9}" type="pres">
      <dgm:prSet presAssocID="{E7323B0D-B0DD-473C-9A53-05CD47D2AEE6}" presName="hierChild4" presStyleCnt="0"/>
      <dgm:spPr/>
    </dgm:pt>
    <dgm:pt modelId="{95312B05-8714-4F88-844B-76E6E9E1292B}" type="pres">
      <dgm:prSet presAssocID="{E7323B0D-B0DD-473C-9A53-05CD47D2AEE6}" presName="hierChild5" presStyleCnt="0"/>
      <dgm:spPr/>
    </dgm:pt>
    <dgm:pt modelId="{809E1D02-0CA6-49A2-815C-2F9488D94C67}" type="pres">
      <dgm:prSet presAssocID="{B0EBCF39-3BE2-406F-90C4-F1B2BB70DA49}" presName="Name37" presStyleLbl="parChTrans1D2" presStyleIdx="1" presStyleCnt="3"/>
      <dgm:spPr/>
    </dgm:pt>
    <dgm:pt modelId="{BCCF8513-D5E7-4C59-80D3-CC3E26111B80}" type="pres">
      <dgm:prSet presAssocID="{5317693A-9D6F-494F-995E-82C6D67426D8}" presName="hierRoot2" presStyleCnt="0">
        <dgm:presLayoutVars>
          <dgm:hierBranch val="init"/>
        </dgm:presLayoutVars>
      </dgm:prSet>
      <dgm:spPr/>
    </dgm:pt>
    <dgm:pt modelId="{1D8D475A-0C93-4A0D-9B19-8F934552F2B7}" type="pres">
      <dgm:prSet presAssocID="{5317693A-9D6F-494F-995E-82C6D67426D8}" presName="rootComposite" presStyleCnt="0"/>
      <dgm:spPr/>
    </dgm:pt>
    <dgm:pt modelId="{FF88256E-CCA9-4D73-9090-486238AE002A}" type="pres">
      <dgm:prSet presAssocID="{5317693A-9D6F-494F-995E-82C6D67426D8}" presName="rootText" presStyleLbl="node2" presStyleIdx="1" presStyleCnt="3">
        <dgm:presLayoutVars>
          <dgm:chPref val="3"/>
        </dgm:presLayoutVars>
      </dgm:prSet>
      <dgm:spPr/>
    </dgm:pt>
    <dgm:pt modelId="{9BAA7A3F-35E5-454C-A640-87BCB9F54231}" type="pres">
      <dgm:prSet presAssocID="{5317693A-9D6F-494F-995E-82C6D67426D8}" presName="rootConnector" presStyleLbl="node2" presStyleIdx="1" presStyleCnt="3"/>
      <dgm:spPr/>
    </dgm:pt>
    <dgm:pt modelId="{D40565A9-8081-441E-A077-D97840ED441F}" type="pres">
      <dgm:prSet presAssocID="{5317693A-9D6F-494F-995E-82C6D67426D8}" presName="hierChild4" presStyleCnt="0"/>
      <dgm:spPr/>
    </dgm:pt>
    <dgm:pt modelId="{CD1B6E15-8C42-4E8F-937E-5A5924552940}" type="pres">
      <dgm:prSet presAssocID="{5317693A-9D6F-494F-995E-82C6D67426D8}" presName="hierChild5" presStyleCnt="0"/>
      <dgm:spPr/>
    </dgm:pt>
    <dgm:pt modelId="{4B47F37F-1263-4FD8-B1DA-99B6C2C1F8F8}" type="pres">
      <dgm:prSet presAssocID="{903CD391-312A-49F5-9207-01C1B265BEE1}" presName="Name37" presStyleLbl="parChTrans1D2" presStyleIdx="2" presStyleCnt="3"/>
      <dgm:spPr/>
    </dgm:pt>
    <dgm:pt modelId="{E4B9A539-55C9-483D-9BEA-BB72BB5A27BD}" type="pres">
      <dgm:prSet presAssocID="{F7238FF3-B617-4AD1-88EA-8880967DA98F}" presName="hierRoot2" presStyleCnt="0">
        <dgm:presLayoutVars>
          <dgm:hierBranch val="init"/>
        </dgm:presLayoutVars>
      </dgm:prSet>
      <dgm:spPr/>
    </dgm:pt>
    <dgm:pt modelId="{262F6BF8-ABDC-4DB3-B76F-BC8798D8F0EA}" type="pres">
      <dgm:prSet presAssocID="{F7238FF3-B617-4AD1-88EA-8880967DA98F}" presName="rootComposite" presStyleCnt="0"/>
      <dgm:spPr/>
    </dgm:pt>
    <dgm:pt modelId="{FAA2E338-63F8-4147-9475-77092425909E}" type="pres">
      <dgm:prSet presAssocID="{F7238FF3-B617-4AD1-88EA-8880967DA98F}" presName="rootText" presStyleLbl="node2" presStyleIdx="2" presStyleCnt="3">
        <dgm:presLayoutVars>
          <dgm:chPref val="3"/>
        </dgm:presLayoutVars>
      </dgm:prSet>
      <dgm:spPr/>
    </dgm:pt>
    <dgm:pt modelId="{DEC2B481-7CF6-43E3-9D56-369495D2C883}" type="pres">
      <dgm:prSet presAssocID="{F7238FF3-B617-4AD1-88EA-8880967DA98F}" presName="rootConnector" presStyleLbl="node2" presStyleIdx="2" presStyleCnt="3"/>
      <dgm:spPr/>
    </dgm:pt>
    <dgm:pt modelId="{B1301F06-6980-4B79-9D50-1E711C7D6857}" type="pres">
      <dgm:prSet presAssocID="{F7238FF3-B617-4AD1-88EA-8880967DA98F}" presName="hierChild4" presStyleCnt="0"/>
      <dgm:spPr/>
    </dgm:pt>
    <dgm:pt modelId="{D0B4EA49-70AC-4CAC-84C1-76B77818D67A}" type="pres">
      <dgm:prSet presAssocID="{F7238FF3-B617-4AD1-88EA-8880967DA98F}" presName="hierChild5" presStyleCnt="0"/>
      <dgm:spPr/>
    </dgm:pt>
    <dgm:pt modelId="{2C164930-21F4-46DE-9263-EC561DEE8307}" type="pres">
      <dgm:prSet presAssocID="{CE92E436-F9D6-4878-92D2-FEC611EEA8B0}" presName="hierChild3" presStyleCnt="0"/>
      <dgm:spPr/>
    </dgm:pt>
  </dgm:ptLst>
  <dgm:cxnLst>
    <dgm:cxn modelId="{776ED316-2998-4772-93AC-F34A8EA6711B}" type="presOf" srcId="{5317693A-9D6F-494F-995E-82C6D67426D8}" destId="{FF88256E-CCA9-4D73-9090-486238AE002A}" srcOrd="0" destOrd="0" presId="urn:microsoft.com/office/officeart/2005/8/layout/orgChart1"/>
    <dgm:cxn modelId="{7D04251C-FCB6-4FAA-93CC-DC99A9DED4B6}" type="presOf" srcId="{CE92E436-F9D6-4878-92D2-FEC611EEA8B0}" destId="{042798D0-79DE-48BC-A958-124F0400F777}" srcOrd="0" destOrd="0" presId="urn:microsoft.com/office/officeart/2005/8/layout/orgChart1"/>
    <dgm:cxn modelId="{FEBAFE21-F53C-48A8-B911-9B9F23CBC75B}" type="presOf" srcId="{E7323B0D-B0DD-473C-9A53-05CD47D2AEE6}" destId="{B33A5465-1F39-4C5F-AD42-4CE772775883}" srcOrd="1" destOrd="0" presId="urn:microsoft.com/office/officeart/2005/8/layout/orgChart1"/>
    <dgm:cxn modelId="{38A34533-CAAB-45BA-9F36-4AD2AF08C920}" srcId="{CE92E436-F9D6-4878-92D2-FEC611EEA8B0}" destId="{F7238FF3-B617-4AD1-88EA-8880967DA98F}" srcOrd="2" destOrd="0" parTransId="{903CD391-312A-49F5-9207-01C1B265BEE1}" sibTransId="{049CCD7C-9719-4512-BD9B-9C2CDC24A23F}"/>
    <dgm:cxn modelId="{95BCE839-5465-4411-9650-127805020B6B}" srcId="{C382B04D-DAB8-4E67-BEF9-3C62F90F433D}" destId="{CE92E436-F9D6-4878-92D2-FEC611EEA8B0}" srcOrd="0" destOrd="0" parTransId="{00EB1D63-1778-4ADB-9A60-4A0C65B24FB0}" sibTransId="{FAEA709F-ACFE-4246-A8FE-2C5F8A95A2D5}"/>
    <dgm:cxn modelId="{3AF74463-9679-4C31-A28C-757B6FE7201D}" type="presOf" srcId="{C382B04D-DAB8-4E67-BEF9-3C62F90F433D}" destId="{E1135B8B-7739-40C6-8CB1-29F0FC23F338}" srcOrd="0" destOrd="0" presId="urn:microsoft.com/office/officeart/2005/8/layout/orgChart1"/>
    <dgm:cxn modelId="{63431145-A03C-41C8-AC97-DA7ED25D48E2}" type="presOf" srcId="{F7238FF3-B617-4AD1-88EA-8880967DA98F}" destId="{DEC2B481-7CF6-43E3-9D56-369495D2C883}" srcOrd="1" destOrd="0" presId="urn:microsoft.com/office/officeart/2005/8/layout/orgChart1"/>
    <dgm:cxn modelId="{AE5D6C49-5471-45AC-8D20-698A42999492}" type="presOf" srcId="{F7238FF3-B617-4AD1-88EA-8880967DA98F}" destId="{FAA2E338-63F8-4147-9475-77092425909E}" srcOrd="0" destOrd="0" presId="urn:microsoft.com/office/officeart/2005/8/layout/orgChart1"/>
    <dgm:cxn modelId="{4743F472-162A-44D9-A626-B7D01AFE2254}" type="presOf" srcId="{5317693A-9D6F-494F-995E-82C6D67426D8}" destId="{9BAA7A3F-35E5-454C-A640-87BCB9F54231}" srcOrd="1" destOrd="0" presId="urn:microsoft.com/office/officeart/2005/8/layout/orgChart1"/>
    <dgm:cxn modelId="{47E6887C-0612-4D02-84A5-1DB5BB979356}" type="presOf" srcId="{903CD391-312A-49F5-9207-01C1B265BEE1}" destId="{4B47F37F-1263-4FD8-B1DA-99B6C2C1F8F8}" srcOrd="0" destOrd="0" presId="urn:microsoft.com/office/officeart/2005/8/layout/orgChart1"/>
    <dgm:cxn modelId="{48CD1898-0429-47E4-9538-6F0AC0FC7F94}" type="presOf" srcId="{E7323B0D-B0DD-473C-9A53-05CD47D2AEE6}" destId="{4B1AC8FA-122C-41A6-A1AB-C6AF78EF9998}" srcOrd="0" destOrd="0" presId="urn:microsoft.com/office/officeart/2005/8/layout/orgChart1"/>
    <dgm:cxn modelId="{AD9CBAA0-3FA6-481F-B0CF-88DA89B9DE1B}" type="presOf" srcId="{CE92E436-F9D6-4878-92D2-FEC611EEA8B0}" destId="{717F91BE-B1A8-45F3-AD0D-014D739B48A2}" srcOrd="1" destOrd="0" presId="urn:microsoft.com/office/officeart/2005/8/layout/orgChart1"/>
    <dgm:cxn modelId="{0B63DBA5-A67A-463C-8503-662DC1AD4312}" srcId="{CE92E436-F9D6-4878-92D2-FEC611EEA8B0}" destId="{E7323B0D-B0DD-473C-9A53-05CD47D2AEE6}" srcOrd="0" destOrd="0" parTransId="{719A9F40-A56B-4779-AA45-D49568998555}" sibTransId="{76C7256D-ABD8-4865-9A16-FBCB48C3CD79}"/>
    <dgm:cxn modelId="{953581A9-0541-43DA-B81F-D3088EE3BECA}" type="presOf" srcId="{719A9F40-A56B-4779-AA45-D49568998555}" destId="{528563D7-6FFA-4C3A-9CC2-A0BE46BC76D5}" srcOrd="0" destOrd="0" presId="urn:microsoft.com/office/officeart/2005/8/layout/orgChart1"/>
    <dgm:cxn modelId="{F6CA93D3-3752-4CCA-B1A5-33047E372642}" type="presOf" srcId="{B0EBCF39-3BE2-406F-90C4-F1B2BB70DA49}" destId="{809E1D02-0CA6-49A2-815C-2F9488D94C67}" srcOrd="0" destOrd="0" presId="urn:microsoft.com/office/officeart/2005/8/layout/orgChart1"/>
    <dgm:cxn modelId="{C2ABB7DC-4737-4C57-B430-369557595C69}" srcId="{CE92E436-F9D6-4878-92D2-FEC611EEA8B0}" destId="{5317693A-9D6F-494F-995E-82C6D67426D8}" srcOrd="1" destOrd="0" parTransId="{B0EBCF39-3BE2-406F-90C4-F1B2BB70DA49}" sibTransId="{468EDAEE-A63B-4847-9840-290299F7C8A9}"/>
    <dgm:cxn modelId="{BDAC710F-39D4-4265-A6ED-103CED53EBC9}" type="presParOf" srcId="{E1135B8B-7739-40C6-8CB1-29F0FC23F338}" destId="{48506BE4-437D-444C-AF31-EE6B6F90213D}" srcOrd="0" destOrd="0" presId="urn:microsoft.com/office/officeart/2005/8/layout/orgChart1"/>
    <dgm:cxn modelId="{BBD581DD-3D81-4A5C-8327-8F307B546D4F}" type="presParOf" srcId="{48506BE4-437D-444C-AF31-EE6B6F90213D}" destId="{385EBA46-6E24-4E1B-9650-B955A7A6BB84}" srcOrd="0" destOrd="0" presId="urn:microsoft.com/office/officeart/2005/8/layout/orgChart1"/>
    <dgm:cxn modelId="{DFB06CD0-B6D3-48F3-B29E-20CA16D1C9AB}" type="presParOf" srcId="{385EBA46-6E24-4E1B-9650-B955A7A6BB84}" destId="{042798D0-79DE-48BC-A958-124F0400F777}" srcOrd="0" destOrd="0" presId="urn:microsoft.com/office/officeart/2005/8/layout/orgChart1"/>
    <dgm:cxn modelId="{A22956B4-D9C7-4B68-8FDF-2726311487E7}" type="presParOf" srcId="{385EBA46-6E24-4E1B-9650-B955A7A6BB84}" destId="{717F91BE-B1A8-45F3-AD0D-014D739B48A2}" srcOrd="1" destOrd="0" presId="urn:microsoft.com/office/officeart/2005/8/layout/orgChart1"/>
    <dgm:cxn modelId="{317EAE5F-A727-4194-B277-DAE7AE0E0EF1}" type="presParOf" srcId="{48506BE4-437D-444C-AF31-EE6B6F90213D}" destId="{4117AA20-9557-477F-BB01-7F9594EEE2BC}" srcOrd="1" destOrd="0" presId="urn:microsoft.com/office/officeart/2005/8/layout/orgChart1"/>
    <dgm:cxn modelId="{97736229-A262-42AE-83FD-2C2A2FB13F21}" type="presParOf" srcId="{4117AA20-9557-477F-BB01-7F9594EEE2BC}" destId="{528563D7-6FFA-4C3A-9CC2-A0BE46BC76D5}" srcOrd="0" destOrd="0" presId="urn:microsoft.com/office/officeart/2005/8/layout/orgChart1"/>
    <dgm:cxn modelId="{4C214154-0BF8-4E73-9583-68276CF31DBE}" type="presParOf" srcId="{4117AA20-9557-477F-BB01-7F9594EEE2BC}" destId="{96E83354-D5B0-48D0-BD24-0FD73BE009DB}" srcOrd="1" destOrd="0" presId="urn:microsoft.com/office/officeart/2005/8/layout/orgChart1"/>
    <dgm:cxn modelId="{2DE4F3C0-1883-4D6F-93D3-690D9F05182B}" type="presParOf" srcId="{96E83354-D5B0-48D0-BD24-0FD73BE009DB}" destId="{BAE3189B-5A89-4CC4-9F50-B20CBE4F40CE}" srcOrd="0" destOrd="0" presId="urn:microsoft.com/office/officeart/2005/8/layout/orgChart1"/>
    <dgm:cxn modelId="{6ED1FB56-B538-42CE-B5A1-8A15B5101341}" type="presParOf" srcId="{BAE3189B-5A89-4CC4-9F50-B20CBE4F40CE}" destId="{4B1AC8FA-122C-41A6-A1AB-C6AF78EF9998}" srcOrd="0" destOrd="0" presId="urn:microsoft.com/office/officeart/2005/8/layout/orgChart1"/>
    <dgm:cxn modelId="{AB8DB1FE-83D2-4061-8099-CA948BBC7435}" type="presParOf" srcId="{BAE3189B-5A89-4CC4-9F50-B20CBE4F40CE}" destId="{B33A5465-1F39-4C5F-AD42-4CE772775883}" srcOrd="1" destOrd="0" presId="urn:microsoft.com/office/officeart/2005/8/layout/orgChart1"/>
    <dgm:cxn modelId="{6FBBDAB0-369C-42CE-9D22-F4982C19A307}" type="presParOf" srcId="{96E83354-D5B0-48D0-BD24-0FD73BE009DB}" destId="{F348E16C-33C3-47BA-81BB-EEDD372C47B9}" srcOrd="1" destOrd="0" presId="urn:microsoft.com/office/officeart/2005/8/layout/orgChart1"/>
    <dgm:cxn modelId="{A8E48E7A-0224-47CC-BA57-B21504BF69F5}" type="presParOf" srcId="{96E83354-D5B0-48D0-BD24-0FD73BE009DB}" destId="{95312B05-8714-4F88-844B-76E6E9E1292B}" srcOrd="2" destOrd="0" presId="urn:microsoft.com/office/officeart/2005/8/layout/orgChart1"/>
    <dgm:cxn modelId="{468906C7-2F2D-4D57-91EA-13F3912637D1}" type="presParOf" srcId="{4117AA20-9557-477F-BB01-7F9594EEE2BC}" destId="{809E1D02-0CA6-49A2-815C-2F9488D94C67}" srcOrd="2" destOrd="0" presId="urn:microsoft.com/office/officeart/2005/8/layout/orgChart1"/>
    <dgm:cxn modelId="{5A5C7BE5-031D-46F0-B357-C4CA3372140E}" type="presParOf" srcId="{4117AA20-9557-477F-BB01-7F9594EEE2BC}" destId="{BCCF8513-D5E7-4C59-80D3-CC3E26111B80}" srcOrd="3" destOrd="0" presId="urn:microsoft.com/office/officeart/2005/8/layout/orgChart1"/>
    <dgm:cxn modelId="{F6AD7680-71CB-4193-8852-EC4DCEDC54E3}" type="presParOf" srcId="{BCCF8513-D5E7-4C59-80D3-CC3E26111B80}" destId="{1D8D475A-0C93-4A0D-9B19-8F934552F2B7}" srcOrd="0" destOrd="0" presId="urn:microsoft.com/office/officeart/2005/8/layout/orgChart1"/>
    <dgm:cxn modelId="{638F7147-19D8-483B-A6EE-976D6EACCE14}" type="presParOf" srcId="{1D8D475A-0C93-4A0D-9B19-8F934552F2B7}" destId="{FF88256E-CCA9-4D73-9090-486238AE002A}" srcOrd="0" destOrd="0" presId="urn:microsoft.com/office/officeart/2005/8/layout/orgChart1"/>
    <dgm:cxn modelId="{D63CA11D-E4B1-42A7-A563-BEF54D158061}" type="presParOf" srcId="{1D8D475A-0C93-4A0D-9B19-8F934552F2B7}" destId="{9BAA7A3F-35E5-454C-A640-87BCB9F54231}" srcOrd="1" destOrd="0" presId="urn:microsoft.com/office/officeart/2005/8/layout/orgChart1"/>
    <dgm:cxn modelId="{BA455899-3897-4752-98B1-41C5482648D2}" type="presParOf" srcId="{BCCF8513-D5E7-4C59-80D3-CC3E26111B80}" destId="{D40565A9-8081-441E-A077-D97840ED441F}" srcOrd="1" destOrd="0" presId="urn:microsoft.com/office/officeart/2005/8/layout/orgChart1"/>
    <dgm:cxn modelId="{3AAFA450-47DD-429D-A50E-E2AF2FB370AB}" type="presParOf" srcId="{BCCF8513-D5E7-4C59-80D3-CC3E26111B80}" destId="{CD1B6E15-8C42-4E8F-937E-5A5924552940}" srcOrd="2" destOrd="0" presId="urn:microsoft.com/office/officeart/2005/8/layout/orgChart1"/>
    <dgm:cxn modelId="{74BE8591-1CEC-46F3-82CA-26F2E935ACD8}" type="presParOf" srcId="{4117AA20-9557-477F-BB01-7F9594EEE2BC}" destId="{4B47F37F-1263-4FD8-B1DA-99B6C2C1F8F8}" srcOrd="4" destOrd="0" presId="urn:microsoft.com/office/officeart/2005/8/layout/orgChart1"/>
    <dgm:cxn modelId="{C6A15BD8-D234-48F5-A2B7-F13102991C7A}" type="presParOf" srcId="{4117AA20-9557-477F-BB01-7F9594EEE2BC}" destId="{E4B9A539-55C9-483D-9BEA-BB72BB5A27BD}" srcOrd="5" destOrd="0" presId="urn:microsoft.com/office/officeart/2005/8/layout/orgChart1"/>
    <dgm:cxn modelId="{DA572F45-DA49-4375-8751-347BBC6BC588}" type="presParOf" srcId="{E4B9A539-55C9-483D-9BEA-BB72BB5A27BD}" destId="{262F6BF8-ABDC-4DB3-B76F-BC8798D8F0EA}" srcOrd="0" destOrd="0" presId="urn:microsoft.com/office/officeart/2005/8/layout/orgChart1"/>
    <dgm:cxn modelId="{AD9335C8-6646-4322-95DE-5FD30AA7DA18}" type="presParOf" srcId="{262F6BF8-ABDC-4DB3-B76F-BC8798D8F0EA}" destId="{FAA2E338-63F8-4147-9475-77092425909E}" srcOrd="0" destOrd="0" presId="urn:microsoft.com/office/officeart/2005/8/layout/orgChart1"/>
    <dgm:cxn modelId="{FF494CD0-3777-400A-A363-0C97D4B34728}" type="presParOf" srcId="{262F6BF8-ABDC-4DB3-B76F-BC8798D8F0EA}" destId="{DEC2B481-7CF6-43E3-9D56-369495D2C883}" srcOrd="1" destOrd="0" presId="urn:microsoft.com/office/officeart/2005/8/layout/orgChart1"/>
    <dgm:cxn modelId="{604CFF18-6051-4A15-93D4-A69E53DC0551}" type="presParOf" srcId="{E4B9A539-55C9-483D-9BEA-BB72BB5A27BD}" destId="{B1301F06-6980-4B79-9D50-1E711C7D6857}" srcOrd="1" destOrd="0" presId="urn:microsoft.com/office/officeart/2005/8/layout/orgChart1"/>
    <dgm:cxn modelId="{04CDB4C2-C9DE-4776-97C2-1950A2CFBD96}" type="presParOf" srcId="{E4B9A539-55C9-483D-9BEA-BB72BB5A27BD}" destId="{D0B4EA49-70AC-4CAC-84C1-76B77818D67A}" srcOrd="2" destOrd="0" presId="urn:microsoft.com/office/officeart/2005/8/layout/orgChart1"/>
    <dgm:cxn modelId="{EE1EA079-A559-4296-87C1-880F83A8698D}" type="presParOf" srcId="{48506BE4-437D-444C-AF31-EE6B6F90213D}" destId="{2C164930-21F4-46DE-9263-EC561DEE830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47F37F-1263-4FD8-B1DA-99B6C2C1F8F8}">
      <dsp:nvSpPr>
        <dsp:cNvPr id="0" name=""/>
        <dsp:cNvSpPr/>
      </dsp:nvSpPr>
      <dsp:spPr>
        <a:xfrm>
          <a:off x="6016486" y="2983416"/>
          <a:ext cx="4256708" cy="738767"/>
        </a:xfrm>
        <a:custGeom>
          <a:avLst/>
          <a:gdLst/>
          <a:ahLst/>
          <a:cxnLst/>
          <a:rect l="0" t="0" r="0" b="0"/>
          <a:pathLst>
            <a:path>
              <a:moveTo>
                <a:pt x="0" y="0"/>
              </a:moveTo>
              <a:lnTo>
                <a:pt x="0" y="369383"/>
              </a:lnTo>
              <a:lnTo>
                <a:pt x="4256708" y="369383"/>
              </a:lnTo>
              <a:lnTo>
                <a:pt x="4256708" y="7387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9E1D02-0CA6-49A2-815C-2F9488D94C67}">
      <dsp:nvSpPr>
        <dsp:cNvPr id="0" name=""/>
        <dsp:cNvSpPr/>
      </dsp:nvSpPr>
      <dsp:spPr>
        <a:xfrm>
          <a:off x="5970766" y="2983416"/>
          <a:ext cx="91440" cy="738767"/>
        </a:xfrm>
        <a:custGeom>
          <a:avLst/>
          <a:gdLst/>
          <a:ahLst/>
          <a:cxnLst/>
          <a:rect l="0" t="0" r="0" b="0"/>
          <a:pathLst>
            <a:path>
              <a:moveTo>
                <a:pt x="45720" y="0"/>
              </a:moveTo>
              <a:lnTo>
                <a:pt x="45720" y="7387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8563D7-6FFA-4C3A-9CC2-A0BE46BC76D5}">
      <dsp:nvSpPr>
        <dsp:cNvPr id="0" name=""/>
        <dsp:cNvSpPr/>
      </dsp:nvSpPr>
      <dsp:spPr>
        <a:xfrm>
          <a:off x="1759778" y="2983416"/>
          <a:ext cx="4256708" cy="738767"/>
        </a:xfrm>
        <a:custGeom>
          <a:avLst/>
          <a:gdLst/>
          <a:ahLst/>
          <a:cxnLst/>
          <a:rect l="0" t="0" r="0" b="0"/>
          <a:pathLst>
            <a:path>
              <a:moveTo>
                <a:pt x="4256708" y="0"/>
              </a:moveTo>
              <a:lnTo>
                <a:pt x="4256708" y="369383"/>
              </a:lnTo>
              <a:lnTo>
                <a:pt x="0" y="369383"/>
              </a:lnTo>
              <a:lnTo>
                <a:pt x="0" y="7387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2798D0-79DE-48BC-A958-124F0400F777}">
      <dsp:nvSpPr>
        <dsp:cNvPr id="0" name=""/>
        <dsp:cNvSpPr/>
      </dsp:nvSpPr>
      <dsp:spPr>
        <a:xfrm>
          <a:off x="4257516" y="1224445"/>
          <a:ext cx="3517940" cy="1758970"/>
        </a:xfrm>
        <a:prstGeom prst="rect">
          <a:avLst/>
        </a:prstGeom>
        <a:solidFill>
          <a:srgbClr val="002060"/>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r>
            <a:rPr lang="bn-IN" sz="5200" kern="1200" dirty="0">
              <a:latin typeface="NikoshBAN" panose="02000000000000000000" pitchFamily="2" charset="0"/>
              <a:cs typeface="NikoshBAN" panose="02000000000000000000" pitchFamily="2" charset="0"/>
            </a:rPr>
            <a:t>অর্থের সময়মূল্যের গুরুত্ব </a:t>
          </a:r>
          <a:endParaRPr lang="en-US" sz="5200" kern="1200" dirty="0">
            <a:latin typeface="NikoshBAN" panose="02000000000000000000" pitchFamily="2" charset="0"/>
            <a:cs typeface="NikoshBAN" panose="02000000000000000000" pitchFamily="2" charset="0"/>
          </a:endParaRPr>
        </a:p>
      </dsp:txBody>
      <dsp:txXfrm>
        <a:off x="4257516" y="1224445"/>
        <a:ext cx="3517940" cy="1758970"/>
      </dsp:txXfrm>
    </dsp:sp>
    <dsp:sp modelId="{4B1AC8FA-122C-41A6-A1AB-C6AF78EF9998}">
      <dsp:nvSpPr>
        <dsp:cNvPr id="0" name=""/>
        <dsp:cNvSpPr/>
      </dsp:nvSpPr>
      <dsp:spPr>
        <a:xfrm>
          <a:off x="807" y="3722183"/>
          <a:ext cx="3517940" cy="1758970"/>
        </a:xfrm>
        <a:prstGeom prst="rect">
          <a:avLst/>
        </a:prstGeom>
        <a:solidFill>
          <a:schemeClr val="accen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r>
            <a:rPr lang="bn-IN" sz="5200" kern="1200" dirty="0">
              <a:latin typeface="NikoshBAN" panose="02000000000000000000" pitchFamily="2" charset="0"/>
              <a:cs typeface="NikoshBAN" panose="02000000000000000000" pitchFamily="2" charset="0"/>
            </a:rPr>
            <a:t>ক) সুযোগ ব্যয় </a:t>
          </a:r>
          <a:endParaRPr lang="en-US" sz="5200" kern="1200" dirty="0">
            <a:latin typeface="NikoshBAN" panose="02000000000000000000" pitchFamily="2" charset="0"/>
            <a:cs typeface="NikoshBAN" panose="02000000000000000000" pitchFamily="2" charset="0"/>
          </a:endParaRPr>
        </a:p>
      </dsp:txBody>
      <dsp:txXfrm>
        <a:off x="807" y="3722183"/>
        <a:ext cx="3517940" cy="1758970"/>
      </dsp:txXfrm>
    </dsp:sp>
    <dsp:sp modelId="{FF88256E-CCA9-4D73-9090-486238AE002A}">
      <dsp:nvSpPr>
        <dsp:cNvPr id="0" name=""/>
        <dsp:cNvSpPr/>
      </dsp:nvSpPr>
      <dsp:spPr>
        <a:xfrm>
          <a:off x="4257516" y="3722183"/>
          <a:ext cx="3517940" cy="1758970"/>
        </a:xfrm>
        <a:prstGeom prst="rect">
          <a:avLst/>
        </a:prstGeom>
        <a:solidFill>
          <a:schemeClr val="accen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r>
            <a:rPr lang="bn-IN" sz="5200" kern="1200" dirty="0">
              <a:latin typeface="NikoshBAN" panose="02000000000000000000" pitchFamily="2" charset="0"/>
              <a:cs typeface="NikoshBAN" panose="02000000000000000000" pitchFamily="2" charset="0"/>
            </a:rPr>
            <a:t>খ) প্রকল্প মূল্যায়ণ </a:t>
          </a:r>
          <a:endParaRPr lang="en-US" sz="5200" kern="1200" dirty="0">
            <a:latin typeface="NikoshBAN" panose="02000000000000000000" pitchFamily="2" charset="0"/>
            <a:cs typeface="NikoshBAN" panose="02000000000000000000" pitchFamily="2" charset="0"/>
          </a:endParaRPr>
        </a:p>
      </dsp:txBody>
      <dsp:txXfrm>
        <a:off x="4257516" y="3722183"/>
        <a:ext cx="3517940" cy="1758970"/>
      </dsp:txXfrm>
    </dsp:sp>
    <dsp:sp modelId="{FAA2E338-63F8-4147-9475-77092425909E}">
      <dsp:nvSpPr>
        <dsp:cNvPr id="0" name=""/>
        <dsp:cNvSpPr/>
      </dsp:nvSpPr>
      <dsp:spPr>
        <a:xfrm>
          <a:off x="8514224" y="3722183"/>
          <a:ext cx="3517940" cy="1758970"/>
        </a:xfrm>
        <a:prstGeom prst="rect">
          <a:avLst/>
        </a:prstGeom>
        <a:solidFill>
          <a:schemeClr val="accen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r>
            <a:rPr lang="bn-IN" sz="5200" kern="1200" dirty="0">
              <a:latin typeface="NikoshBAN" panose="02000000000000000000" pitchFamily="2" charset="0"/>
              <a:cs typeface="NikoshBAN" panose="02000000000000000000" pitchFamily="2" charset="0"/>
            </a:rPr>
            <a:t>গ) ঋণগ্রহণ সিদ্ধান্ত</a:t>
          </a:r>
          <a:endParaRPr lang="en-US" sz="5200" kern="1200" dirty="0">
            <a:latin typeface="NikoshBAN" panose="02000000000000000000" pitchFamily="2" charset="0"/>
            <a:cs typeface="NikoshBAN" panose="02000000000000000000" pitchFamily="2" charset="0"/>
          </a:endParaRPr>
        </a:p>
      </dsp:txBody>
      <dsp:txXfrm>
        <a:off x="8514224" y="3722183"/>
        <a:ext cx="3517940" cy="175897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E2755-A217-41F5-97D9-AE53E625D0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B5F3E1-42F5-4A3E-B727-BB7CC3FB5A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F534B1-303F-4996-9699-4E0E7616E867}"/>
              </a:ext>
            </a:extLst>
          </p:cNvPr>
          <p:cNvSpPr>
            <a:spLocks noGrp="1"/>
          </p:cNvSpPr>
          <p:nvPr>
            <p:ph type="dt" sz="half" idx="10"/>
          </p:nvPr>
        </p:nvSpPr>
        <p:spPr/>
        <p:txBody>
          <a:bodyPr/>
          <a:lstStyle/>
          <a:p>
            <a:fld id="{338A7A70-7BF8-4EA0-BCC3-6923C45278D5}" type="datetimeFigureOut">
              <a:rPr lang="en-US" smtClean="0"/>
              <a:t>9/24/2020</a:t>
            </a:fld>
            <a:endParaRPr lang="en-US"/>
          </a:p>
        </p:txBody>
      </p:sp>
      <p:sp>
        <p:nvSpPr>
          <p:cNvPr id="5" name="Footer Placeholder 4">
            <a:extLst>
              <a:ext uri="{FF2B5EF4-FFF2-40B4-BE49-F238E27FC236}">
                <a16:creationId xmlns:a16="http://schemas.microsoft.com/office/drawing/2014/main" id="{FAD81D51-654E-46C1-9B92-95BFD00008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0C4208-AEE7-46D2-B82F-348637B00D82}"/>
              </a:ext>
            </a:extLst>
          </p:cNvPr>
          <p:cNvSpPr>
            <a:spLocks noGrp="1"/>
          </p:cNvSpPr>
          <p:nvPr>
            <p:ph type="sldNum" sz="quarter" idx="12"/>
          </p:nvPr>
        </p:nvSpPr>
        <p:spPr/>
        <p:txBody>
          <a:bodyPr/>
          <a:lstStyle/>
          <a:p>
            <a:fld id="{FF6AD6D3-D3C5-448C-89C0-372F3626931D}" type="slidenum">
              <a:rPr lang="en-US" smtClean="0"/>
              <a:t>‹#›</a:t>
            </a:fld>
            <a:endParaRPr lang="en-US"/>
          </a:p>
        </p:txBody>
      </p:sp>
    </p:spTree>
    <p:extLst>
      <p:ext uri="{BB962C8B-B14F-4D97-AF65-F5344CB8AC3E}">
        <p14:creationId xmlns:p14="http://schemas.microsoft.com/office/powerpoint/2010/main" val="70549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171DC-A638-4D7E-A979-84ABBDAC41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910AF4-A1A9-4F14-B726-9113F56F6A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1CF971-8FB3-48E6-BCCA-AB76A2DAAEE1}"/>
              </a:ext>
            </a:extLst>
          </p:cNvPr>
          <p:cNvSpPr>
            <a:spLocks noGrp="1"/>
          </p:cNvSpPr>
          <p:nvPr>
            <p:ph type="dt" sz="half" idx="10"/>
          </p:nvPr>
        </p:nvSpPr>
        <p:spPr/>
        <p:txBody>
          <a:bodyPr/>
          <a:lstStyle/>
          <a:p>
            <a:fld id="{338A7A70-7BF8-4EA0-BCC3-6923C45278D5}" type="datetimeFigureOut">
              <a:rPr lang="en-US" smtClean="0"/>
              <a:t>9/24/2020</a:t>
            </a:fld>
            <a:endParaRPr lang="en-US"/>
          </a:p>
        </p:txBody>
      </p:sp>
      <p:sp>
        <p:nvSpPr>
          <p:cNvPr id="5" name="Footer Placeholder 4">
            <a:extLst>
              <a:ext uri="{FF2B5EF4-FFF2-40B4-BE49-F238E27FC236}">
                <a16:creationId xmlns:a16="http://schemas.microsoft.com/office/drawing/2014/main" id="{F72EB168-86ED-4460-8491-BC57039E2A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A3B82D-7B6F-4B72-A9A3-A8F5879A0619}"/>
              </a:ext>
            </a:extLst>
          </p:cNvPr>
          <p:cNvSpPr>
            <a:spLocks noGrp="1"/>
          </p:cNvSpPr>
          <p:nvPr>
            <p:ph type="sldNum" sz="quarter" idx="12"/>
          </p:nvPr>
        </p:nvSpPr>
        <p:spPr/>
        <p:txBody>
          <a:bodyPr/>
          <a:lstStyle/>
          <a:p>
            <a:fld id="{FF6AD6D3-D3C5-448C-89C0-372F3626931D}" type="slidenum">
              <a:rPr lang="en-US" smtClean="0"/>
              <a:t>‹#›</a:t>
            </a:fld>
            <a:endParaRPr lang="en-US"/>
          </a:p>
        </p:txBody>
      </p:sp>
    </p:spTree>
    <p:extLst>
      <p:ext uri="{BB962C8B-B14F-4D97-AF65-F5344CB8AC3E}">
        <p14:creationId xmlns:p14="http://schemas.microsoft.com/office/powerpoint/2010/main" val="362528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524D1B-2A57-475E-B897-E44318EC51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6B7086-2E17-47C1-A956-A57031C132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ECEC1A-BD0B-42CE-936E-4A9E0BB3CD37}"/>
              </a:ext>
            </a:extLst>
          </p:cNvPr>
          <p:cNvSpPr>
            <a:spLocks noGrp="1"/>
          </p:cNvSpPr>
          <p:nvPr>
            <p:ph type="dt" sz="half" idx="10"/>
          </p:nvPr>
        </p:nvSpPr>
        <p:spPr/>
        <p:txBody>
          <a:bodyPr/>
          <a:lstStyle/>
          <a:p>
            <a:fld id="{338A7A70-7BF8-4EA0-BCC3-6923C45278D5}" type="datetimeFigureOut">
              <a:rPr lang="en-US" smtClean="0"/>
              <a:t>9/24/2020</a:t>
            </a:fld>
            <a:endParaRPr lang="en-US"/>
          </a:p>
        </p:txBody>
      </p:sp>
      <p:sp>
        <p:nvSpPr>
          <p:cNvPr id="5" name="Footer Placeholder 4">
            <a:extLst>
              <a:ext uri="{FF2B5EF4-FFF2-40B4-BE49-F238E27FC236}">
                <a16:creationId xmlns:a16="http://schemas.microsoft.com/office/drawing/2014/main" id="{409F371B-1CB4-44D3-A4B7-E3488DD3E9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2D86CF-9C61-4D50-9BDE-0052277EE0DB}"/>
              </a:ext>
            </a:extLst>
          </p:cNvPr>
          <p:cNvSpPr>
            <a:spLocks noGrp="1"/>
          </p:cNvSpPr>
          <p:nvPr>
            <p:ph type="sldNum" sz="quarter" idx="12"/>
          </p:nvPr>
        </p:nvSpPr>
        <p:spPr/>
        <p:txBody>
          <a:bodyPr/>
          <a:lstStyle/>
          <a:p>
            <a:fld id="{FF6AD6D3-D3C5-448C-89C0-372F3626931D}" type="slidenum">
              <a:rPr lang="en-US" smtClean="0"/>
              <a:t>‹#›</a:t>
            </a:fld>
            <a:endParaRPr lang="en-US"/>
          </a:p>
        </p:txBody>
      </p:sp>
    </p:spTree>
    <p:extLst>
      <p:ext uri="{BB962C8B-B14F-4D97-AF65-F5344CB8AC3E}">
        <p14:creationId xmlns:p14="http://schemas.microsoft.com/office/powerpoint/2010/main" val="1869219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09F25-E3F6-4198-A459-766703DC00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3D557F-B5A6-4B20-9B68-7DB753742F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DF344F-E2E0-4CDD-832F-C95EDEE0FE0A}"/>
              </a:ext>
            </a:extLst>
          </p:cNvPr>
          <p:cNvSpPr>
            <a:spLocks noGrp="1"/>
          </p:cNvSpPr>
          <p:nvPr>
            <p:ph type="dt" sz="half" idx="10"/>
          </p:nvPr>
        </p:nvSpPr>
        <p:spPr/>
        <p:txBody>
          <a:bodyPr/>
          <a:lstStyle/>
          <a:p>
            <a:fld id="{338A7A70-7BF8-4EA0-BCC3-6923C45278D5}" type="datetimeFigureOut">
              <a:rPr lang="en-US" smtClean="0"/>
              <a:t>9/24/2020</a:t>
            </a:fld>
            <a:endParaRPr lang="en-US"/>
          </a:p>
        </p:txBody>
      </p:sp>
      <p:sp>
        <p:nvSpPr>
          <p:cNvPr id="5" name="Footer Placeholder 4">
            <a:extLst>
              <a:ext uri="{FF2B5EF4-FFF2-40B4-BE49-F238E27FC236}">
                <a16:creationId xmlns:a16="http://schemas.microsoft.com/office/drawing/2014/main" id="{C86830DD-8022-4093-8CDF-B4F3D6342B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9C52D9-2C5C-4313-BFF9-05DC750C0576}"/>
              </a:ext>
            </a:extLst>
          </p:cNvPr>
          <p:cNvSpPr>
            <a:spLocks noGrp="1"/>
          </p:cNvSpPr>
          <p:nvPr>
            <p:ph type="sldNum" sz="quarter" idx="12"/>
          </p:nvPr>
        </p:nvSpPr>
        <p:spPr/>
        <p:txBody>
          <a:bodyPr/>
          <a:lstStyle/>
          <a:p>
            <a:fld id="{FF6AD6D3-D3C5-448C-89C0-372F3626931D}" type="slidenum">
              <a:rPr lang="en-US" smtClean="0"/>
              <a:t>‹#›</a:t>
            </a:fld>
            <a:endParaRPr lang="en-US"/>
          </a:p>
        </p:txBody>
      </p:sp>
    </p:spTree>
    <p:extLst>
      <p:ext uri="{BB962C8B-B14F-4D97-AF65-F5344CB8AC3E}">
        <p14:creationId xmlns:p14="http://schemas.microsoft.com/office/powerpoint/2010/main" val="115029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529E-BED6-4B16-B26A-F9D878B176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1D5975-42FD-4392-BDE7-B29056212C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656B2D-D77B-4760-BE40-EDC9DEF7A39B}"/>
              </a:ext>
            </a:extLst>
          </p:cNvPr>
          <p:cNvSpPr>
            <a:spLocks noGrp="1"/>
          </p:cNvSpPr>
          <p:nvPr>
            <p:ph type="dt" sz="half" idx="10"/>
          </p:nvPr>
        </p:nvSpPr>
        <p:spPr/>
        <p:txBody>
          <a:bodyPr/>
          <a:lstStyle/>
          <a:p>
            <a:fld id="{338A7A70-7BF8-4EA0-BCC3-6923C45278D5}" type="datetimeFigureOut">
              <a:rPr lang="en-US" smtClean="0"/>
              <a:t>9/24/2020</a:t>
            </a:fld>
            <a:endParaRPr lang="en-US"/>
          </a:p>
        </p:txBody>
      </p:sp>
      <p:sp>
        <p:nvSpPr>
          <p:cNvPr id="5" name="Footer Placeholder 4">
            <a:extLst>
              <a:ext uri="{FF2B5EF4-FFF2-40B4-BE49-F238E27FC236}">
                <a16:creationId xmlns:a16="http://schemas.microsoft.com/office/drawing/2014/main" id="{01CC528D-BB77-4E2C-8B09-EE1D9CAC2A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7543A2-6F83-4DF4-94A4-28D868AF3960}"/>
              </a:ext>
            </a:extLst>
          </p:cNvPr>
          <p:cNvSpPr>
            <a:spLocks noGrp="1"/>
          </p:cNvSpPr>
          <p:nvPr>
            <p:ph type="sldNum" sz="quarter" idx="12"/>
          </p:nvPr>
        </p:nvSpPr>
        <p:spPr/>
        <p:txBody>
          <a:bodyPr/>
          <a:lstStyle/>
          <a:p>
            <a:fld id="{FF6AD6D3-D3C5-448C-89C0-372F3626931D}" type="slidenum">
              <a:rPr lang="en-US" smtClean="0"/>
              <a:t>‹#›</a:t>
            </a:fld>
            <a:endParaRPr lang="en-US"/>
          </a:p>
        </p:txBody>
      </p:sp>
    </p:spTree>
    <p:extLst>
      <p:ext uri="{BB962C8B-B14F-4D97-AF65-F5344CB8AC3E}">
        <p14:creationId xmlns:p14="http://schemas.microsoft.com/office/powerpoint/2010/main" val="3471002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74EA3-C69B-48CE-91D9-7A26288145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600A66-D0E7-463E-B2BD-845950F640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0D42F0-E75C-40CF-A6C9-9D3CBEF6B6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AD90E4-28CC-4A0A-B600-2E21830E13F3}"/>
              </a:ext>
            </a:extLst>
          </p:cNvPr>
          <p:cNvSpPr>
            <a:spLocks noGrp="1"/>
          </p:cNvSpPr>
          <p:nvPr>
            <p:ph type="dt" sz="half" idx="10"/>
          </p:nvPr>
        </p:nvSpPr>
        <p:spPr/>
        <p:txBody>
          <a:bodyPr/>
          <a:lstStyle/>
          <a:p>
            <a:fld id="{338A7A70-7BF8-4EA0-BCC3-6923C45278D5}" type="datetimeFigureOut">
              <a:rPr lang="en-US" smtClean="0"/>
              <a:t>9/24/2020</a:t>
            </a:fld>
            <a:endParaRPr lang="en-US"/>
          </a:p>
        </p:txBody>
      </p:sp>
      <p:sp>
        <p:nvSpPr>
          <p:cNvPr id="6" name="Footer Placeholder 5">
            <a:extLst>
              <a:ext uri="{FF2B5EF4-FFF2-40B4-BE49-F238E27FC236}">
                <a16:creationId xmlns:a16="http://schemas.microsoft.com/office/drawing/2014/main" id="{B85E31A4-F926-4977-B253-24F0095934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8B9CD1-1070-43C6-BD22-AB4FA46274A9}"/>
              </a:ext>
            </a:extLst>
          </p:cNvPr>
          <p:cNvSpPr>
            <a:spLocks noGrp="1"/>
          </p:cNvSpPr>
          <p:nvPr>
            <p:ph type="sldNum" sz="quarter" idx="12"/>
          </p:nvPr>
        </p:nvSpPr>
        <p:spPr/>
        <p:txBody>
          <a:bodyPr/>
          <a:lstStyle/>
          <a:p>
            <a:fld id="{FF6AD6D3-D3C5-448C-89C0-372F3626931D}" type="slidenum">
              <a:rPr lang="en-US" smtClean="0"/>
              <a:t>‹#›</a:t>
            </a:fld>
            <a:endParaRPr lang="en-US"/>
          </a:p>
        </p:txBody>
      </p:sp>
    </p:spTree>
    <p:extLst>
      <p:ext uri="{BB962C8B-B14F-4D97-AF65-F5344CB8AC3E}">
        <p14:creationId xmlns:p14="http://schemas.microsoft.com/office/powerpoint/2010/main" val="2796364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0BF52-6B47-4D33-9682-0D844B2A14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5BED0C-C671-4C9E-A060-4309EF751A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1985F5-B4FD-4751-9C15-B788B7FD74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CA0529-298C-4464-BD22-9AFD344B2E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CE6A79-A7B6-473C-B2EB-BCD7020CEC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629F5E-CC8E-4718-ACF4-0A764B73845D}"/>
              </a:ext>
            </a:extLst>
          </p:cNvPr>
          <p:cNvSpPr>
            <a:spLocks noGrp="1"/>
          </p:cNvSpPr>
          <p:nvPr>
            <p:ph type="dt" sz="half" idx="10"/>
          </p:nvPr>
        </p:nvSpPr>
        <p:spPr/>
        <p:txBody>
          <a:bodyPr/>
          <a:lstStyle/>
          <a:p>
            <a:fld id="{338A7A70-7BF8-4EA0-BCC3-6923C45278D5}" type="datetimeFigureOut">
              <a:rPr lang="en-US" smtClean="0"/>
              <a:t>9/24/2020</a:t>
            </a:fld>
            <a:endParaRPr lang="en-US"/>
          </a:p>
        </p:txBody>
      </p:sp>
      <p:sp>
        <p:nvSpPr>
          <p:cNvPr id="8" name="Footer Placeholder 7">
            <a:extLst>
              <a:ext uri="{FF2B5EF4-FFF2-40B4-BE49-F238E27FC236}">
                <a16:creationId xmlns:a16="http://schemas.microsoft.com/office/drawing/2014/main" id="{D222FA10-7CD9-45FF-B557-875639093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FB70EC-4E71-4603-AC15-2601F49A7ECC}"/>
              </a:ext>
            </a:extLst>
          </p:cNvPr>
          <p:cNvSpPr>
            <a:spLocks noGrp="1"/>
          </p:cNvSpPr>
          <p:nvPr>
            <p:ph type="sldNum" sz="quarter" idx="12"/>
          </p:nvPr>
        </p:nvSpPr>
        <p:spPr/>
        <p:txBody>
          <a:bodyPr/>
          <a:lstStyle/>
          <a:p>
            <a:fld id="{FF6AD6D3-D3C5-448C-89C0-372F3626931D}" type="slidenum">
              <a:rPr lang="en-US" smtClean="0"/>
              <a:t>‹#›</a:t>
            </a:fld>
            <a:endParaRPr lang="en-US"/>
          </a:p>
        </p:txBody>
      </p:sp>
    </p:spTree>
    <p:extLst>
      <p:ext uri="{BB962C8B-B14F-4D97-AF65-F5344CB8AC3E}">
        <p14:creationId xmlns:p14="http://schemas.microsoft.com/office/powerpoint/2010/main" val="2790661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26E17-38B5-495A-8C5E-6E48F5E138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E601F7-7AF1-43D6-B8D4-1AE3950BD7B8}"/>
              </a:ext>
            </a:extLst>
          </p:cNvPr>
          <p:cNvSpPr>
            <a:spLocks noGrp="1"/>
          </p:cNvSpPr>
          <p:nvPr>
            <p:ph type="dt" sz="half" idx="10"/>
          </p:nvPr>
        </p:nvSpPr>
        <p:spPr/>
        <p:txBody>
          <a:bodyPr/>
          <a:lstStyle/>
          <a:p>
            <a:fld id="{338A7A70-7BF8-4EA0-BCC3-6923C45278D5}" type="datetimeFigureOut">
              <a:rPr lang="en-US" smtClean="0"/>
              <a:t>9/24/2020</a:t>
            </a:fld>
            <a:endParaRPr lang="en-US"/>
          </a:p>
        </p:txBody>
      </p:sp>
      <p:sp>
        <p:nvSpPr>
          <p:cNvPr id="4" name="Footer Placeholder 3">
            <a:extLst>
              <a:ext uri="{FF2B5EF4-FFF2-40B4-BE49-F238E27FC236}">
                <a16:creationId xmlns:a16="http://schemas.microsoft.com/office/drawing/2014/main" id="{5E1A6FE6-2582-4DDB-88A1-EB415026FD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A3F539-2747-48EB-B75A-2FD0529608AF}"/>
              </a:ext>
            </a:extLst>
          </p:cNvPr>
          <p:cNvSpPr>
            <a:spLocks noGrp="1"/>
          </p:cNvSpPr>
          <p:nvPr>
            <p:ph type="sldNum" sz="quarter" idx="12"/>
          </p:nvPr>
        </p:nvSpPr>
        <p:spPr/>
        <p:txBody>
          <a:bodyPr/>
          <a:lstStyle/>
          <a:p>
            <a:fld id="{FF6AD6D3-D3C5-448C-89C0-372F3626931D}" type="slidenum">
              <a:rPr lang="en-US" smtClean="0"/>
              <a:t>‹#›</a:t>
            </a:fld>
            <a:endParaRPr lang="en-US"/>
          </a:p>
        </p:txBody>
      </p:sp>
    </p:spTree>
    <p:extLst>
      <p:ext uri="{BB962C8B-B14F-4D97-AF65-F5344CB8AC3E}">
        <p14:creationId xmlns:p14="http://schemas.microsoft.com/office/powerpoint/2010/main" val="466860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57F61A-76A3-4007-A6CA-4A71412469E4}"/>
              </a:ext>
            </a:extLst>
          </p:cNvPr>
          <p:cNvSpPr>
            <a:spLocks noGrp="1"/>
          </p:cNvSpPr>
          <p:nvPr>
            <p:ph type="dt" sz="half" idx="10"/>
          </p:nvPr>
        </p:nvSpPr>
        <p:spPr/>
        <p:txBody>
          <a:bodyPr/>
          <a:lstStyle/>
          <a:p>
            <a:fld id="{338A7A70-7BF8-4EA0-BCC3-6923C45278D5}" type="datetimeFigureOut">
              <a:rPr lang="en-US" smtClean="0"/>
              <a:t>9/24/2020</a:t>
            </a:fld>
            <a:endParaRPr lang="en-US"/>
          </a:p>
        </p:txBody>
      </p:sp>
      <p:sp>
        <p:nvSpPr>
          <p:cNvPr id="3" name="Footer Placeholder 2">
            <a:extLst>
              <a:ext uri="{FF2B5EF4-FFF2-40B4-BE49-F238E27FC236}">
                <a16:creationId xmlns:a16="http://schemas.microsoft.com/office/drawing/2014/main" id="{706AC99D-5F0D-4F51-8367-C40114EEB3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BB0891-B357-43B3-B2CD-5B3752027F8D}"/>
              </a:ext>
            </a:extLst>
          </p:cNvPr>
          <p:cNvSpPr>
            <a:spLocks noGrp="1"/>
          </p:cNvSpPr>
          <p:nvPr>
            <p:ph type="sldNum" sz="quarter" idx="12"/>
          </p:nvPr>
        </p:nvSpPr>
        <p:spPr/>
        <p:txBody>
          <a:bodyPr/>
          <a:lstStyle/>
          <a:p>
            <a:fld id="{FF6AD6D3-D3C5-448C-89C0-372F3626931D}" type="slidenum">
              <a:rPr lang="en-US" smtClean="0"/>
              <a:t>‹#›</a:t>
            </a:fld>
            <a:endParaRPr lang="en-US"/>
          </a:p>
        </p:txBody>
      </p:sp>
    </p:spTree>
    <p:extLst>
      <p:ext uri="{BB962C8B-B14F-4D97-AF65-F5344CB8AC3E}">
        <p14:creationId xmlns:p14="http://schemas.microsoft.com/office/powerpoint/2010/main" val="1312381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35418-4636-4CD8-B60B-029967FAD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58568D-7688-4622-9D25-1E522B7A58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E19315-58AA-403C-B0B6-93B43ED8B7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4FA517-10B6-4216-A144-6AC1EA7FFDFF}"/>
              </a:ext>
            </a:extLst>
          </p:cNvPr>
          <p:cNvSpPr>
            <a:spLocks noGrp="1"/>
          </p:cNvSpPr>
          <p:nvPr>
            <p:ph type="dt" sz="half" idx="10"/>
          </p:nvPr>
        </p:nvSpPr>
        <p:spPr/>
        <p:txBody>
          <a:bodyPr/>
          <a:lstStyle/>
          <a:p>
            <a:fld id="{338A7A70-7BF8-4EA0-BCC3-6923C45278D5}" type="datetimeFigureOut">
              <a:rPr lang="en-US" smtClean="0"/>
              <a:t>9/24/2020</a:t>
            </a:fld>
            <a:endParaRPr lang="en-US"/>
          </a:p>
        </p:txBody>
      </p:sp>
      <p:sp>
        <p:nvSpPr>
          <p:cNvPr id="6" name="Footer Placeholder 5">
            <a:extLst>
              <a:ext uri="{FF2B5EF4-FFF2-40B4-BE49-F238E27FC236}">
                <a16:creationId xmlns:a16="http://schemas.microsoft.com/office/drawing/2014/main" id="{DF456902-C7C9-4020-93BE-6D41EA3F3E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E72607-8EC2-405D-86D8-1023CF541423}"/>
              </a:ext>
            </a:extLst>
          </p:cNvPr>
          <p:cNvSpPr>
            <a:spLocks noGrp="1"/>
          </p:cNvSpPr>
          <p:nvPr>
            <p:ph type="sldNum" sz="quarter" idx="12"/>
          </p:nvPr>
        </p:nvSpPr>
        <p:spPr/>
        <p:txBody>
          <a:bodyPr/>
          <a:lstStyle/>
          <a:p>
            <a:fld id="{FF6AD6D3-D3C5-448C-89C0-372F3626931D}" type="slidenum">
              <a:rPr lang="en-US" smtClean="0"/>
              <a:t>‹#›</a:t>
            </a:fld>
            <a:endParaRPr lang="en-US"/>
          </a:p>
        </p:txBody>
      </p:sp>
    </p:spTree>
    <p:extLst>
      <p:ext uri="{BB962C8B-B14F-4D97-AF65-F5344CB8AC3E}">
        <p14:creationId xmlns:p14="http://schemas.microsoft.com/office/powerpoint/2010/main" val="4169514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047AE-B6E1-4B15-AB23-9D5C7ACF58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EC4E8B-C0D7-4C05-BBAB-DC278EC60C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F851EE-A0C7-45E4-AD7E-6EE0283859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A11567-A226-4EBB-A010-DC574A398C4D}"/>
              </a:ext>
            </a:extLst>
          </p:cNvPr>
          <p:cNvSpPr>
            <a:spLocks noGrp="1"/>
          </p:cNvSpPr>
          <p:nvPr>
            <p:ph type="dt" sz="half" idx="10"/>
          </p:nvPr>
        </p:nvSpPr>
        <p:spPr/>
        <p:txBody>
          <a:bodyPr/>
          <a:lstStyle/>
          <a:p>
            <a:fld id="{338A7A70-7BF8-4EA0-BCC3-6923C45278D5}" type="datetimeFigureOut">
              <a:rPr lang="en-US" smtClean="0"/>
              <a:t>9/24/2020</a:t>
            </a:fld>
            <a:endParaRPr lang="en-US"/>
          </a:p>
        </p:txBody>
      </p:sp>
      <p:sp>
        <p:nvSpPr>
          <p:cNvPr id="6" name="Footer Placeholder 5">
            <a:extLst>
              <a:ext uri="{FF2B5EF4-FFF2-40B4-BE49-F238E27FC236}">
                <a16:creationId xmlns:a16="http://schemas.microsoft.com/office/drawing/2014/main" id="{43108E93-DF50-414E-B2AC-D1DA707538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9C3940-0F93-4857-B288-E34A338906AA}"/>
              </a:ext>
            </a:extLst>
          </p:cNvPr>
          <p:cNvSpPr>
            <a:spLocks noGrp="1"/>
          </p:cNvSpPr>
          <p:nvPr>
            <p:ph type="sldNum" sz="quarter" idx="12"/>
          </p:nvPr>
        </p:nvSpPr>
        <p:spPr/>
        <p:txBody>
          <a:bodyPr/>
          <a:lstStyle/>
          <a:p>
            <a:fld id="{FF6AD6D3-D3C5-448C-89C0-372F3626931D}" type="slidenum">
              <a:rPr lang="en-US" smtClean="0"/>
              <a:t>‹#›</a:t>
            </a:fld>
            <a:endParaRPr lang="en-US"/>
          </a:p>
        </p:txBody>
      </p:sp>
    </p:spTree>
    <p:extLst>
      <p:ext uri="{BB962C8B-B14F-4D97-AF65-F5344CB8AC3E}">
        <p14:creationId xmlns:p14="http://schemas.microsoft.com/office/powerpoint/2010/main" val="961303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108267-ED09-46D2-ADD4-EA496450DE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CEFCB9-0389-4985-A28E-CCFF7409C1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0D2922-2D05-49DC-AB2A-3E5A1CC379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8A7A70-7BF8-4EA0-BCC3-6923C45278D5}" type="datetimeFigureOut">
              <a:rPr lang="en-US" smtClean="0"/>
              <a:t>9/24/2020</a:t>
            </a:fld>
            <a:endParaRPr lang="en-US"/>
          </a:p>
        </p:txBody>
      </p:sp>
      <p:sp>
        <p:nvSpPr>
          <p:cNvPr id="5" name="Footer Placeholder 4">
            <a:extLst>
              <a:ext uri="{FF2B5EF4-FFF2-40B4-BE49-F238E27FC236}">
                <a16:creationId xmlns:a16="http://schemas.microsoft.com/office/drawing/2014/main" id="{3786BFC1-8C33-493A-A0D1-18593C8023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6D9DC4-3812-45C1-83BE-67D7A699EF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6AD6D3-D3C5-448C-89C0-372F3626931D}" type="slidenum">
              <a:rPr lang="en-US" smtClean="0"/>
              <a:t>‹#›</a:t>
            </a:fld>
            <a:endParaRPr lang="en-US"/>
          </a:p>
        </p:txBody>
      </p:sp>
    </p:spTree>
    <p:extLst>
      <p:ext uri="{BB962C8B-B14F-4D97-AF65-F5344CB8AC3E}">
        <p14:creationId xmlns:p14="http://schemas.microsoft.com/office/powerpoint/2010/main" val="1223507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20.gif"/><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9.gif"/><Relationship Id="rId5" Type="http://schemas.openxmlformats.org/officeDocument/2006/relationships/image" Target="../media/image18.gif"/><Relationship Id="rId4" Type="http://schemas.openxmlformats.org/officeDocument/2006/relationships/image" Target="../media/image17.gif"/></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897A7C-5227-4485-AD30-24644A8362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0" name="TextBox 9">
            <a:extLst>
              <a:ext uri="{FF2B5EF4-FFF2-40B4-BE49-F238E27FC236}">
                <a16:creationId xmlns:a16="http://schemas.microsoft.com/office/drawing/2014/main" id="{8B304536-E5B9-4E2A-8638-CEC8DE764F77}"/>
              </a:ext>
            </a:extLst>
          </p:cNvPr>
          <p:cNvSpPr txBox="1"/>
          <p:nvPr/>
        </p:nvSpPr>
        <p:spPr>
          <a:xfrm>
            <a:off x="887896" y="2544418"/>
            <a:ext cx="10296939" cy="2300260"/>
          </a:xfrm>
          <a:prstGeom prst="rect">
            <a:avLst/>
          </a:prstGeom>
          <a:noFill/>
        </p:spPr>
        <p:txBody>
          <a:bodyPr wrap="square" rtlCol="0">
            <a:prstTxWarp prst="textWave1">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bn-BD" sz="8800" b="1" dirty="0">
                <a:ln w="11430"/>
                <a:solidFill>
                  <a:srgbClr val="FF0000"/>
                </a:solidFill>
                <a:effectLst>
                  <a:outerShdw blurRad="80000" dist="40000" dir="5040000" algn="tl">
                    <a:srgbClr val="000000">
                      <a:alpha val="30000"/>
                    </a:srgbClr>
                  </a:outerShdw>
                </a:effectLst>
                <a:latin typeface="NikoshBAN" pitchFamily="2" charset="0"/>
                <a:cs typeface="NikoshBAN" pitchFamily="2" charset="0"/>
              </a:rPr>
              <a:t>মাল্টি</a:t>
            </a:r>
            <a:r>
              <a:rPr lang="bn-IN" sz="8800" b="1" dirty="0">
                <a:ln w="11430"/>
                <a:solidFill>
                  <a:srgbClr val="FF0000"/>
                </a:solidFill>
                <a:effectLst>
                  <a:outerShdw blurRad="80000" dist="40000" dir="5040000" algn="tl">
                    <a:srgbClr val="000000">
                      <a:alpha val="30000"/>
                    </a:srgbClr>
                  </a:outerShdw>
                </a:effectLst>
                <a:latin typeface="NikoshBAN" pitchFamily="2" charset="0"/>
                <a:cs typeface="NikoshBAN" pitchFamily="2" charset="0"/>
              </a:rPr>
              <a:t>মিডিয়া অনলাইন</a:t>
            </a:r>
            <a:r>
              <a:rPr lang="bn-BD" sz="8800" b="1" dirty="0">
                <a:ln w="11430"/>
                <a:solidFill>
                  <a:srgbClr val="FF0000"/>
                </a:solidFill>
                <a:effectLst>
                  <a:outerShdw blurRad="80000" dist="40000" dir="5040000" algn="tl">
                    <a:srgbClr val="000000">
                      <a:alpha val="30000"/>
                    </a:srgbClr>
                  </a:outerShdw>
                </a:effectLst>
                <a:latin typeface="NikoshBAN" pitchFamily="2" charset="0"/>
                <a:cs typeface="NikoshBAN" pitchFamily="2" charset="0"/>
              </a:rPr>
              <a:t> ক্লা</a:t>
            </a:r>
            <a:r>
              <a:rPr lang="bn-IN" sz="8800" b="1" dirty="0">
                <a:ln w="11430"/>
                <a:solidFill>
                  <a:srgbClr val="FF0000"/>
                </a:solidFill>
                <a:effectLst>
                  <a:outerShdw blurRad="80000" dist="40000" dir="5040000" algn="tl">
                    <a:srgbClr val="000000">
                      <a:alpha val="30000"/>
                    </a:srgbClr>
                  </a:outerShdw>
                </a:effectLst>
                <a:latin typeface="NikoshBAN" pitchFamily="2" charset="0"/>
                <a:cs typeface="NikoshBAN" pitchFamily="2" charset="0"/>
              </a:rPr>
              <a:t>সে</a:t>
            </a:r>
            <a:r>
              <a:rPr lang="en-US" sz="7200" b="1" dirty="0">
                <a:ln w="11430"/>
                <a:solidFill>
                  <a:srgbClr val="FF0000"/>
                </a:solidFill>
                <a:effectLst>
                  <a:outerShdw blurRad="80000" dist="40000" dir="5040000" algn="tl">
                    <a:srgbClr val="000000">
                      <a:alpha val="30000"/>
                    </a:srgbClr>
                  </a:outerShdw>
                </a:effectLst>
                <a:latin typeface="NikoshBAN" pitchFamily="2" charset="0"/>
                <a:cs typeface="NikoshBAN" pitchFamily="2" charset="0"/>
              </a:rPr>
              <a:t> </a:t>
            </a:r>
            <a:r>
              <a:rPr lang="bn-BD" sz="19900" b="1" dirty="0">
                <a:ln w="11430"/>
                <a:solidFill>
                  <a:srgbClr val="FF0000"/>
                </a:solidFill>
                <a:effectLst>
                  <a:outerShdw blurRad="80000" dist="40000" dir="5040000" algn="tl">
                    <a:srgbClr val="000000">
                      <a:alpha val="30000"/>
                    </a:srgbClr>
                  </a:outerShdw>
                </a:effectLst>
                <a:latin typeface="NikoshBAN" pitchFamily="2" charset="0"/>
                <a:cs typeface="NikoshBAN" pitchFamily="2" charset="0"/>
              </a:rPr>
              <a:t>স্বাগত</a:t>
            </a:r>
            <a:endParaRPr lang="en-US" sz="7200" b="1" dirty="0">
              <a:ln w="11430"/>
              <a:solidFill>
                <a:srgbClr val="FF0000"/>
              </a:solidFill>
              <a:effectLst>
                <a:outerShdw blurRad="80000" dist="40000" dir="5040000" algn="tl">
                  <a:srgbClr val="000000">
                    <a:alpha val="30000"/>
                  </a:srgbClr>
                </a:outerShdw>
              </a:effectLst>
              <a:latin typeface="NikoshBAN" pitchFamily="2" charset="0"/>
              <a:cs typeface="NikoshBAN" pitchFamily="2" charset="0"/>
            </a:endParaRPr>
          </a:p>
        </p:txBody>
      </p:sp>
      <p:pic>
        <p:nvPicPr>
          <p:cNvPr id="2" name="Audio 1">
            <a:hlinkClick r:id="" action="ppaction://media"/>
            <a:extLst>
              <a:ext uri="{FF2B5EF4-FFF2-40B4-BE49-F238E27FC236}">
                <a16:creationId xmlns:a16="http://schemas.microsoft.com/office/drawing/2014/main" id="{18A1C4B3-0BDE-4912-A46F-FA7A4E14084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
        <p:nvSpPr>
          <p:cNvPr id="5" name="Footer Placeholder 8">
            <a:extLst>
              <a:ext uri="{FF2B5EF4-FFF2-40B4-BE49-F238E27FC236}">
                <a16:creationId xmlns:a16="http://schemas.microsoft.com/office/drawing/2014/main" id="{643D0862-0F6C-40AF-BD07-7A8C9E5A177A}"/>
              </a:ext>
            </a:extLst>
          </p:cNvPr>
          <p:cNvSpPr>
            <a:spLocks noGrp="1"/>
          </p:cNvSpPr>
          <p:nvPr/>
        </p:nvSpPr>
        <p:spPr>
          <a:xfrm>
            <a:off x="3067721" y="6548544"/>
            <a:ext cx="5937288" cy="309456"/>
          </a:xfrm>
          <a:prstGeom prst="rect">
            <a:avLst/>
          </a:prstGeom>
        </p:spPr>
        <p:txBody>
          <a:bodyPr vert="horz" lIns="0" tIns="0" rIns="0" bIns="0" anchor="b"/>
          <a:lstStyle>
            <a:defPPr>
              <a:defRPr lang="en-US"/>
            </a:defPPr>
            <a:lvl1pPr marL="0" algn="l" defTabSz="1175644" rtl="0" eaLnBrk="1" latinLnBrk="0" hangingPunct="1">
              <a:defRPr kumimoji="0" sz="1500" kern="1200">
                <a:solidFill>
                  <a:schemeClr val="tx2">
                    <a:shade val="90000"/>
                  </a:schemeClr>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a:lstStyle>
          <a:p>
            <a:pPr algn="ctr"/>
            <a:r>
              <a:rPr lang="as-IN" dirty="0">
                <a:solidFill>
                  <a:srgbClr val="FF0000"/>
                </a:solidFill>
                <a:latin typeface="NikoshBAN" panose="02000000000000000000" pitchFamily="2" charset="0"/>
                <a:cs typeface="NikoshBAN" panose="02000000000000000000" pitchFamily="2" charset="0"/>
              </a:rPr>
              <a:t>রাজিব চন্দ্র নাথ,খাইয়ারা উচ্চ বিদ্যালয়, ফেনী সদর, ফেনী</a:t>
            </a:r>
            <a:r>
              <a:rPr lang="as-IN" dirty="0"/>
              <a:t>। </a:t>
            </a:r>
            <a:endParaRPr lang="en-US" dirty="0"/>
          </a:p>
        </p:txBody>
      </p:sp>
    </p:spTree>
    <p:extLst>
      <p:ext uri="{BB962C8B-B14F-4D97-AF65-F5344CB8AC3E}">
        <p14:creationId xmlns:p14="http://schemas.microsoft.com/office/powerpoint/2010/main" val="3289952637"/>
      </p:ext>
    </p:extLst>
  </p:cSld>
  <p:clrMapOvr>
    <a:masterClrMapping/>
  </p:clrMapOvr>
  <mc:AlternateContent xmlns:mc="http://schemas.openxmlformats.org/markup-compatibility/2006" xmlns:p14="http://schemas.microsoft.com/office/powerpoint/2010/main">
    <mc:Choice Requires="p14">
      <p:transition spd="slow" p14:dur="2000" advTm="44521"/>
    </mc:Choice>
    <mc:Fallback xmlns="">
      <p:transition spd="slow" advTm="445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iterate type="lt">
                                    <p:tmPct val="10000"/>
                                  </p:iterate>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4" fill="hold" display="0">
                  <p:stCondLst>
                    <p:cond delay="indefinite"/>
                  </p:stCondLst>
                  <p:endCondLst>
                    <p:cond evt="onStopAudio" delay="0">
                      <p:tgtEl>
                        <p:sldTgt/>
                      </p:tgtEl>
                    </p:cond>
                  </p:endCondLst>
                </p:cTn>
                <p:tgtEl>
                  <p:spTgt spid="2"/>
                </p:tgtEl>
              </p:cMediaNode>
            </p:audio>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FB33B2-EED0-4A2F-AB4B-FE9969C8440A}"/>
              </a:ext>
            </a:extLst>
          </p:cNvPr>
          <p:cNvSpPr txBox="1"/>
          <p:nvPr/>
        </p:nvSpPr>
        <p:spPr>
          <a:xfrm>
            <a:off x="159026" y="3829878"/>
            <a:ext cx="12191999" cy="1323439"/>
          </a:xfrm>
          <a:prstGeom prst="rect">
            <a:avLst/>
          </a:prstGeom>
          <a:noFill/>
        </p:spPr>
        <p:txBody>
          <a:bodyPr wrap="square" rtlCol="0">
            <a:spAutoFit/>
          </a:bodyPr>
          <a:lstStyle/>
          <a:p>
            <a:pPr algn="ctr"/>
            <a:r>
              <a:rPr lang="bn-IN" sz="8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অর্থের সময়মূল্য এত গুরুত্বপূর্ণ কেন? </a:t>
            </a:r>
            <a:endParaRPr lang="en-US" sz="8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Bevel 4">
            <a:extLst>
              <a:ext uri="{FF2B5EF4-FFF2-40B4-BE49-F238E27FC236}">
                <a16:creationId xmlns:a16="http://schemas.microsoft.com/office/drawing/2014/main" id="{A714BE5E-3B71-464E-82E2-0F3F45EC4F8D}"/>
              </a:ext>
            </a:extLst>
          </p:cNvPr>
          <p:cNvSpPr/>
          <p:nvPr/>
        </p:nvSpPr>
        <p:spPr>
          <a:xfrm>
            <a:off x="873115" y="373721"/>
            <a:ext cx="6735162" cy="2949262"/>
          </a:xfrm>
          <a:prstGeom prst="beve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9600" b="1"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জোড়ায় কাজ </a:t>
            </a:r>
            <a:endParaRPr lang="en-US"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Bevel 4">
            <a:extLst>
              <a:ext uri="{FF2B5EF4-FFF2-40B4-BE49-F238E27FC236}">
                <a16:creationId xmlns:a16="http://schemas.microsoft.com/office/drawing/2014/main" id="{A4524ADA-7B72-4751-8A4F-C0FD18AAFCEA}"/>
              </a:ext>
            </a:extLst>
          </p:cNvPr>
          <p:cNvSpPr/>
          <p:nvPr/>
        </p:nvSpPr>
        <p:spPr>
          <a:xfrm>
            <a:off x="7710994" y="905791"/>
            <a:ext cx="4003929" cy="1885122"/>
          </a:xfrm>
          <a:prstGeom prst="bevel">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সময়ঃ ৫ মিনিট  </a:t>
            </a:r>
            <a:endParaRPr lang="en-US" sz="9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067756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3"/>
                                        </p:tgtEl>
                                        <p:attrNameLst>
                                          <p:attrName>ppt_x</p:attrName>
                                        </p:attrNameLst>
                                      </p:cBhvr>
                                      <p:tavLst>
                                        <p:tav tm="0">
                                          <p:val>
                                            <p:strVal val="ppt_x"/>
                                          </p:val>
                                        </p:tav>
                                        <p:tav tm="100000">
                                          <p:val>
                                            <p:strVal val="ppt_x"/>
                                          </p:val>
                                        </p:tav>
                                      </p:tavLst>
                                    </p:anim>
                                    <p:anim calcmode="lin" valueType="num">
                                      <p:cBhvr additive="base">
                                        <p:cTn id="12" dur="500"/>
                                        <p:tgtEl>
                                          <p:spTgt spid="3"/>
                                        </p:tgtEl>
                                        <p:attrNameLst>
                                          <p:attrName>ppt_y</p:attrName>
                                        </p:attrNameLst>
                                      </p:cBhvr>
                                      <p:tavLst>
                                        <p:tav tm="0">
                                          <p:val>
                                            <p:strVal val="ppt_y"/>
                                          </p:val>
                                        </p:tav>
                                        <p:tav tm="100000">
                                          <p:val>
                                            <p:strVal val="1+ppt_h/2"/>
                                          </p:val>
                                        </p:tav>
                                      </p:tavLst>
                                    </p:anim>
                                    <p:set>
                                      <p:cBhvr>
                                        <p:cTn id="13" dur="1" fill="hold">
                                          <p:stCondLst>
                                            <p:cond delay="499"/>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edge">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4"/>
                                        </p:tgtEl>
                                        <p:attrNameLst>
                                          <p:attrName>ppt_x</p:attrName>
                                        </p:attrNameLst>
                                      </p:cBhvr>
                                      <p:tavLst>
                                        <p:tav tm="0">
                                          <p:val>
                                            <p:strVal val="ppt_x"/>
                                          </p:val>
                                        </p:tav>
                                        <p:tav tm="100000">
                                          <p:val>
                                            <p:strVal val="ppt_x"/>
                                          </p:val>
                                        </p:tav>
                                      </p:tavLst>
                                    </p:anim>
                                    <p:anim calcmode="lin" valueType="num">
                                      <p:cBhvr additive="base">
                                        <p:cTn id="23" dur="500"/>
                                        <p:tgtEl>
                                          <p:spTgt spid="4"/>
                                        </p:tgtEl>
                                        <p:attrNameLst>
                                          <p:attrName>ppt_y</p:attrName>
                                        </p:attrNameLst>
                                      </p:cBhvr>
                                      <p:tavLst>
                                        <p:tav tm="0">
                                          <p:val>
                                            <p:strVal val="ppt_y"/>
                                          </p:val>
                                        </p:tav>
                                        <p:tav tm="100000">
                                          <p:val>
                                            <p:strVal val="1+ppt_h/2"/>
                                          </p:val>
                                        </p:tav>
                                      </p:tavLst>
                                    </p:anim>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anim calcmode="lin" valueType="num">
                                      <p:cBhvr additive="base">
                                        <p:cTn id="2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233238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1500" b="1" dirty="0">
                <a:latin typeface="NikoshBAN" pitchFamily="2" charset="0"/>
                <a:cs typeface="NikoshBAN" pitchFamily="2" charset="0"/>
              </a:rPr>
              <a:t>ভবিষ্যত মূল্য নির্ণয়ের সূত্র</a:t>
            </a:r>
            <a:endParaRPr lang="en-US" sz="11500" b="1" dirty="0">
              <a:latin typeface="NikoshBAN" pitchFamily="2" charset="0"/>
              <a:cs typeface="NikoshBAN" pitchFamily="2" charset="0"/>
            </a:endParaRPr>
          </a:p>
        </p:txBody>
      </p:sp>
      <p:grpSp>
        <p:nvGrpSpPr>
          <p:cNvPr id="8" name="Group 7"/>
          <p:cNvGrpSpPr/>
          <p:nvPr/>
        </p:nvGrpSpPr>
        <p:grpSpPr>
          <a:xfrm>
            <a:off x="2057400" y="3352801"/>
            <a:ext cx="8077200" cy="1066801"/>
            <a:chOff x="381000" y="1524000"/>
            <a:chExt cx="7666171" cy="1066801"/>
          </a:xfrm>
        </p:grpSpPr>
        <p:sp>
          <p:nvSpPr>
            <p:cNvPr id="7" name="Rectangle 6"/>
            <p:cNvSpPr/>
            <p:nvPr/>
          </p:nvSpPr>
          <p:spPr>
            <a:xfrm>
              <a:off x="381000" y="1643062"/>
              <a:ext cx="2209801" cy="64293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a:latin typeface="NikoshBAN" pitchFamily="2" charset="0"/>
                  <a:cs typeface="NikoshBAN" pitchFamily="2" charset="0"/>
                </a:rPr>
                <a:t>ভবিষ্যত মূল্য </a:t>
              </a:r>
              <a:endParaRPr lang="en-US" sz="4000" b="1" dirty="0">
                <a:latin typeface="NikoshBAN" pitchFamily="2" charset="0"/>
                <a:cs typeface="NikoshBAN" pitchFamily="2" charset="0"/>
              </a:endParaRPr>
            </a:p>
          </p:txBody>
        </p:sp>
        <p:sp>
          <p:nvSpPr>
            <p:cNvPr id="9" name="Equal 8"/>
            <p:cNvSpPr/>
            <p:nvPr/>
          </p:nvSpPr>
          <p:spPr>
            <a:xfrm>
              <a:off x="2619376" y="1524000"/>
              <a:ext cx="809624" cy="914400"/>
            </a:xfrm>
            <a:prstGeom prst="mathEqual">
              <a:avLst>
                <a:gd name="adj1" fmla="val 23520"/>
                <a:gd name="adj2" fmla="val 5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2" name="Rectangle 11"/>
            <p:cNvSpPr/>
            <p:nvPr/>
          </p:nvSpPr>
          <p:spPr>
            <a:xfrm>
              <a:off x="3448050" y="1533525"/>
              <a:ext cx="4572000" cy="105727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bn-BD" sz="3200" b="1" dirty="0">
                  <a:solidFill>
                    <a:srgbClr val="FF0000"/>
                  </a:solidFill>
                  <a:latin typeface="NikoshBAN" pitchFamily="2" charset="0"/>
                  <a:cs typeface="NikoshBAN" pitchFamily="2" charset="0"/>
                </a:rPr>
                <a:t>বর্তমান মূল্য</a:t>
              </a:r>
              <a:r>
                <a:rPr lang="bn-IN" sz="3200" b="1" dirty="0">
                  <a:solidFill>
                    <a:srgbClr val="FF0000"/>
                  </a:solidFill>
                  <a:latin typeface="NikoshBAN" pitchFamily="2" charset="0"/>
                  <a:cs typeface="NikoshBAN" pitchFamily="2" charset="0"/>
                </a:rPr>
                <a:t> </a:t>
              </a:r>
              <a:r>
                <a:rPr lang="bn-BD" sz="3200" b="1" dirty="0">
                  <a:solidFill>
                    <a:srgbClr val="FF0000"/>
                  </a:solidFill>
                  <a:latin typeface="NikoshBAN" pitchFamily="2" charset="0"/>
                  <a:cs typeface="NikoshBAN" pitchFamily="2" charset="0"/>
                </a:rPr>
                <a:t>(১+সুদের  হার)</a:t>
              </a:r>
              <a:endParaRPr lang="en-US" sz="3200" b="1" dirty="0">
                <a:solidFill>
                  <a:srgbClr val="FF0000"/>
                </a:solidFill>
                <a:latin typeface="NikoshBAN" pitchFamily="2" charset="0"/>
                <a:cs typeface="NikoshBAN" pitchFamily="2" charset="0"/>
              </a:endParaRPr>
            </a:p>
          </p:txBody>
        </p:sp>
        <p:sp>
          <p:nvSpPr>
            <p:cNvPr id="17" name="Rectangle 16"/>
            <p:cNvSpPr/>
            <p:nvPr/>
          </p:nvSpPr>
          <p:spPr>
            <a:xfrm>
              <a:off x="6751771" y="1621631"/>
              <a:ext cx="1295400" cy="68580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bn-BD" b="1" dirty="0">
                  <a:solidFill>
                    <a:srgbClr val="C00000"/>
                  </a:solidFill>
                  <a:latin typeface="NikoshBAN" pitchFamily="2" charset="0"/>
                  <a:cs typeface="NikoshBAN" pitchFamily="2" charset="0"/>
                </a:rPr>
                <a:t>বাৎসরিক মেয়াদ</a:t>
              </a:r>
              <a:endParaRPr lang="en-US" b="1" dirty="0">
                <a:solidFill>
                  <a:srgbClr val="C00000"/>
                </a:solidFill>
                <a:latin typeface="NikoshBAN" pitchFamily="2" charset="0"/>
                <a:cs typeface="NikoshBAN" pitchFamily="2" charset="0"/>
              </a:endParaRPr>
            </a:p>
          </p:txBody>
        </p:sp>
      </p:grpSp>
      <p:sp>
        <p:nvSpPr>
          <p:cNvPr id="10" name="Footer Placeholder 8">
            <a:extLst>
              <a:ext uri="{FF2B5EF4-FFF2-40B4-BE49-F238E27FC236}">
                <a16:creationId xmlns:a16="http://schemas.microsoft.com/office/drawing/2014/main" id="{E01DB406-7B7B-46CB-8D68-8A3E2D17BE45}"/>
              </a:ext>
            </a:extLst>
          </p:cNvPr>
          <p:cNvSpPr>
            <a:spLocks noGrp="1"/>
          </p:cNvSpPr>
          <p:nvPr/>
        </p:nvSpPr>
        <p:spPr>
          <a:xfrm>
            <a:off x="3034591" y="6428290"/>
            <a:ext cx="5937288" cy="309456"/>
          </a:xfrm>
          <a:prstGeom prst="rect">
            <a:avLst/>
          </a:prstGeom>
        </p:spPr>
        <p:txBody>
          <a:bodyPr vert="horz" lIns="0" tIns="0" rIns="0" bIns="0" anchor="b"/>
          <a:lstStyle>
            <a:defPPr>
              <a:defRPr lang="en-US"/>
            </a:defPPr>
            <a:lvl1pPr marL="0" algn="l" defTabSz="1175644" rtl="0" eaLnBrk="1" latinLnBrk="0" hangingPunct="1">
              <a:defRPr kumimoji="0" sz="1500" kern="1200">
                <a:solidFill>
                  <a:schemeClr val="tx2">
                    <a:shade val="90000"/>
                  </a:schemeClr>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a:lstStyle>
          <a:p>
            <a:pPr algn="ctr"/>
            <a:r>
              <a:rPr lang="as-IN" dirty="0"/>
              <a:t>রাজিব চন্দ্র নাথ,খাইয়ারা উচ্চ বিদ্যালয়, ফেনী সদর, ফেনী।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9D7F118-1B6D-4B00-BFE2-2CEE63303B92}"/>
              </a:ext>
            </a:extLst>
          </p:cNvPr>
          <p:cNvGrpSpPr/>
          <p:nvPr/>
        </p:nvGrpSpPr>
        <p:grpSpPr>
          <a:xfrm>
            <a:off x="70471" y="0"/>
            <a:ext cx="6423577" cy="1996357"/>
            <a:chOff x="-732734" y="2494924"/>
            <a:chExt cx="5791200" cy="663361"/>
          </a:xfrm>
          <a:solidFill>
            <a:schemeClr val="accent1">
              <a:lumMod val="40000"/>
              <a:lumOff val="60000"/>
            </a:schemeClr>
          </a:solidFill>
          <a:scene3d>
            <a:camera prst="orthographicFront">
              <a:rot lat="0" lon="0" rev="0"/>
            </a:camera>
            <a:lightRig rig="balanced" dir="t">
              <a:rot lat="0" lon="0" rev="8700000"/>
            </a:lightRig>
          </a:scene3d>
        </p:grpSpPr>
        <p:sp>
          <p:nvSpPr>
            <p:cNvPr id="3" name="Rectangle 2">
              <a:extLst>
                <a:ext uri="{FF2B5EF4-FFF2-40B4-BE49-F238E27FC236}">
                  <a16:creationId xmlns:a16="http://schemas.microsoft.com/office/drawing/2014/main" id="{CADB3F6A-DA64-438D-9990-DB82C7D2B5B4}"/>
                </a:ext>
              </a:extLst>
            </p:cNvPr>
            <p:cNvSpPr/>
            <p:nvPr/>
          </p:nvSpPr>
          <p:spPr>
            <a:xfrm>
              <a:off x="-732734" y="2494924"/>
              <a:ext cx="5791200" cy="663361"/>
            </a:xfrm>
            <a:prstGeom prst="rect">
              <a:avLst/>
            </a:prstGeom>
            <a:grpFill/>
            <a:ln>
              <a:noFill/>
            </a:ln>
            <a:effectLst>
              <a:outerShdw blurRad="44450" dist="27940" dir="5400000" algn="ctr">
                <a:srgbClr val="000000">
                  <a:alpha val="32000"/>
                </a:srgbClr>
              </a:outerShdw>
            </a:effectLst>
            <a:sp3d>
              <a:bevelT w="190500" h="38100"/>
            </a:sp3d>
          </p:spPr>
          <p:style>
            <a:lnRef idx="1">
              <a:schemeClr val="accent5"/>
            </a:lnRef>
            <a:fillRef idx="3">
              <a:schemeClr val="accent5"/>
            </a:fillRef>
            <a:effectRef idx="2">
              <a:schemeClr val="accent5"/>
            </a:effectRef>
            <a:fontRef idx="minor">
              <a:schemeClr val="lt1"/>
            </a:fontRef>
          </p:style>
          <p:txBody>
            <a:bodyPr rtlCol="0" anchor="ctr"/>
            <a:lstStyle/>
            <a:p>
              <a:pPr algn="ctr"/>
              <a:r>
                <a:rPr lang="bn-BD" sz="4800" dirty="0">
                  <a:solidFill>
                    <a:srgbClr val="FF0000"/>
                  </a:solidFill>
                  <a:latin typeface="Times New Roman" panose="02020603050405020304" pitchFamily="18" charset="0"/>
                </a:rPr>
                <a:t>FV= PV(</a:t>
              </a:r>
              <a:r>
                <a:rPr lang="bn-BD" sz="4800" b="1" dirty="0">
                  <a:solidFill>
                    <a:srgbClr val="FF0000"/>
                  </a:solidFill>
                  <a:latin typeface="NikoshBAN" pitchFamily="2" charset="0"/>
                  <a:cs typeface="NikoshBAN" pitchFamily="2" charset="0"/>
                </a:rPr>
                <a:t>১</a:t>
              </a:r>
              <a:r>
                <a:rPr lang="bn-IN" sz="4800" dirty="0">
                  <a:solidFill>
                    <a:srgbClr val="FF0000"/>
                  </a:solidFill>
                  <a:latin typeface="Times New Roman" panose="02020603050405020304" pitchFamily="18" charset="0"/>
                </a:rPr>
                <a:t>+</a:t>
              </a:r>
              <a:r>
                <a:rPr lang="bn-BD" sz="4800" dirty="0">
                  <a:solidFill>
                    <a:srgbClr val="FF0000"/>
                  </a:solidFill>
                  <a:latin typeface="Times New Roman" panose="02020603050405020304" pitchFamily="18" charset="0"/>
                </a:rPr>
                <a:t>i)</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FFC294F-41D6-4209-8CCC-97EB7DD71BD9}"/>
                </a:ext>
              </a:extLst>
            </p:cNvPr>
            <p:cNvSpPr/>
            <p:nvPr/>
          </p:nvSpPr>
          <p:spPr>
            <a:xfrm>
              <a:off x="3448710" y="2546271"/>
              <a:ext cx="766284" cy="412274"/>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b="1" dirty="0">
                  <a:solidFill>
                    <a:srgbClr val="FF0000"/>
                  </a:solidFill>
                  <a:latin typeface="NikoshBAN" pitchFamily="2" charset="0"/>
                  <a:cs typeface="NikoshBAN" pitchFamily="2" charset="0"/>
                </a:rPr>
                <a:t>n</a:t>
              </a:r>
              <a:endParaRPr lang="en-US" sz="4800" b="1" dirty="0">
                <a:solidFill>
                  <a:srgbClr val="FF0000"/>
                </a:solidFill>
                <a:latin typeface="NikoshBAN" pitchFamily="2" charset="0"/>
                <a:cs typeface="NikoshBAN" pitchFamily="2" charset="0"/>
              </a:endParaRPr>
            </a:p>
          </p:txBody>
        </p:sp>
      </p:grpSp>
      <p:sp>
        <p:nvSpPr>
          <p:cNvPr id="5" name="Rectangle 4">
            <a:extLst>
              <a:ext uri="{FF2B5EF4-FFF2-40B4-BE49-F238E27FC236}">
                <a16:creationId xmlns:a16="http://schemas.microsoft.com/office/drawing/2014/main" id="{F0C6482E-0CA7-472D-A2C5-30DFBE9FA088}"/>
              </a:ext>
            </a:extLst>
          </p:cNvPr>
          <p:cNvSpPr/>
          <p:nvPr/>
        </p:nvSpPr>
        <p:spPr>
          <a:xfrm>
            <a:off x="79998" y="2494722"/>
            <a:ext cx="6423577" cy="1868556"/>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rtlCol="0" anchor="ctr"/>
          <a:lstStyle/>
          <a:p>
            <a:pPr algn="ctr"/>
            <a:r>
              <a:rPr lang="bn-BD" sz="4400" dirty="0">
                <a:solidFill>
                  <a:srgbClr val="FF0000"/>
                </a:solidFill>
                <a:latin typeface="Times New Roman" panose="02020603050405020304" pitchFamily="18" charset="0"/>
              </a:rPr>
              <a:t>FV=</a:t>
            </a:r>
            <a:r>
              <a:rPr lang="bn-BD" sz="4400" b="1" dirty="0">
                <a:solidFill>
                  <a:srgbClr val="FF0000"/>
                </a:solidFill>
                <a:latin typeface="NikoshBAN" pitchFamily="2" charset="0"/>
                <a:cs typeface="NikoshBAN" pitchFamily="2" charset="0"/>
              </a:rPr>
              <a:t>ভবিষ্যত মূল্য </a:t>
            </a:r>
            <a:endParaRPr lang="en-US" sz="4400" b="1" dirty="0">
              <a:solidFill>
                <a:srgbClr val="FF0000"/>
              </a:solidFill>
              <a:latin typeface="NikoshBAN" pitchFamily="2" charset="0"/>
              <a:cs typeface="NikoshBAN" pitchFamily="2" charset="0"/>
            </a:endParaRPr>
          </a:p>
        </p:txBody>
      </p:sp>
      <p:sp>
        <p:nvSpPr>
          <p:cNvPr id="6" name="Rectangle 5">
            <a:extLst>
              <a:ext uri="{FF2B5EF4-FFF2-40B4-BE49-F238E27FC236}">
                <a16:creationId xmlns:a16="http://schemas.microsoft.com/office/drawing/2014/main" id="{4EB1F220-11F1-4805-A65B-9024E89CEE87}"/>
              </a:ext>
            </a:extLst>
          </p:cNvPr>
          <p:cNvSpPr/>
          <p:nvPr/>
        </p:nvSpPr>
        <p:spPr>
          <a:xfrm>
            <a:off x="79998" y="4683211"/>
            <a:ext cx="6414051" cy="1868556"/>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rtlCol="0" anchor="ctr"/>
          <a:lstStyle/>
          <a:p>
            <a:pPr algn="ctr"/>
            <a:r>
              <a:rPr lang="bn-BD" sz="4400" dirty="0">
                <a:solidFill>
                  <a:srgbClr val="FF0000"/>
                </a:solidFill>
                <a:latin typeface="Times New Roman" panose="02020603050405020304" pitchFamily="18" charset="0"/>
              </a:rPr>
              <a:t>PV=</a:t>
            </a:r>
            <a:r>
              <a:rPr lang="bn-IN" sz="4400" dirty="0">
                <a:solidFill>
                  <a:srgbClr val="FF0000"/>
                </a:solidFill>
                <a:latin typeface="Times New Roman" panose="02020603050405020304" pitchFamily="18" charset="0"/>
              </a:rPr>
              <a:t> </a:t>
            </a:r>
            <a:r>
              <a:rPr lang="bn-BD" sz="4400" b="1" dirty="0">
                <a:solidFill>
                  <a:srgbClr val="FF0000"/>
                </a:solidFill>
                <a:latin typeface="NikoshBAN" pitchFamily="2" charset="0"/>
                <a:cs typeface="NikoshBAN" pitchFamily="2" charset="0"/>
              </a:rPr>
              <a:t>বর্তমান মূল্য</a:t>
            </a:r>
            <a:endParaRPr lang="en-US" sz="4400" dirty="0">
              <a:solidFill>
                <a:srgbClr val="FF000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0E822587-4703-4883-9AC2-C7A2329D0433}"/>
              </a:ext>
            </a:extLst>
          </p:cNvPr>
          <p:cNvSpPr/>
          <p:nvPr/>
        </p:nvSpPr>
        <p:spPr>
          <a:xfrm>
            <a:off x="6692348" y="2494722"/>
            <a:ext cx="5208104" cy="1996357"/>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rtlCol="0" anchor="ctr"/>
          <a:lstStyle/>
          <a:p>
            <a:pPr algn="ctr"/>
            <a:r>
              <a:rPr lang="bn-BD" sz="4800" dirty="0">
                <a:solidFill>
                  <a:srgbClr val="FF0000"/>
                </a:solidFill>
                <a:latin typeface="Times New Roman" panose="02020603050405020304" pitchFamily="18" charset="0"/>
              </a:rPr>
              <a:t>  n =</a:t>
            </a:r>
            <a:r>
              <a:rPr lang="bn-IN" sz="4800" dirty="0">
                <a:solidFill>
                  <a:srgbClr val="FF0000"/>
                </a:solidFill>
                <a:latin typeface="Times New Roman" panose="02020603050405020304" pitchFamily="18" charset="0"/>
              </a:rPr>
              <a:t> </a:t>
            </a:r>
            <a:r>
              <a:rPr lang="bn-BD" sz="4800" b="1" dirty="0">
                <a:solidFill>
                  <a:srgbClr val="FF0000"/>
                </a:solidFill>
                <a:latin typeface="NikoshBAN" pitchFamily="2" charset="0"/>
                <a:cs typeface="NikoshBAN" pitchFamily="2" charset="0"/>
              </a:rPr>
              <a:t>বাৎসরিক মেয়াদ</a:t>
            </a:r>
            <a:endParaRPr lang="en-US" sz="4800" b="1" dirty="0">
              <a:solidFill>
                <a:srgbClr val="FF0000"/>
              </a:solidFill>
              <a:latin typeface="NikoshBAN" pitchFamily="2" charset="0"/>
              <a:cs typeface="NikoshBAN" pitchFamily="2" charset="0"/>
            </a:endParaRPr>
          </a:p>
        </p:txBody>
      </p:sp>
      <p:sp>
        <p:nvSpPr>
          <p:cNvPr id="8" name="Rectangle 7">
            <a:extLst>
              <a:ext uri="{FF2B5EF4-FFF2-40B4-BE49-F238E27FC236}">
                <a16:creationId xmlns:a16="http://schemas.microsoft.com/office/drawing/2014/main" id="{5CB663F1-5C4A-4973-A61D-B61AB9CCF965}"/>
              </a:ext>
            </a:extLst>
          </p:cNvPr>
          <p:cNvSpPr/>
          <p:nvPr/>
        </p:nvSpPr>
        <p:spPr>
          <a:xfrm>
            <a:off x="6692349" y="0"/>
            <a:ext cx="5208104" cy="1996357"/>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rtlCol="0" anchor="ctr"/>
          <a:lstStyle/>
          <a:p>
            <a:r>
              <a:rPr lang="bn-BD" sz="4400" dirty="0">
                <a:solidFill>
                  <a:srgbClr val="FF0000"/>
                </a:solidFill>
                <a:latin typeface="Times New Roman" panose="02020603050405020304" pitchFamily="18" charset="0"/>
              </a:rPr>
              <a:t>           i =</a:t>
            </a:r>
            <a:r>
              <a:rPr lang="bn-IN" sz="4400" dirty="0">
                <a:solidFill>
                  <a:srgbClr val="FF0000"/>
                </a:solidFill>
                <a:latin typeface="Times New Roman" panose="02020603050405020304" pitchFamily="18" charset="0"/>
              </a:rPr>
              <a:t> </a:t>
            </a:r>
            <a:r>
              <a:rPr lang="bn-BD" sz="4400" b="1" dirty="0">
                <a:solidFill>
                  <a:srgbClr val="FF0000"/>
                </a:solidFill>
                <a:latin typeface="NikoshBAN" pitchFamily="2" charset="0"/>
                <a:cs typeface="NikoshBAN" pitchFamily="2" charset="0"/>
              </a:rPr>
              <a:t>সুদের  হার</a:t>
            </a:r>
            <a:endParaRPr lang="en-US" sz="4400" b="1" dirty="0">
              <a:solidFill>
                <a:srgbClr val="FF0000"/>
              </a:solidFill>
              <a:latin typeface="NikoshBAN" pitchFamily="2" charset="0"/>
              <a:cs typeface="NikoshBAN" pitchFamily="2" charset="0"/>
            </a:endParaRPr>
          </a:p>
        </p:txBody>
      </p:sp>
      <p:sp>
        <p:nvSpPr>
          <p:cNvPr id="11" name="TextBox 10">
            <a:extLst>
              <a:ext uri="{FF2B5EF4-FFF2-40B4-BE49-F238E27FC236}">
                <a16:creationId xmlns:a16="http://schemas.microsoft.com/office/drawing/2014/main" id="{7B848967-BE5D-49E8-988C-F0A216106B06}"/>
              </a:ext>
            </a:extLst>
          </p:cNvPr>
          <p:cNvSpPr txBox="1"/>
          <p:nvPr/>
        </p:nvSpPr>
        <p:spPr>
          <a:xfrm>
            <a:off x="6488596" y="4683211"/>
            <a:ext cx="5615609" cy="1938992"/>
          </a:xfrm>
          <a:prstGeom prst="rect">
            <a:avLst/>
          </a:prstGeom>
          <a:noFill/>
        </p:spPr>
        <p:txBody>
          <a:bodyPr wrap="square">
            <a:spAutoFit/>
          </a:bodyPr>
          <a:lstStyle/>
          <a:p>
            <a:pPr algn="ctr"/>
            <a:r>
              <a:rPr lang="bn-BD" sz="6000" b="1" dirty="0">
                <a:latin typeface="NikoshBAN" pitchFamily="2" charset="0"/>
                <a:cs typeface="NikoshBAN" pitchFamily="2" charset="0"/>
              </a:rPr>
              <a:t>ভবিষ্যত মূল্য নির্ণয়ের সূ</a:t>
            </a:r>
            <a:r>
              <a:rPr lang="bn-IN" sz="6000" b="1" dirty="0">
                <a:latin typeface="NikoshBAN" pitchFamily="2" charset="0"/>
                <a:cs typeface="NikoshBAN" pitchFamily="2" charset="0"/>
              </a:rPr>
              <a:t>ত্রের ব্যাখ্যা </a:t>
            </a:r>
            <a:endParaRPr lang="en-US" sz="6000" b="1" dirty="0">
              <a:latin typeface="NikoshBAN" pitchFamily="2" charset="0"/>
              <a:cs typeface="NikoshBAN" pitchFamily="2" charset="0"/>
            </a:endParaRPr>
          </a:p>
        </p:txBody>
      </p:sp>
      <p:sp>
        <p:nvSpPr>
          <p:cNvPr id="10" name="Footer Placeholder 8">
            <a:extLst>
              <a:ext uri="{FF2B5EF4-FFF2-40B4-BE49-F238E27FC236}">
                <a16:creationId xmlns:a16="http://schemas.microsoft.com/office/drawing/2014/main" id="{FA1198D7-0E27-4594-BC13-8568271734F3}"/>
              </a:ext>
            </a:extLst>
          </p:cNvPr>
          <p:cNvSpPr>
            <a:spLocks noGrp="1"/>
          </p:cNvSpPr>
          <p:nvPr/>
        </p:nvSpPr>
        <p:spPr>
          <a:xfrm>
            <a:off x="3034591" y="6548544"/>
            <a:ext cx="5937288" cy="309456"/>
          </a:xfrm>
          <a:prstGeom prst="rect">
            <a:avLst/>
          </a:prstGeom>
        </p:spPr>
        <p:txBody>
          <a:bodyPr vert="horz" lIns="0" tIns="0" rIns="0" bIns="0" anchor="b"/>
          <a:lstStyle>
            <a:defPPr>
              <a:defRPr lang="en-US"/>
            </a:defPPr>
            <a:lvl1pPr marL="0" algn="l" defTabSz="1175644" rtl="0" eaLnBrk="1" latinLnBrk="0" hangingPunct="1">
              <a:defRPr kumimoji="0" sz="1500" kern="1200">
                <a:solidFill>
                  <a:schemeClr val="tx2">
                    <a:shade val="90000"/>
                  </a:schemeClr>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a:lstStyle>
          <a:p>
            <a:pPr algn="ctr"/>
            <a:r>
              <a:rPr lang="as-IN" dirty="0"/>
              <a:t>রাজিব চন্দ্র নাথ,খাইয়ারা উচ্চ বিদ্যালয়, ফেনী সদর, ফেনী। </a:t>
            </a:r>
            <a:endParaRPr lang="en-US" dirty="0"/>
          </a:p>
        </p:txBody>
      </p:sp>
    </p:spTree>
    <p:extLst>
      <p:ext uri="{BB962C8B-B14F-4D97-AF65-F5344CB8AC3E}">
        <p14:creationId xmlns:p14="http://schemas.microsoft.com/office/powerpoint/2010/main" val="347236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000" fill="hold"/>
                                        <p:tgtEl>
                                          <p:spTgt spid="6"/>
                                        </p:tgtEl>
                                        <p:attrNameLst>
                                          <p:attrName>ppt_x</p:attrName>
                                        </p:attrNameLst>
                                      </p:cBhvr>
                                      <p:tavLst>
                                        <p:tav tm="0">
                                          <p:val>
                                            <p:strVal val="0-#ppt_w/2"/>
                                          </p:val>
                                        </p:tav>
                                        <p:tav tm="100000">
                                          <p:val>
                                            <p:strVal val="#ppt_x"/>
                                          </p:val>
                                        </p:tav>
                                      </p:tavLst>
                                    </p:anim>
                                    <p:anim calcmode="lin" valueType="num">
                                      <p:cBhvr additive="base">
                                        <p:cTn id="14"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1371600"/>
            <a:ext cx="7239000" cy="369332"/>
          </a:xfrm>
          <a:prstGeom prst="rect">
            <a:avLst/>
          </a:prstGeom>
          <a:noFill/>
        </p:spPr>
        <p:txBody>
          <a:bodyPr wrap="square" rtlCol="0">
            <a:spAutoFit/>
          </a:bodyPr>
          <a:lstStyle/>
          <a:p>
            <a:endParaRPr lang="en-US" dirty="0"/>
          </a:p>
        </p:txBody>
      </p:sp>
      <p:sp>
        <p:nvSpPr>
          <p:cNvPr id="3" name="Rectangle 2"/>
          <p:cNvSpPr/>
          <p:nvPr/>
        </p:nvSpPr>
        <p:spPr>
          <a:xfrm>
            <a:off x="1" y="1"/>
            <a:ext cx="12192000" cy="226612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b="1" u="sng" dirty="0">
                <a:solidFill>
                  <a:schemeClr val="tx1"/>
                </a:solidFill>
                <a:latin typeface="NikoshBAN" pitchFamily="2" charset="0"/>
                <a:cs typeface="NikoshBAN" pitchFamily="2" charset="0"/>
              </a:rPr>
              <a:t>অনুশীলনমূলক </a:t>
            </a:r>
            <a:r>
              <a:rPr lang="bn-BD" sz="5400" b="1" u="sng" dirty="0">
                <a:solidFill>
                  <a:schemeClr val="tx1"/>
                </a:solidFill>
                <a:latin typeface="NikoshBAN" pitchFamily="2" charset="0"/>
                <a:cs typeface="NikoshBAN" pitchFamily="2" charset="0"/>
              </a:rPr>
              <a:t>কাজ</a:t>
            </a:r>
            <a:endParaRPr lang="en-US" sz="2400" b="1" u="sng" dirty="0">
              <a:solidFill>
                <a:schemeClr val="tx1"/>
              </a:solidFill>
            </a:endParaRPr>
          </a:p>
        </p:txBody>
      </p:sp>
      <p:sp>
        <p:nvSpPr>
          <p:cNvPr id="5" name="Rectangle 4"/>
          <p:cNvSpPr/>
          <p:nvPr/>
        </p:nvSpPr>
        <p:spPr>
          <a:xfrm>
            <a:off x="1" y="2266123"/>
            <a:ext cx="12192000" cy="459187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bn-BD" sz="8800" b="1" dirty="0">
                <a:solidFill>
                  <a:schemeClr val="tx1"/>
                </a:solidFill>
                <a:latin typeface="NikoshBAN" pitchFamily="2" charset="0"/>
                <a:cs typeface="NikoshBAN" pitchFamily="2" charset="0"/>
              </a:rPr>
              <a:t>শতকরা  ১০% হারে বর্তমান ৩০০০ টাকার ৫ বছর পরের  ভবিষ্যত মূল্য  কত হবে ?</a:t>
            </a:r>
            <a:endParaRPr lang="en-US" sz="8800" b="1" dirty="0">
              <a:solidFill>
                <a:schemeClr val="tx1"/>
              </a:solidFill>
            </a:endParaRPr>
          </a:p>
        </p:txBody>
      </p:sp>
      <p:sp>
        <p:nvSpPr>
          <p:cNvPr id="6" name="Footer Placeholder 8">
            <a:extLst>
              <a:ext uri="{FF2B5EF4-FFF2-40B4-BE49-F238E27FC236}">
                <a16:creationId xmlns:a16="http://schemas.microsoft.com/office/drawing/2014/main" id="{816C2FCB-D0BF-4422-842E-D81444F76432}"/>
              </a:ext>
            </a:extLst>
          </p:cNvPr>
          <p:cNvSpPr>
            <a:spLocks noGrp="1"/>
          </p:cNvSpPr>
          <p:nvPr/>
        </p:nvSpPr>
        <p:spPr>
          <a:xfrm>
            <a:off x="3365895" y="6441542"/>
            <a:ext cx="5937288" cy="309456"/>
          </a:xfrm>
          <a:prstGeom prst="rect">
            <a:avLst/>
          </a:prstGeom>
        </p:spPr>
        <p:txBody>
          <a:bodyPr vert="horz" lIns="0" tIns="0" rIns="0" bIns="0" anchor="b"/>
          <a:lstStyle>
            <a:defPPr>
              <a:defRPr lang="en-US"/>
            </a:defPPr>
            <a:lvl1pPr marL="0" algn="l" defTabSz="1175644" rtl="0" eaLnBrk="1" latinLnBrk="0" hangingPunct="1">
              <a:defRPr kumimoji="0" sz="1500" kern="1200">
                <a:solidFill>
                  <a:schemeClr val="tx2">
                    <a:shade val="90000"/>
                  </a:schemeClr>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a:lstStyle>
          <a:p>
            <a:pPr algn="ctr"/>
            <a:r>
              <a:rPr lang="as-IN" dirty="0"/>
              <a:t>রাজিব চন্দ্র নাথ,খাইয়ারা উচ্চ বিদ্যালয়, ফেনী সদর, ফেনী। </a:t>
            </a: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466674F-2E86-4112-BCDD-4F2849F2EE02}"/>
                  </a:ext>
                </a:extLst>
              </p:cNvPr>
              <p:cNvSpPr txBox="1"/>
              <p:nvPr/>
            </p:nvSpPr>
            <p:spPr>
              <a:xfrm>
                <a:off x="649357" y="424069"/>
                <a:ext cx="7633252" cy="3076163"/>
              </a:xfrm>
              <a:prstGeom prst="rect">
                <a:avLst/>
              </a:prstGeom>
              <a:noFill/>
            </p:spPr>
            <p:txBody>
              <a:bodyPr wrap="square" rtlCol="0">
                <a:spAutoFit/>
              </a:bodyPr>
              <a:lstStyle/>
              <a:p>
                <a:r>
                  <a:rPr lang="bn-IN" sz="3200" b="1" dirty="0">
                    <a:latin typeface="NikoshBAN" panose="02000000000000000000" pitchFamily="2" charset="0"/>
                    <a:cs typeface="NikoshBAN" panose="02000000000000000000" pitchFamily="2" charset="0"/>
                  </a:rPr>
                  <a:t>এখানে, </a:t>
                </a:r>
              </a:p>
              <a:p>
                <a:r>
                  <a:rPr lang="bn-IN" sz="3200" b="1" dirty="0">
                    <a:latin typeface="NikoshBAN" panose="02000000000000000000" pitchFamily="2" charset="0"/>
                    <a:cs typeface="NikoshBAN" panose="02000000000000000000" pitchFamily="2" charset="0"/>
                  </a:rPr>
                  <a:t>বর্তমান মূল্য (</a:t>
                </a:r>
                <a:r>
                  <a:rPr lang="en-US" sz="3200" b="1" dirty="0">
                    <a:latin typeface="NikoshBAN" panose="02000000000000000000" pitchFamily="2" charset="0"/>
                    <a:cs typeface="NikoshBAN" panose="02000000000000000000" pitchFamily="2" charset="0"/>
                  </a:rPr>
                  <a:t>PV) = </a:t>
                </a:r>
                <a:r>
                  <a:rPr lang="bn-IN" sz="3200" b="1" dirty="0">
                    <a:latin typeface="NikoshBAN" panose="02000000000000000000" pitchFamily="2" charset="0"/>
                    <a:cs typeface="NikoshBAN" panose="02000000000000000000" pitchFamily="2" charset="0"/>
                  </a:rPr>
                  <a:t>৩,০০০ টাকা</a:t>
                </a:r>
              </a:p>
              <a:p>
                <a:r>
                  <a:rPr lang="bn-IN" sz="3200" b="1" dirty="0">
                    <a:latin typeface="NikoshBAN" panose="02000000000000000000" pitchFamily="2" charset="0"/>
                    <a:cs typeface="NikoshBAN" panose="02000000000000000000" pitchFamily="2" charset="0"/>
                  </a:rPr>
                  <a:t>মুনাফার হার </a:t>
                </a:r>
                <a:r>
                  <a:rPr lang="en-US" sz="3200" b="1" dirty="0">
                    <a:latin typeface="NikoshBAN" panose="02000000000000000000" pitchFamily="2" charset="0"/>
                    <a:cs typeface="NikoshBAN" panose="02000000000000000000" pitchFamily="2" charset="0"/>
                  </a:rPr>
                  <a:t>(</a:t>
                </a:r>
                <a:r>
                  <a:rPr lang="en-US" sz="3200" b="1" dirty="0" err="1">
                    <a:latin typeface="NikoshBAN" panose="02000000000000000000" pitchFamily="2" charset="0"/>
                    <a:cs typeface="NikoshBAN" panose="02000000000000000000" pitchFamily="2" charset="0"/>
                  </a:rPr>
                  <a:t>i</a:t>
                </a:r>
                <a:r>
                  <a:rPr lang="en-US" sz="3200" b="1" dirty="0">
                    <a:latin typeface="NikoshBAN" panose="02000000000000000000" pitchFamily="2" charset="0"/>
                    <a:cs typeface="NikoshBAN" panose="02000000000000000000" pitchFamily="2" charset="0"/>
                  </a:rPr>
                  <a:t>) = </a:t>
                </a:r>
                <a:r>
                  <a:rPr lang="bn-IN" sz="3200" b="1" dirty="0">
                    <a:latin typeface="NikoshBAN" panose="02000000000000000000" pitchFamily="2" charset="0"/>
                    <a:cs typeface="NikoshBAN" panose="02000000000000000000" pitchFamily="2" charset="0"/>
                  </a:rPr>
                  <a:t>১০% = </a:t>
                </a:r>
                <a14:m>
                  <m:oMath xmlns:m="http://schemas.openxmlformats.org/officeDocument/2006/math">
                    <m:f>
                      <m:fPr>
                        <m:ctrlPr>
                          <a:rPr lang="en-US" sz="3200" i="1" smtClean="0">
                            <a:effectLst/>
                            <a:latin typeface="Cambria Math" panose="02040503050406030204" pitchFamily="18" charset="0"/>
                            <a:ea typeface="Calibri" panose="020F0502020204030204" pitchFamily="34" charset="0"/>
                            <a:cs typeface="NikoshBAN" panose="02000000000000000000" pitchFamily="2" charset="0"/>
                          </a:rPr>
                        </m:ctrlPr>
                      </m:fPr>
                      <m:num>
                        <m:r>
                          <a:rPr lang="bn-IN" sz="3200" b="1">
                            <a:effectLst/>
                            <a:latin typeface="Cambria Math" panose="02040503050406030204" pitchFamily="18" charset="0"/>
                            <a:ea typeface="Calibri" panose="020F0502020204030204" pitchFamily="34" charset="0"/>
                            <a:cs typeface="NikoshBAN" panose="02000000000000000000" pitchFamily="2" charset="0"/>
                          </a:rPr>
                          <m:t>১০</m:t>
                        </m:r>
                      </m:num>
                      <m:den>
                        <m:r>
                          <a:rPr lang="bn-IN" sz="3200" b="1">
                            <a:effectLst/>
                            <a:latin typeface="Cambria Math" panose="02040503050406030204" pitchFamily="18" charset="0"/>
                            <a:ea typeface="Calibri" panose="020F0502020204030204" pitchFamily="34" charset="0"/>
                            <a:cs typeface="NikoshBAN" panose="02000000000000000000" pitchFamily="2" charset="0"/>
                          </a:rPr>
                          <m:t>১০০</m:t>
                        </m:r>
                      </m:den>
                    </m:f>
                  </m:oMath>
                </a14:m>
                <a:r>
                  <a:rPr lang="bn-IN" dirty="0">
                    <a:latin typeface="Times New Roman" panose="02020603050405020304" pitchFamily="18" charset="0"/>
                    <a:cs typeface="Vrinda" panose="020B0502040204020203" pitchFamily="34" charset="0"/>
                  </a:rPr>
                  <a:t> </a:t>
                </a:r>
                <a:r>
                  <a:rPr lang="bn-IN" sz="3200" b="1" dirty="0">
                    <a:latin typeface="NikoshBAN" panose="02000000000000000000" pitchFamily="2" charset="0"/>
                    <a:cs typeface="NikoshBAN" panose="02000000000000000000" pitchFamily="2" charset="0"/>
                  </a:rPr>
                  <a:t>= ০.১০ </a:t>
                </a:r>
              </a:p>
              <a:p>
                <a:r>
                  <a:rPr lang="bn-IN" sz="3200" b="1" dirty="0">
                    <a:latin typeface="NikoshBAN" panose="02000000000000000000" pitchFamily="2" charset="0"/>
                    <a:cs typeface="NikoshBAN" panose="02000000000000000000" pitchFamily="2" charset="0"/>
                  </a:rPr>
                  <a:t>সময় (</a:t>
                </a:r>
                <a:r>
                  <a:rPr lang="en-US" sz="3200" b="1" dirty="0">
                    <a:latin typeface="NikoshBAN" panose="02000000000000000000" pitchFamily="2" charset="0"/>
                    <a:cs typeface="NikoshBAN" panose="02000000000000000000" pitchFamily="2" charset="0"/>
                  </a:rPr>
                  <a:t>n) = </a:t>
                </a:r>
                <a:r>
                  <a:rPr lang="bn-IN" sz="3200" b="1" dirty="0">
                    <a:latin typeface="NikoshBAN" panose="02000000000000000000" pitchFamily="2" charset="0"/>
                    <a:cs typeface="NikoshBAN" panose="02000000000000000000" pitchFamily="2" charset="0"/>
                  </a:rPr>
                  <a:t>৫ বছর। </a:t>
                </a:r>
              </a:p>
              <a:p>
                <a:r>
                  <a:rPr lang="bn-IN" sz="3200" b="1" dirty="0">
                    <a:latin typeface="NikoshBAN" panose="02000000000000000000" pitchFamily="2" charset="0"/>
                    <a:cs typeface="NikoshBAN" panose="02000000000000000000" pitchFamily="2" charset="0"/>
                  </a:rPr>
                  <a:t>ভবিষ্যত মূল্য (</a:t>
                </a:r>
                <a:r>
                  <a:rPr lang="en-US" sz="3200" b="1" dirty="0">
                    <a:latin typeface="NikoshBAN" panose="02000000000000000000" pitchFamily="2" charset="0"/>
                    <a:cs typeface="NikoshBAN" panose="02000000000000000000" pitchFamily="2" charset="0"/>
                  </a:rPr>
                  <a:t>FV) = ? </a:t>
                </a:r>
              </a:p>
              <a:p>
                <a:endParaRPr lang="en-US" dirty="0"/>
              </a:p>
            </p:txBody>
          </p:sp>
        </mc:Choice>
        <mc:Fallback xmlns="">
          <p:sp>
            <p:nvSpPr>
              <p:cNvPr id="2" name="TextBox 1">
                <a:extLst>
                  <a:ext uri="{FF2B5EF4-FFF2-40B4-BE49-F238E27FC236}">
                    <a16:creationId xmlns:a16="http://schemas.microsoft.com/office/drawing/2014/main" id="{9466674F-2E86-4112-BCDD-4F2849F2EE02}"/>
                  </a:ext>
                </a:extLst>
              </p:cNvPr>
              <p:cNvSpPr txBox="1">
                <a:spLocks noRot="1" noChangeAspect="1" noMove="1" noResize="1" noEditPoints="1" noAdjustHandles="1" noChangeArrowheads="1" noChangeShapeType="1" noTextEdit="1"/>
              </p:cNvSpPr>
              <p:nvPr/>
            </p:nvSpPr>
            <p:spPr>
              <a:xfrm>
                <a:off x="649357" y="424069"/>
                <a:ext cx="7633252" cy="3076163"/>
              </a:xfrm>
              <a:prstGeom prst="rect">
                <a:avLst/>
              </a:prstGeom>
              <a:blipFill>
                <a:blip r:embed="rId2"/>
                <a:stretch>
                  <a:fillRect l="-2077" t="-2579"/>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299BBC87-A414-4A50-A9B8-E4DC405EA9B8}"/>
              </a:ext>
            </a:extLst>
          </p:cNvPr>
          <p:cNvSpPr txBox="1"/>
          <p:nvPr/>
        </p:nvSpPr>
        <p:spPr>
          <a:xfrm>
            <a:off x="516835" y="3010444"/>
            <a:ext cx="6944139" cy="3908762"/>
          </a:xfrm>
          <a:prstGeom prst="rect">
            <a:avLst/>
          </a:prstGeom>
          <a:noFill/>
        </p:spPr>
        <p:txBody>
          <a:bodyPr wrap="square" rtlCol="0">
            <a:spAutoFit/>
          </a:bodyPr>
          <a:lstStyle/>
          <a:p>
            <a:r>
              <a:rPr lang="bn-IN" sz="4400" b="1" dirty="0">
                <a:latin typeface="NikoshBAN" panose="02000000000000000000" pitchFamily="2" charset="0"/>
                <a:cs typeface="NikoshBAN" panose="02000000000000000000" pitchFamily="2" charset="0"/>
              </a:rPr>
              <a:t>সুতরাং, </a:t>
            </a:r>
          </a:p>
          <a:p>
            <a:r>
              <a:rPr lang="en-US" sz="4000" b="1" dirty="0">
                <a:latin typeface="NikoshBAN" panose="02000000000000000000" pitchFamily="2" charset="0"/>
                <a:cs typeface="NikoshBAN" panose="02000000000000000000" pitchFamily="2" charset="0"/>
              </a:rPr>
              <a:t>FV = </a:t>
            </a:r>
            <a:r>
              <a:rPr lang="bn-IN" sz="4000" b="1" dirty="0">
                <a:latin typeface="NikoshBAN" panose="02000000000000000000" pitchFamily="2" charset="0"/>
                <a:cs typeface="NikoshBAN" panose="02000000000000000000" pitchFamily="2" charset="0"/>
              </a:rPr>
              <a:t>৩,০০০(১+০.১০)</a:t>
            </a:r>
          </a:p>
          <a:p>
            <a:r>
              <a:rPr lang="bn-IN" sz="4000" b="1" dirty="0">
                <a:latin typeface="NikoshBAN" panose="02000000000000000000" pitchFamily="2" charset="0"/>
                <a:cs typeface="NikoshBAN" panose="02000000000000000000" pitchFamily="2" charset="0"/>
              </a:rPr>
              <a:t>       = ৩,০০০</a:t>
            </a:r>
            <a:r>
              <a:rPr lang="en-US" sz="4000" b="1" dirty="0">
                <a:latin typeface="NikoshBAN" panose="02000000000000000000" pitchFamily="2" charset="0"/>
                <a:cs typeface="NikoshBAN" panose="02000000000000000000" pitchFamily="2" charset="0"/>
              </a:rPr>
              <a:t> (1.10)</a:t>
            </a:r>
          </a:p>
          <a:p>
            <a:r>
              <a:rPr lang="en-US" sz="4000" b="1" dirty="0">
                <a:latin typeface="NikoshBAN" panose="02000000000000000000" pitchFamily="2" charset="0"/>
                <a:cs typeface="NikoshBAN" panose="02000000000000000000" pitchFamily="2" charset="0"/>
              </a:rPr>
              <a:t>       = 3,000 x 1.61051</a:t>
            </a:r>
          </a:p>
          <a:p>
            <a:r>
              <a:rPr lang="en-US" sz="4000" b="1" dirty="0">
                <a:latin typeface="NikoshBAN" panose="02000000000000000000" pitchFamily="2" charset="0"/>
                <a:cs typeface="NikoshBAN" panose="02000000000000000000" pitchFamily="2" charset="0"/>
              </a:rPr>
              <a:t>       </a:t>
            </a:r>
            <a:r>
              <a:rPr lang="bn-IN" sz="4000" b="1" dirty="0">
                <a:latin typeface="NikoshBAN" panose="02000000000000000000" pitchFamily="2" charset="0"/>
                <a:cs typeface="NikoshBAN" panose="02000000000000000000" pitchFamily="2" charset="0"/>
              </a:rPr>
              <a:t>= ৪,৩৩১.৫৩ টাকা। </a:t>
            </a:r>
          </a:p>
          <a:p>
            <a:endParaRPr lang="en-US" sz="4400" b="1"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E74C44D0-FDE8-40D0-8940-C56C7A700745}"/>
              </a:ext>
            </a:extLst>
          </p:cNvPr>
          <p:cNvSpPr txBox="1"/>
          <p:nvPr/>
        </p:nvSpPr>
        <p:spPr>
          <a:xfrm>
            <a:off x="4512364" y="3602388"/>
            <a:ext cx="516835" cy="584775"/>
          </a:xfrm>
          <a:prstGeom prst="rect">
            <a:avLst/>
          </a:prstGeom>
          <a:noFill/>
        </p:spPr>
        <p:txBody>
          <a:bodyPr wrap="square" rtlCol="0">
            <a:spAutoFit/>
          </a:bodyPr>
          <a:lstStyle/>
          <a:p>
            <a:r>
              <a:rPr lang="bn-IN" sz="3200" b="1" dirty="0">
                <a:latin typeface="NikoshBAN" panose="02000000000000000000" pitchFamily="2" charset="0"/>
                <a:cs typeface="NikoshBAN" panose="02000000000000000000" pitchFamily="2" charset="0"/>
              </a:rPr>
              <a:t>৫</a:t>
            </a:r>
            <a:endParaRPr lang="en-US" sz="3200" b="1"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03A29988-DF1E-4C5F-8AAE-D930FC0D7537}"/>
              </a:ext>
            </a:extLst>
          </p:cNvPr>
          <p:cNvSpPr txBox="1"/>
          <p:nvPr/>
        </p:nvSpPr>
        <p:spPr>
          <a:xfrm>
            <a:off x="4141303" y="4210772"/>
            <a:ext cx="371061" cy="646331"/>
          </a:xfrm>
          <a:prstGeom prst="rect">
            <a:avLst/>
          </a:prstGeom>
          <a:noFill/>
        </p:spPr>
        <p:txBody>
          <a:bodyPr wrap="square">
            <a:spAutoFit/>
          </a:bodyPr>
          <a:lstStyle/>
          <a:p>
            <a:r>
              <a:rPr lang="bn-IN" sz="3600" b="1" dirty="0">
                <a:latin typeface="NikoshBAN" panose="02000000000000000000" pitchFamily="2" charset="0"/>
                <a:cs typeface="NikoshBAN" panose="02000000000000000000" pitchFamily="2" charset="0"/>
              </a:rPr>
              <a:t>৫</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25336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12192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8800" b="1" u="sng" dirty="0">
                <a:solidFill>
                  <a:schemeClr val="accent2"/>
                </a:solidFill>
                <a:latin typeface="NikoshBAN" pitchFamily="2" charset="0"/>
                <a:cs typeface="NikoshBAN" pitchFamily="2" charset="0"/>
              </a:rPr>
              <a:t>মূল্যায়নঃ</a:t>
            </a:r>
            <a:endParaRPr lang="en-US" sz="8800" b="1" u="sng" dirty="0">
              <a:solidFill>
                <a:schemeClr val="accent2"/>
              </a:solidFill>
              <a:latin typeface="NikoshBAN" pitchFamily="2" charset="0"/>
              <a:cs typeface="NikoshBAN" pitchFamily="2" charset="0"/>
            </a:endParaRPr>
          </a:p>
        </p:txBody>
      </p:sp>
      <p:sp>
        <p:nvSpPr>
          <p:cNvPr id="5" name="Rectangle 4"/>
          <p:cNvSpPr/>
          <p:nvPr/>
        </p:nvSpPr>
        <p:spPr>
          <a:xfrm>
            <a:off x="0" y="4614951"/>
            <a:ext cx="12119953" cy="1018309"/>
          </a:xfrm>
          <a:prstGeom prst="rect">
            <a:avLst/>
          </a:prstGeom>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r>
              <a:rPr lang="bn-IN" sz="5400" b="1" dirty="0">
                <a:solidFill>
                  <a:schemeClr val="tx1"/>
                </a:solidFill>
                <a:latin typeface="NikoshBAN" pitchFamily="2" charset="0"/>
                <a:cs typeface="NikoshBAN" pitchFamily="2" charset="0"/>
              </a:rPr>
              <a:t>             </a:t>
            </a:r>
            <a:r>
              <a:rPr lang="bn-BD" sz="5400" b="1" dirty="0">
                <a:solidFill>
                  <a:schemeClr val="tx1"/>
                </a:solidFill>
                <a:latin typeface="NikoshBAN" pitchFamily="2" charset="0"/>
                <a:cs typeface="NikoshBAN" pitchFamily="2" charset="0"/>
              </a:rPr>
              <a:t>ভবিষ্যত  মূল্য নির্ণয়ের সূত্রটি  বল।</a:t>
            </a:r>
          </a:p>
        </p:txBody>
      </p:sp>
      <p:sp>
        <p:nvSpPr>
          <p:cNvPr id="6" name="Rectangle 5"/>
          <p:cNvSpPr/>
          <p:nvPr/>
        </p:nvSpPr>
        <p:spPr>
          <a:xfrm>
            <a:off x="0" y="5763492"/>
            <a:ext cx="12169831" cy="1018309"/>
          </a:xfrm>
          <a:prstGeom prst="rect">
            <a:avLst/>
          </a:prstGeom>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IN" sz="5400" b="1" dirty="0">
                <a:solidFill>
                  <a:schemeClr val="tx1"/>
                </a:solidFill>
                <a:latin typeface="NikoshBAN" pitchFamily="2" charset="0"/>
                <a:cs typeface="NikoshBAN" pitchFamily="2" charset="0"/>
              </a:rPr>
              <a:t>         অর্থের সময়মূল্যের গুরুত্বের ৩টি বিষয় কি কি? </a:t>
            </a:r>
            <a:endParaRPr lang="bn-BD" sz="5400" b="1" dirty="0">
              <a:solidFill>
                <a:schemeClr val="tx1"/>
              </a:solidFill>
              <a:latin typeface="NikoshBAN" pitchFamily="2" charset="0"/>
              <a:cs typeface="NikoshBAN" pitchFamily="2" charset="0"/>
            </a:endParaRPr>
          </a:p>
        </p:txBody>
      </p:sp>
      <p:sp>
        <p:nvSpPr>
          <p:cNvPr id="7" name="Rectangle 6"/>
          <p:cNvSpPr/>
          <p:nvPr/>
        </p:nvSpPr>
        <p:spPr>
          <a:xfrm>
            <a:off x="0" y="2412076"/>
            <a:ext cx="12169831" cy="942909"/>
          </a:xfrm>
          <a:prstGeom prst="rect">
            <a:avLst/>
          </a:prstGeom>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r>
              <a:rPr lang="bn-IN" sz="5400" b="1" dirty="0">
                <a:solidFill>
                  <a:schemeClr val="tx1"/>
                </a:solidFill>
                <a:latin typeface="NikoshBAN" pitchFamily="2" charset="0"/>
                <a:cs typeface="NikoshBAN" pitchFamily="2" charset="0"/>
              </a:rPr>
              <a:t>             </a:t>
            </a:r>
            <a:r>
              <a:rPr lang="en-US" sz="5400" b="1" dirty="0">
                <a:solidFill>
                  <a:schemeClr val="tx1"/>
                </a:solidFill>
                <a:latin typeface="NikoshBAN" pitchFamily="2" charset="0"/>
                <a:cs typeface="NikoshBAN" pitchFamily="2" charset="0"/>
              </a:rPr>
              <a:t>FV  </a:t>
            </a:r>
            <a:r>
              <a:rPr lang="bn-BD" sz="5400" b="1" dirty="0">
                <a:solidFill>
                  <a:schemeClr val="tx1"/>
                </a:solidFill>
                <a:latin typeface="NikoshBAN" pitchFamily="2" charset="0"/>
                <a:cs typeface="NikoshBAN" pitchFamily="2" charset="0"/>
              </a:rPr>
              <a:t>দ্বারা  কি  বুঝায়?</a:t>
            </a:r>
          </a:p>
        </p:txBody>
      </p:sp>
      <p:sp>
        <p:nvSpPr>
          <p:cNvPr id="9" name="Rectangle 8"/>
          <p:cNvSpPr/>
          <p:nvPr/>
        </p:nvSpPr>
        <p:spPr>
          <a:xfrm>
            <a:off x="0" y="3471951"/>
            <a:ext cx="12119953" cy="1018309"/>
          </a:xfrm>
          <a:prstGeom prst="rect">
            <a:avLst/>
          </a:prstGeom>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r>
              <a:rPr lang="bn-IN" sz="5400" b="1" dirty="0">
                <a:solidFill>
                  <a:schemeClr val="tx1"/>
                </a:solidFill>
                <a:latin typeface="NikoshBAN" pitchFamily="2" charset="0"/>
                <a:cs typeface="NikoshBAN" pitchFamily="2" charset="0"/>
              </a:rPr>
              <a:t>             </a:t>
            </a:r>
            <a:r>
              <a:rPr lang="en-US" sz="5400" b="1" dirty="0">
                <a:solidFill>
                  <a:schemeClr val="tx1"/>
                </a:solidFill>
                <a:latin typeface="NikoshBAN" pitchFamily="2" charset="0"/>
                <a:cs typeface="NikoshBAN" pitchFamily="2" charset="0"/>
              </a:rPr>
              <a:t>PV  </a:t>
            </a:r>
            <a:r>
              <a:rPr lang="bn-BD" sz="5400" b="1" dirty="0">
                <a:solidFill>
                  <a:schemeClr val="tx1"/>
                </a:solidFill>
                <a:latin typeface="NikoshBAN" pitchFamily="2" charset="0"/>
                <a:cs typeface="NikoshBAN" pitchFamily="2" charset="0"/>
              </a:rPr>
              <a:t> দ্বারা  কি  </a:t>
            </a:r>
            <a:r>
              <a:rPr lang="bn-IN" sz="5400" b="1" dirty="0">
                <a:solidFill>
                  <a:schemeClr val="tx1"/>
                </a:solidFill>
                <a:latin typeface="NikoshBAN" pitchFamily="2" charset="0"/>
                <a:cs typeface="NikoshBAN" pitchFamily="2" charset="0"/>
              </a:rPr>
              <a:t>বু</a:t>
            </a:r>
            <a:r>
              <a:rPr lang="bn-BD" sz="5400" b="1" dirty="0">
                <a:solidFill>
                  <a:schemeClr val="tx1"/>
                </a:solidFill>
                <a:latin typeface="NikoshBAN" pitchFamily="2" charset="0"/>
                <a:cs typeface="NikoshBAN" pitchFamily="2" charset="0"/>
              </a:rPr>
              <a:t>ঝায়?</a:t>
            </a:r>
            <a:endParaRPr lang="en-US" sz="5400" b="1" dirty="0">
              <a:solidFill>
                <a:schemeClr val="tx1"/>
              </a:solidFill>
              <a:latin typeface="NikoshBAN" pitchFamily="2" charset="0"/>
              <a:cs typeface="NikoshBAN" pitchFamily="2" charset="0"/>
            </a:endParaRPr>
          </a:p>
        </p:txBody>
      </p:sp>
      <p:sp>
        <p:nvSpPr>
          <p:cNvPr id="10" name="Rectangle 9"/>
          <p:cNvSpPr/>
          <p:nvPr/>
        </p:nvSpPr>
        <p:spPr>
          <a:xfrm>
            <a:off x="0" y="1295401"/>
            <a:ext cx="12169831" cy="995657"/>
          </a:xfrm>
          <a:prstGeom prst="rect">
            <a:avLst/>
          </a:prstGeom>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5400" b="1" dirty="0">
                <a:solidFill>
                  <a:schemeClr val="tx1"/>
                </a:solidFill>
                <a:latin typeface="NikoshBAN" pitchFamily="2" charset="0"/>
                <a:cs typeface="NikoshBAN" pitchFamily="2" charset="0"/>
              </a:rPr>
              <a:t>অর্থের সময়  মূল্য  বলতে  কি  বু্ঝ?</a:t>
            </a:r>
          </a:p>
        </p:txBody>
      </p:sp>
      <p:sp>
        <p:nvSpPr>
          <p:cNvPr id="2" name="Arrow: Right 1">
            <a:extLst>
              <a:ext uri="{FF2B5EF4-FFF2-40B4-BE49-F238E27FC236}">
                <a16:creationId xmlns:a16="http://schemas.microsoft.com/office/drawing/2014/main" id="{B2307131-7699-4B9E-ABE5-8E5D9F52B6E8}"/>
              </a:ext>
            </a:extLst>
          </p:cNvPr>
          <p:cNvSpPr/>
          <p:nvPr/>
        </p:nvSpPr>
        <p:spPr>
          <a:xfrm>
            <a:off x="159025" y="1343892"/>
            <a:ext cx="1987827" cy="8427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A31D3168-9862-408C-85D2-9FE814C3478B}"/>
              </a:ext>
            </a:extLst>
          </p:cNvPr>
          <p:cNvSpPr/>
          <p:nvPr/>
        </p:nvSpPr>
        <p:spPr>
          <a:xfrm>
            <a:off x="159023" y="2462171"/>
            <a:ext cx="1987827" cy="8427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87F84E63-1A41-476A-B7A7-0998B78DF410}"/>
              </a:ext>
            </a:extLst>
          </p:cNvPr>
          <p:cNvSpPr/>
          <p:nvPr/>
        </p:nvSpPr>
        <p:spPr>
          <a:xfrm>
            <a:off x="159023" y="3563609"/>
            <a:ext cx="1987827" cy="8427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C2354BAE-9FEC-4F3B-BBE7-8360B8AC4FF2}"/>
              </a:ext>
            </a:extLst>
          </p:cNvPr>
          <p:cNvSpPr/>
          <p:nvPr/>
        </p:nvSpPr>
        <p:spPr>
          <a:xfrm>
            <a:off x="159024" y="4672950"/>
            <a:ext cx="1987827" cy="8427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5F1F817C-DE5B-4067-B1CD-277245A9B2B8}"/>
              </a:ext>
            </a:extLst>
          </p:cNvPr>
          <p:cNvSpPr/>
          <p:nvPr/>
        </p:nvSpPr>
        <p:spPr>
          <a:xfrm>
            <a:off x="159025" y="5771204"/>
            <a:ext cx="1987827" cy="8427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8">
            <a:extLst>
              <a:ext uri="{FF2B5EF4-FFF2-40B4-BE49-F238E27FC236}">
                <a16:creationId xmlns:a16="http://schemas.microsoft.com/office/drawing/2014/main" id="{6A03339E-9C49-4969-8658-BA3F2E349E79}"/>
              </a:ext>
            </a:extLst>
          </p:cNvPr>
          <p:cNvSpPr>
            <a:spLocks noGrp="1"/>
          </p:cNvSpPr>
          <p:nvPr/>
        </p:nvSpPr>
        <p:spPr>
          <a:xfrm>
            <a:off x="3657443" y="6472345"/>
            <a:ext cx="5937288" cy="309456"/>
          </a:xfrm>
          <a:prstGeom prst="rect">
            <a:avLst/>
          </a:prstGeom>
        </p:spPr>
        <p:txBody>
          <a:bodyPr vert="horz" lIns="0" tIns="0" rIns="0" bIns="0" anchor="b"/>
          <a:lstStyle>
            <a:defPPr>
              <a:defRPr lang="en-US"/>
            </a:defPPr>
            <a:lvl1pPr marL="0" algn="l" defTabSz="1175644" rtl="0" eaLnBrk="1" latinLnBrk="0" hangingPunct="1">
              <a:defRPr kumimoji="0" sz="1500" kern="1200">
                <a:solidFill>
                  <a:schemeClr val="tx2">
                    <a:shade val="90000"/>
                  </a:schemeClr>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a:lstStyle>
          <a:p>
            <a:pPr algn="ctr"/>
            <a:r>
              <a:rPr lang="as-IN" dirty="0"/>
              <a:t>রাজিব চন্দ্র নাথ,খাইয়ারা উচ্চ বিদ্যালয়, ফেনী সদর, ফেনী। </a:t>
            </a: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C807E7B-C3E0-494F-ADE6-A035C402A195}"/>
              </a:ext>
            </a:extLst>
          </p:cNvPr>
          <p:cNvSpPr/>
          <p:nvPr/>
        </p:nvSpPr>
        <p:spPr>
          <a:xfrm>
            <a:off x="254815" y="137414"/>
            <a:ext cx="6570055" cy="3811733"/>
          </a:xfrm>
          <a:prstGeom prst="ellips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4" name="Rectangle 3">
            <a:extLst>
              <a:ext uri="{FF2B5EF4-FFF2-40B4-BE49-F238E27FC236}">
                <a16:creationId xmlns:a16="http://schemas.microsoft.com/office/drawing/2014/main" id="{A344131F-4B14-483C-BC6D-5D831D72F41F}"/>
              </a:ext>
            </a:extLst>
          </p:cNvPr>
          <p:cNvSpPr/>
          <p:nvPr/>
        </p:nvSpPr>
        <p:spPr>
          <a:xfrm>
            <a:off x="6824870" y="304800"/>
            <a:ext cx="5367129" cy="329979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7200" b="1" u="sng" dirty="0">
                <a:solidFill>
                  <a:srgbClr val="FF0000"/>
                </a:solidFill>
                <a:latin typeface="NikoshBAN" pitchFamily="2" charset="0"/>
                <a:cs typeface="NikoshBAN" pitchFamily="2" charset="0"/>
              </a:rPr>
              <a:t>বাড়ির কাজঃ</a:t>
            </a:r>
            <a:endParaRPr lang="en-US" sz="7200" b="1" u="sng" dirty="0">
              <a:solidFill>
                <a:srgbClr val="FF0000"/>
              </a:solidFill>
              <a:latin typeface="NikoshBAN" pitchFamily="2" charset="0"/>
              <a:cs typeface="NikoshBAN" pitchFamily="2" charset="0"/>
            </a:endParaRPr>
          </a:p>
        </p:txBody>
      </p:sp>
      <p:sp>
        <p:nvSpPr>
          <p:cNvPr id="6" name="Rectangle 5">
            <a:extLst>
              <a:ext uri="{FF2B5EF4-FFF2-40B4-BE49-F238E27FC236}">
                <a16:creationId xmlns:a16="http://schemas.microsoft.com/office/drawing/2014/main" id="{B993815A-45F4-4182-AAA4-781265E6F879}"/>
              </a:ext>
            </a:extLst>
          </p:cNvPr>
          <p:cNvSpPr/>
          <p:nvPr/>
        </p:nvSpPr>
        <p:spPr>
          <a:xfrm>
            <a:off x="0" y="4085137"/>
            <a:ext cx="12192000" cy="269681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3600" b="1" dirty="0">
                <a:solidFill>
                  <a:schemeClr val="tx1"/>
                </a:solidFill>
                <a:latin typeface="NikoshBAN" pitchFamily="2" charset="0"/>
                <a:cs typeface="NikoshBAN" pitchFamily="2" charset="0"/>
              </a:rPr>
              <a:t>ভবিষ্যত</a:t>
            </a:r>
            <a:r>
              <a:rPr lang="bn-BD" sz="3600" b="1" dirty="0">
                <a:solidFill>
                  <a:schemeClr val="tx1"/>
                </a:solidFill>
                <a:latin typeface="NikoshBAN" pitchFamily="2" charset="0"/>
                <a:cs typeface="NikoshBAN" pitchFamily="2" charset="0"/>
              </a:rPr>
              <a:t> মূল্য নির্ণয়ের সূত্রটি প্রয়োগ করে নিচের সমস্যাটির  সমাধান করে আনবে।</a:t>
            </a:r>
          </a:p>
          <a:p>
            <a:pPr algn="just"/>
            <a:r>
              <a:rPr lang="bn-BD" sz="6000" b="1" dirty="0">
                <a:solidFill>
                  <a:srgbClr val="C00000"/>
                </a:solidFill>
                <a:latin typeface="NikoshBAN" pitchFamily="2" charset="0"/>
                <a:cs typeface="NikoshBAN" pitchFamily="2" charset="0"/>
              </a:rPr>
              <a:t>সমস্যাঃ </a:t>
            </a:r>
            <a:r>
              <a:rPr lang="en-US" sz="6000" b="1" dirty="0" err="1">
                <a:solidFill>
                  <a:srgbClr val="C00000"/>
                </a:solidFill>
                <a:latin typeface="NikoshBAN" pitchFamily="2" charset="0"/>
                <a:cs typeface="NikoshBAN" pitchFamily="2" charset="0"/>
              </a:rPr>
              <a:t>সু</a:t>
            </a:r>
            <a:r>
              <a:rPr lang="bn-BD" sz="6000" b="1" dirty="0">
                <a:solidFill>
                  <a:srgbClr val="C00000"/>
                </a:solidFill>
                <a:latin typeface="NikoshBAN" pitchFamily="2" charset="0"/>
                <a:cs typeface="NikoshBAN" pitchFamily="2" charset="0"/>
              </a:rPr>
              <a:t>দের  হার ১০%</a:t>
            </a:r>
            <a:r>
              <a:rPr lang="bn-IN" sz="6000" b="1" dirty="0">
                <a:solidFill>
                  <a:srgbClr val="C00000"/>
                </a:solidFill>
                <a:latin typeface="NikoshBAN" pitchFamily="2" charset="0"/>
                <a:cs typeface="NikoshBAN" pitchFamily="2" charset="0"/>
              </a:rPr>
              <a:t> </a:t>
            </a:r>
            <a:r>
              <a:rPr lang="bn-BD" sz="6000" b="1" dirty="0">
                <a:solidFill>
                  <a:srgbClr val="C00000"/>
                </a:solidFill>
                <a:latin typeface="NikoshBAN" pitchFamily="2" charset="0"/>
                <a:cs typeface="NikoshBAN" pitchFamily="2" charset="0"/>
              </a:rPr>
              <a:t>হলে বর্তমান</a:t>
            </a:r>
            <a:r>
              <a:rPr lang="bn-IN" sz="6000" b="1" dirty="0">
                <a:solidFill>
                  <a:srgbClr val="C00000"/>
                </a:solidFill>
                <a:latin typeface="NikoshBAN" pitchFamily="2" charset="0"/>
                <a:cs typeface="NikoshBAN" pitchFamily="2" charset="0"/>
              </a:rPr>
              <a:t> </a:t>
            </a:r>
            <a:r>
              <a:rPr lang="bn-BD" sz="6000" b="1" dirty="0">
                <a:solidFill>
                  <a:srgbClr val="C00000"/>
                </a:solidFill>
                <a:latin typeface="NikoshBAN" pitchFamily="2" charset="0"/>
                <a:cs typeface="NikoshBAN" pitchFamily="2" charset="0"/>
              </a:rPr>
              <a:t>১০</a:t>
            </a:r>
            <a:r>
              <a:rPr lang="bn-IN" sz="6000" b="1" dirty="0">
                <a:solidFill>
                  <a:srgbClr val="C00000"/>
                </a:solidFill>
                <a:latin typeface="NikoshBAN" pitchFamily="2" charset="0"/>
                <a:cs typeface="NikoshBAN" pitchFamily="2" charset="0"/>
              </a:rPr>
              <a:t>,</a:t>
            </a:r>
            <a:r>
              <a:rPr lang="bn-BD" sz="6000" b="1" dirty="0">
                <a:solidFill>
                  <a:srgbClr val="C00000"/>
                </a:solidFill>
                <a:latin typeface="NikoshBAN" pitchFamily="2" charset="0"/>
                <a:cs typeface="NikoshBAN" pitchFamily="2" charset="0"/>
              </a:rPr>
              <a:t>০</a:t>
            </a:r>
            <a:r>
              <a:rPr lang="bn-IN" sz="6000" b="1" dirty="0">
                <a:solidFill>
                  <a:srgbClr val="C00000"/>
                </a:solidFill>
                <a:latin typeface="NikoshBAN" pitchFamily="2" charset="0"/>
                <a:cs typeface="NikoshBAN" pitchFamily="2" charset="0"/>
              </a:rPr>
              <a:t>০,০0০ </a:t>
            </a:r>
            <a:r>
              <a:rPr lang="bn-BD" sz="6000" b="1" dirty="0">
                <a:solidFill>
                  <a:srgbClr val="C00000"/>
                </a:solidFill>
                <a:latin typeface="NikoshBAN" pitchFamily="2" charset="0"/>
                <a:cs typeface="NikoshBAN" pitchFamily="2" charset="0"/>
              </a:rPr>
              <a:t>টাকার </a:t>
            </a:r>
            <a:r>
              <a:rPr lang="bn-IN" sz="6000" b="1" dirty="0">
                <a:solidFill>
                  <a:srgbClr val="C00000"/>
                </a:solidFill>
                <a:latin typeface="NikoshBAN" pitchFamily="2" charset="0"/>
                <a:cs typeface="NikoshBAN" pitchFamily="2" charset="0"/>
              </a:rPr>
              <a:t>8</a:t>
            </a:r>
            <a:r>
              <a:rPr lang="bn-BD" sz="6000" b="1" dirty="0">
                <a:solidFill>
                  <a:srgbClr val="C00000"/>
                </a:solidFill>
                <a:latin typeface="NikoshBAN" pitchFamily="2" charset="0"/>
                <a:cs typeface="NikoshBAN" pitchFamily="2" charset="0"/>
              </a:rPr>
              <a:t> বছর  পর  </a:t>
            </a:r>
            <a:r>
              <a:rPr lang="bn-IN" sz="6000" b="1" dirty="0">
                <a:solidFill>
                  <a:srgbClr val="C00000"/>
                </a:solidFill>
                <a:latin typeface="NikoshBAN" pitchFamily="2" charset="0"/>
                <a:cs typeface="NikoshBAN" pitchFamily="2" charset="0"/>
              </a:rPr>
              <a:t>ভবিষ্যত </a:t>
            </a:r>
            <a:r>
              <a:rPr lang="bn-BD" sz="6000" b="1" dirty="0">
                <a:solidFill>
                  <a:srgbClr val="C00000"/>
                </a:solidFill>
                <a:latin typeface="NikoshBAN" pitchFamily="2" charset="0"/>
                <a:cs typeface="NikoshBAN" pitchFamily="2" charset="0"/>
              </a:rPr>
              <a:t>মূল্য  কত?</a:t>
            </a:r>
            <a:endParaRPr lang="en-US" sz="6000" b="1" dirty="0">
              <a:solidFill>
                <a:srgbClr val="C00000"/>
              </a:solidFill>
              <a:latin typeface="NikoshBAN" pitchFamily="2" charset="0"/>
              <a:cs typeface="NikoshBAN" pitchFamily="2" charset="0"/>
            </a:endParaRPr>
          </a:p>
        </p:txBody>
      </p:sp>
      <p:sp>
        <p:nvSpPr>
          <p:cNvPr id="7" name="Footer Placeholder 8">
            <a:extLst>
              <a:ext uri="{FF2B5EF4-FFF2-40B4-BE49-F238E27FC236}">
                <a16:creationId xmlns:a16="http://schemas.microsoft.com/office/drawing/2014/main" id="{93A39A0E-2525-49E4-9755-72BF298CC1DB}"/>
              </a:ext>
            </a:extLst>
          </p:cNvPr>
          <p:cNvSpPr>
            <a:spLocks noGrp="1"/>
          </p:cNvSpPr>
          <p:nvPr/>
        </p:nvSpPr>
        <p:spPr>
          <a:xfrm>
            <a:off x="1802139" y="6424382"/>
            <a:ext cx="5937288" cy="309456"/>
          </a:xfrm>
          <a:prstGeom prst="rect">
            <a:avLst/>
          </a:prstGeom>
        </p:spPr>
        <p:txBody>
          <a:bodyPr vert="horz" lIns="0" tIns="0" rIns="0" bIns="0" anchor="b"/>
          <a:lstStyle>
            <a:defPPr>
              <a:defRPr lang="en-US"/>
            </a:defPPr>
            <a:lvl1pPr marL="0" algn="l" defTabSz="1175644" rtl="0" eaLnBrk="1" latinLnBrk="0" hangingPunct="1">
              <a:defRPr kumimoji="0" sz="1500" kern="1200">
                <a:solidFill>
                  <a:schemeClr val="tx2">
                    <a:shade val="90000"/>
                  </a:schemeClr>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a:lstStyle>
          <a:p>
            <a:pPr algn="ctr"/>
            <a:r>
              <a:rPr lang="as-IN" dirty="0"/>
              <a:t>রাজিব চন্দ্র নাথ,খাইয়ারা উচ্চ বিদ্যালয়, ফেনী সদর, ফেনী। </a:t>
            </a:r>
            <a:endParaRPr lang="en-US" dirty="0"/>
          </a:p>
        </p:txBody>
      </p:sp>
    </p:spTree>
    <p:extLst>
      <p:ext uri="{BB962C8B-B14F-4D97-AF65-F5344CB8AC3E}">
        <p14:creationId xmlns:p14="http://schemas.microsoft.com/office/powerpoint/2010/main" val="104176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12D2HDLAZ-32536.jpg"/>
          <p:cNvPicPr>
            <a:picLocks noChangeAspect="1" noChangeArrowheads="1"/>
          </p:cNvPicPr>
          <p:nvPr/>
        </p:nvPicPr>
        <p:blipFill>
          <a:blip r:embed="rId2"/>
          <a:srcRect/>
          <a:stretch>
            <a:fillRect/>
          </a:stretch>
        </p:blipFill>
        <p:spPr bwMode="auto">
          <a:xfrm>
            <a:off x="0" y="0"/>
            <a:ext cx="12192000" cy="6848227"/>
          </a:xfrm>
          <a:prstGeom prst="rect">
            <a:avLst/>
          </a:prstGeom>
          <a:noFill/>
        </p:spPr>
      </p:pic>
      <p:pic>
        <p:nvPicPr>
          <p:cNvPr id="4" name="Picture 2" descr="C:\Users\Muktar\Desktop\Flower and Backround\459694445_d071ec81de.jpg"/>
          <p:cNvPicPr>
            <a:picLocks noChangeAspect="1" noChangeArrowheads="1"/>
          </p:cNvPicPr>
          <p:nvPr/>
        </p:nvPicPr>
        <p:blipFill>
          <a:blip r:embed="rId3"/>
          <a:srcRect/>
          <a:stretch>
            <a:fillRect/>
          </a:stretch>
        </p:blipFill>
        <p:spPr bwMode="auto">
          <a:xfrm>
            <a:off x="0" y="917666"/>
            <a:ext cx="7848600" cy="4111170"/>
          </a:xfrm>
          <a:prstGeom prst="rect">
            <a:avLst/>
          </a:prstGeom>
          <a:noFill/>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
            <a:ext cx="5194300" cy="99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6771" y="5062701"/>
            <a:ext cx="1627187"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4696" y="5081751"/>
            <a:ext cx="1627187"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9723" y="5081751"/>
            <a:ext cx="1627187"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64527" y="5067733"/>
            <a:ext cx="1622425"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Footer Placeholder 8">
            <a:extLst>
              <a:ext uri="{FF2B5EF4-FFF2-40B4-BE49-F238E27FC236}">
                <a16:creationId xmlns:a16="http://schemas.microsoft.com/office/drawing/2014/main" id="{35E4E61B-D7A9-46EC-BEFC-0543801033C3}"/>
              </a:ext>
            </a:extLst>
          </p:cNvPr>
          <p:cNvSpPr>
            <a:spLocks noGrp="1"/>
          </p:cNvSpPr>
          <p:nvPr/>
        </p:nvSpPr>
        <p:spPr>
          <a:xfrm>
            <a:off x="2206771" y="6548543"/>
            <a:ext cx="5937288" cy="309456"/>
          </a:xfrm>
          <a:prstGeom prst="rect">
            <a:avLst/>
          </a:prstGeom>
        </p:spPr>
        <p:txBody>
          <a:bodyPr vert="horz" lIns="0" tIns="0" rIns="0" bIns="0" anchor="b"/>
          <a:lstStyle>
            <a:defPPr>
              <a:defRPr lang="en-US"/>
            </a:defPPr>
            <a:lvl1pPr marL="0" algn="l" defTabSz="1175644" rtl="0" eaLnBrk="1" latinLnBrk="0" hangingPunct="1">
              <a:defRPr kumimoji="0" sz="1500" kern="1200">
                <a:solidFill>
                  <a:schemeClr val="tx2">
                    <a:shade val="90000"/>
                  </a:schemeClr>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a:lstStyle>
          <a:p>
            <a:pPr algn="ctr"/>
            <a:r>
              <a:rPr lang="as-IN" dirty="0"/>
              <a:t>রাজিব চন্দ্র নাথ,খাইয়ারা উচ্চ বিদ্যালয়, ফেনী সদর, ফেনী।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00373_"/>
          <p:cNvPicPr>
            <a:picLocks noChangeAspect="1" noChangeArrowheads="1" noCrop="1"/>
          </p:cNvPicPr>
          <p:nvPr/>
        </p:nvPicPr>
        <p:blipFill>
          <a:blip r:embed="rId4" cstate="print"/>
          <a:srcRect/>
          <a:stretch>
            <a:fillRect/>
          </a:stretch>
        </p:blipFill>
        <p:spPr bwMode="auto">
          <a:xfrm>
            <a:off x="7696200" y="3581401"/>
            <a:ext cx="2286000" cy="2657475"/>
          </a:xfrm>
          <a:prstGeom prst="rect">
            <a:avLst/>
          </a:prstGeom>
          <a:noFill/>
          <a:ln w="9525">
            <a:noFill/>
            <a:miter lim="800000"/>
            <a:headEnd/>
            <a:tailEnd/>
          </a:ln>
        </p:spPr>
      </p:pic>
      <p:pic>
        <p:nvPicPr>
          <p:cNvPr id="3" name="Picture 2" descr="AG00373_"/>
          <p:cNvPicPr>
            <a:picLocks noChangeAspect="1" noChangeArrowheads="1" noCrop="1"/>
          </p:cNvPicPr>
          <p:nvPr/>
        </p:nvPicPr>
        <p:blipFill>
          <a:blip r:embed="rId4" cstate="print"/>
          <a:srcRect/>
          <a:stretch>
            <a:fillRect/>
          </a:stretch>
        </p:blipFill>
        <p:spPr bwMode="auto">
          <a:xfrm>
            <a:off x="1752600" y="3733800"/>
            <a:ext cx="2362200" cy="2178050"/>
          </a:xfrm>
          <a:prstGeom prst="rect">
            <a:avLst/>
          </a:prstGeom>
          <a:noFill/>
          <a:ln w="9525">
            <a:noFill/>
            <a:miter lim="800000"/>
            <a:headEnd/>
            <a:tailEnd/>
          </a:ln>
        </p:spPr>
      </p:pic>
      <p:pic>
        <p:nvPicPr>
          <p:cNvPr id="4" name="Picture 3" descr="AG00373_"/>
          <p:cNvPicPr>
            <a:picLocks noChangeAspect="1" noChangeArrowheads="1" noCrop="1"/>
          </p:cNvPicPr>
          <p:nvPr/>
        </p:nvPicPr>
        <p:blipFill>
          <a:blip r:embed="rId4" cstate="print"/>
          <a:srcRect/>
          <a:stretch>
            <a:fillRect/>
          </a:stretch>
        </p:blipFill>
        <p:spPr bwMode="auto">
          <a:xfrm>
            <a:off x="4724400" y="4038600"/>
            <a:ext cx="2362200" cy="2178050"/>
          </a:xfrm>
          <a:prstGeom prst="rect">
            <a:avLst/>
          </a:prstGeom>
          <a:noFill/>
          <a:ln w="9525">
            <a:noFill/>
            <a:miter lim="800000"/>
            <a:headEnd/>
            <a:tailEnd/>
          </a:ln>
        </p:spPr>
      </p:pic>
      <p:pic>
        <p:nvPicPr>
          <p:cNvPr id="5" name="Picture 4" descr="anigif1.gif"/>
          <p:cNvPicPr>
            <a:picLocks noChangeAspect="1"/>
          </p:cNvPicPr>
          <p:nvPr/>
        </p:nvPicPr>
        <p:blipFill>
          <a:blip r:embed="rId5"/>
          <a:stretch>
            <a:fillRect/>
          </a:stretch>
        </p:blipFill>
        <p:spPr>
          <a:xfrm>
            <a:off x="2057400" y="1066800"/>
            <a:ext cx="2381250"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giphy.gif~c200.gif"/>
          <p:cNvPicPr>
            <a:picLocks noChangeAspect="1"/>
          </p:cNvPicPr>
          <p:nvPr/>
        </p:nvPicPr>
        <p:blipFill>
          <a:blip r:embed="rId6"/>
          <a:stretch>
            <a:fillRect/>
          </a:stretch>
        </p:blipFill>
        <p:spPr>
          <a:xfrm>
            <a:off x="7924800" y="1219200"/>
            <a:ext cx="2286000"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11620.gif"/>
          <p:cNvPicPr>
            <a:picLocks noChangeAspect="1"/>
          </p:cNvPicPr>
          <p:nvPr/>
        </p:nvPicPr>
        <p:blipFill>
          <a:blip r:embed="rId7"/>
          <a:stretch>
            <a:fillRect/>
          </a:stretch>
        </p:blipFill>
        <p:spPr>
          <a:xfrm>
            <a:off x="5029200" y="1143000"/>
            <a:ext cx="2438400"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Audio 5">
            <a:hlinkClick r:id="" action="ppaction://media"/>
            <a:extLst>
              <a:ext uri="{FF2B5EF4-FFF2-40B4-BE49-F238E27FC236}">
                <a16:creationId xmlns:a16="http://schemas.microsoft.com/office/drawing/2014/main" id="{2B622A33-5736-4F92-A2D3-64D3CA4E26F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30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3564"/>
    </mc:Choice>
    <mc:Fallback xmlns="">
      <p:transition spd="slow" advTm="435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Beveled 2">
            <a:extLst>
              <a:ext uri="{FF2B5EF4-FFF2-40B4-BE49-F238E27FC236}">
                <a16:creationId xmlns:a16="http://schemas.microsoft.com/office/drawing/2014/main" id="{7DF643E1-EA96-479E-BB61-D0F332075549}"/>
              </a:ext>
            </a:extLst>
          </p:cNvPr>
          <p:cNvSpPr/>
          <p:nvPr/>
        </p:nvSpPr>
        <p:spPr>
          <a:xfrm>
            <a:off x="4982821" y="319056"/>
            <a:ext cx="2372135" cy="1428049"/>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p:cNvSpPr txBox="1">
            <a:spLocks/>
          </p:cNvSpPr>
          <p:nvPr/>
        </p:nvSpPr>
        <p:spPr>
          <a:xfrm>
            <a:off x="150807" y="2292907"/>
            <a:ext cx="5632841" cy="26161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0" algn="ctr">
              <a:buNone/>
            </a:pPr>
            <a:r>
              <a:rPr lang="bn-BD" sz="3200" b="1" dirty="0">
                <a:latin typeface="NikoshBAN" panose="02000000000000000000" pitchFamily="2" charset="0"/>
                <a:cs typeface="NikoshBAN" panose="02000000000000000000" pitchFamily="2" charset="0"/>
              </a:rPr>
              <a:t> </a:t>
            </a:r>
            <a:r>
              <a:rPr lang="bn-IN" sz="4800" b="1" dirty="0">
                <a:ln>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রাজিব চন্দ্র নাথ </a:t>
            </a:r>
            <a:endParaRPr lang="en-US" sz="4800" b="1" dirty="0">
              <a:ln>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342900" lvl="1" indent="0" algn="ctr">
              <a:buNone/>
            </a:pPr>
            <a:r>
              <a:rPr lang="bn-BD" sz="4400" b="1" dirty="0">
                <a:ln>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সহকারী শিক্ষক</a:t>
            </a:r>
          </a:p>
          <a:p>
            <a:pPr marL="0" indent="0" algn="ctr">
              <a:buNone/>
            </a:pPr>
            <a:r>
              <a:rPr lang="en-US" sz="3600" b="1" dirty="0">
                <a:ln>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600" b="1" dirty="0">
                <a:ln>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খাইয়ারা </a:t>
            </a:r>
            <a:r>
              <a:rPr lang="bn-BD" sz="3600" b="1" dirty="0">
                <a:ln>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উচ্চ বিদ্যালয়</a:t>
            </a:r>
          </a:p>
          <a:p>
            <a:pPr marL="0" indent="0" algn="ctr">
              <a:buNone/>
            </a:pPr>
            <a:r>
              <a:rPr lang="bn-IN" sz="3600" b="1" dirty="0">
                <a:ln>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ফেনী সদর, ফেনী। </a:t>
            </a:r>
          </a:p>
          <a:p>
            <a:pPr marL="0" indent="0" algn="ctr">
              <a:buNone/>
            </a:pPr>
            <a:r>
              <a:rPr lang="bn-IN" sz="3600" b="1" dirty="0">
                <a:ln>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মোবাইল নংঃ ০১৮২৪৮০১১৬৫</a:t>
            </a:r>
            <a:endParaRPr lang="bn-BD" sz="3600" b="1" dirty="0">
              <a:ln>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0" indent="0" algn="ctr">
              <a:buNone/>
            </a:pPr>
            <a:r>
              <a:rPr lang="bn-BD" b="1"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E-mail</a:t>
            </a:r>
            <a:r>
              <a:rPr lang="bn-BD" b="1" dirty="0">
                <a:solidFill>
                  <a:srgbClr val="7030A0"/>
                </a:solidFill>
                <a:effectLst>
                  <a:outerShdw blurRad="38100" dist="38100" dir="2700000" algn="tl">
                    <a:srgbClr val="000000">
                      <a:alpha val="43137"/>
                    </a:srgbClr>
                  </a:outerShdw>
                </a:effectLst>
                <a:latin typeface="Times New Roman" panose="02020603050405020304" pitchFamily="18" charset="0"/>
                <a:cs typeface="NikoshBAN" panose="02000000000000000000" pitchFamily="2" charset="0"/>
              </a:rPr>
              <a:t>: </a:t>
            </a:r>
            <a:r>
              <a:rPr lang="en-US" b="1" dirty="0">
                <a:solidFill>
                  <a:srgbClr val="7030A0"/>
                </a:solidFill>
                <a:effectLst>
                  <a:outerShdw blurRad="38100" dist="38100" dir="2700000" algn="tl">
                    <a:srgbClr val="000000">
                      <a:alpha val="43137"/>
                    </a:srgbClr>
                  </a:outerShdw>
                </a:effectLst>
                <a:latin typeface="Times New Roman" panose="02020603050405020304" pitchFamily="18" charset="0"/>
              </a:rPr>
              <a:t>rajib03011985@gmail.com</a:t>
            </a:r>
            <a:endParaRPr lang="en-US"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Rectangle 8"/>
          <p:cNvSpPr/>
          <p:nvPr/>
        </p:nvSpPr>
        <p:spPr>
          <a:xfrm>
            <a:off x="5996342" y="3224549"/>
            <a:ext cx="5599360" cy="2862322"/>
          </a:xfrm>
          <a:prstGeom prst="rect">
            <a:avLst/>
          </a:prstGeom>
        </p:spPr>
        <p:txBody>
          <a:bodyPr wrap="square">
            <a:spAutoFit/>
          </a:bodyPr>
          <a:lstStyle/>
          <a:p>
            <a:pPr algn="ctr"/>
            <a:r>
              <a:rPr lang="bn-IN" sz="4800" dirty="0">
                <a:ln>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শ্রেণিঃ</a:t>
            </a:r>
            <a:r>
              <a:rPr lang="en-US" sz="4800" dirty="0">
                <a:ln>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৯ম/</a:t>
            </a:r>
            <a:r>
              <a:rPr lang="bn-IN" sz="4800" dirty="0">
                <a:ln>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১০ম </a:t>
            </a:r>
          </a:p>
          <a:p>
            <a:pPr algn="ctr"/>
            <a:r>
              <a:rPr lang="bn-IN" sz="4400" dirty="0">
                <a:ln>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a:t>
            </a:r>
            <a:r>
              <a:rPr lang="bn-BD" sz="4400" dirty="0">
                <a:ln>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4400" dirty="0">
                <a:ln>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ফিন্যান্স ও ব্যাংকিং</a:t>
            </a:r>
            <a:endParaRPr lang="en-US" sz="4400" dirty="0">
              <a:ln>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BD" sz="4400" dirty="0">
                <a:ln>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অধ্যায়ঃ</a:t>
            </a:r>
            <a:r>
              <a:rPr lang="bn-IN" sz="4400" dirty="0">
                <a:ln>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৩য় </a:t>
            </a:r>
          </a:p>
          <a:p>
            <a:pPr algn="ctr"/>
            <a:r>
              <a:rPr lang="bn-IN" sz="4400" dirty="0">
                <a:ln>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সময়ঃ ৪০ মিনিট </a:t>
            </a:r>
            <a:endParaRPr lang="bn-BD" sz="4400" dirty="0">
              <a:ln>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10" name="Group 9"/>
          <p:cNvGrpSpPr/>
          <p:nvPr/>
        </p:nvGrpSpPr>
        <p:grpSpPr>
          <a:xfrm>
            <a:off x="6096000" y="1944753"/>
            <a:ext cx="122062" cy="4174378"/>
            <a:chOff x="6109646" y="1733827"/>
            <a:chExt cx="162749" cy="4921027"/>
          </a:xfrm>
        </p:grpSpPr>
        <p:grpSp>
          <p:nvGrpSpPr>
            <p:cNvPr id="11" name="Group 10"/>
            <p:cNvGrpSpPr/>
            <p:nvPr/>
          </p:nvGrpSpPr>
          <p:grpSpPr>
            <a:xfrm>
              <a:off x="6109646" y="1733827"/>
              <a:ext cx="152249" cy="4851367"/>
              <a:chOff x="5780586" y="1458737"/>
              <a:chExt cx="195003" cy="5285842"/>
            </a:xfrm>
          </p:grpSpPr>
          <p:cxnSp>
            <p:nvCxnSpPr>
              <p:cNvPr id="14" name="Straight Connector 13"/>
              <p:cNvCxnSpPr/>
              <p:nvPr/>
            </p:nvCxnSpPr>
            <p:spPr>
              <a:xfrm>
                <a:off x="5874911" y="1458737"/>
                <a:ext cx="0" cy="5285842"/>
              </a:xfrm>
              <a:prstGeom prst="line">
                <a:avLst/>
              </a:prstGeom>
              <a:ln w="38100">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a:off x="5780586" y="2277009"/>
                <a:ext cx="0" cy="3731949"/>
              </a:xfrm>
              <a:prstGeom prst="line">
                <a:avLst/>
              </a:prstGeom>
              <a:ln w="28575">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6" name="Straight Connector 15"/>
              <p:cNvCxnSpPr/>
              <p:nvPr/>
            </p:nvCxnSpPr>
            <p:spPr>
              <a:xfrm>
                <a:off x="5975589" y="2250309"/>
                <a:ext cx="0" cy="3731949"/>
              </a:xfrm>
              <a:prstGeom prst="line">
                <a:avLst/>
              </a:prstGeom>
              <a:ln w="28575">
                <a:solidFill>
                  <a:schemeClr val="tx1"/>
                </a:solidFill>
              </a:ln>
            </p:spPr>
            <p:style>
              <a:lnRef idx="2">
                <a:schemeClr val="accent6"/>
              </a:lnRef>
              <a:fillRef idx="0">
                <a:schemeClr val="accent6"/>
              </a:fillRef>
              <a:effectRef idx="1">
                <a:schemeClr val="accent6"/>
              </a:effectRef>
              <a:fontRef idx="minor">
                <a:schemeClr val="tx1"/>
              </a:fontRef>
            </p:style>
          </p:cxnSp>
        </p:grpSp>
        <p:sp>
          <p:nvSpPr>
            <p:cNvPr id="12" name="Oval 11"/>
            <p:cNvSpPr/>
            <p:nvPr/>
          </p:nvSpPr>
          <p:spPr>
            <a:xfrm>
              <a:off x="6120146" y="1733827"/>
              <a:ext cx="152249" cy="125895"/>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lIns="95088" tIns="47544" rIns="95088" bIns="47544" rtlCol="0" anchor="ctr"/>
            <a:lstStyle/>
            <a:p>
              <a:pPr algn="ctr"/>
              <a:endParaRPr lang="en-US" sz="2800" b="1" u="sng" dirty="0">
                <a:solidFill>
                  <a:schemeClr val="tx1"/>
                </a:solidFill>
                <a:latin typeface="NikoshBAN" panose="02000000000000000000" pitchFamily="2" charset="0"/>
                <a:cs typeface="NikoshBAN" panose="02000000000000000000" pitchFamily="2" charset="0"/>
              </a:endParaRPr>
            </a:p>
          </p:txBody>
        </p:sp>
        <p:sp>
          <p:nvSpPr>
            <p:cNvPr id="13" name="Oval 12"/>
            <p:cNvSpPr/>
            <p:nvPr/>
          </p:nvSpPr>
          <p:spPr>
            <a:xfrm>
              <a:off x="6117673" y="6528959"/>
              <a:ext cx="152249" cy="125895"/>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lIns="95088" tIns="47544" rIns="95088" bIns="47544" rtlCol="0" anchor="ctr"/>
            <a:lstStyle/>
            <a:p>
              <a:pPr algn="ctr"/>
              <a:endParaRPr lang="en-US" sz="2800" b="1" u="sng" dirty="0">
                <a:solidFill>
                  <a:schemeClr val="tx1"/>
                </a:solidFill>
                <a:latin typeface="NikoshBAN" panose="02000000000000000000" pitchFamily="2" charset="0"/>
                <a:cs typeface="NikoshBAN" panose="02000000000000000000" pitchFamily="2" charset="0"/>
              </a:endParaRPr>
            </a:p>
          </p:txBody>
        </p:sp>
      </p:grpSp>
      <p:sp>
        <p:nvSpPr>
          <p:cNvPr id="2" name="Rectangle 1"/>
          <p:cNvSpPr/>
          <p:nvPr/>
        </p:nvSpPr>
        <p:spPr>
          <a:xfrm>
            <a:off x="5047877" y="667105"/>
            <a:ext cx="2108285" cy="830997"/>
          </a:xfrm>
          <a:prstGeom prst="rect">
            <a:avLst/>
          </a:prstGeom>
        </p:spPr>
        <p:txBody>
          <a:bodyPr wrap="square">
            <a:spAutoFit/>
          </a:bodyPr>
          <a:lstStyle/>
          <a:p>
            <a:pPr algn="ctr">
              <a:defRPr/>
            </a:pPr>
            <a:r>
              <a:rPr lang="bn-IN" sz="4800" b="1" kern="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 </a:t>
            </a:r>
            <a:endParaRPr lang="en-GB" sz="4800" b="1" kern="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380F62A9-006E-467C-88EC-C95E9F8CA1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3057" y="150811"/>
            <a:ext cx="2870287" cy="2152715"/>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BE8F3E3E-380A-4193-9919-55BB97DCE8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0539" y="319056"/>
            <a:ext cx="2546903" cy="2905493"/>
          </a:xfrm>
          <a:prstGeom prst="rect">
            <a:avLst/>
          </a:prstGeom>
        </p:spPr>
      </p:pic>
      <p:sp>
        <p:nvSpPr>
          <p:cNvPr id="18" name="Footer Placeholder 8">
            <a:extLst>
              <a:ext uri="{FF2B5EF4-FFF2-40B4-BE49-F238E27FC236}">
                <a16:creationId xmlns:a16="http://schemas.microsoft.com/office/drawing/2014/main" id="{40DF6D85-EB80-4C93-98DF-4780AB81602F}"/>
              </a:ext>
            </a:extLst>
          </p:cNvPr>
          <p:cNvSpPr>
            <a:spLocks noGrp="1"/>
          </p:cNvSpPr>
          <p:nvPr/>
        </p:nvSpPr>
        <p:spPr>
          <a:xfrm>
            <a:off x="2815004" y="6484811"/>
            <a:ext cx="5937288" cy="309456"/>
          </a:xfrm>
          <a:prstGeom prst="rect">
            <a:avLst/>
          </a:prstGeom>
        </p:spPr>
        <p:txBody>
          <a:bodyPr vert="horz" lIns="0" tIns="0" rIns="0" bIns="0" anchor="b"/>
          <a:lstStyle>
            <a:defPPr>
              <a:defRPr lang="en-US"/>
            </a:defPPr>
            <a:lvl1pPr marL="0" algn="l" defTabSz="1175644" rtl="0" eaLnBrk="1" latinLnBrk="0" hangingPunct="1">
              <a:defRPr kumimoji="0" sz="1500" kern="1200">
                <a:solidFill>
                  <a:schemeClr val="tx2">
                    <a:shade val="90000"/>
                  </a:schemeClr>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a:lstStyle>
          <a:p>
            <a:pPr algn="ctr"/>
            <a:r>
              <a:rPr lang="as-IN" dirty="0"/>
              <a:t>রাজিব চন্দ্র নাথ,খাইয়ারা উচ্চ বিদ্যালয়, ফেনী সদর, ফেনী। </a:t>
            </a:r>
            <a:endParaRPr lang="en-US" dirty="0"/>
          </a:p>
        </p:txBody>
      </p:sp>
    </p:spTree>
    <p:extLst>
      <p:ext uri="{BB962C8B-B14F-4D97-AF65-F5344CB8AC3E}">
        <p14:creationId xmlns:p14="http://schemas.microsoft.com/office/powerpoint/2010/main" val="23048593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2133600"/>
            <a:ext cx="2590800" cy="369332"/>
          </a:xfrm>
          <a:prstGeom prst="rect">
            <a:avLst/>
          </a:prstGeom>
          <a:noFill/>
        </p:spPr>
        <p:txBody>
          <a:bodyPr wrap="square" rtlCol="0">
            <a:spAutoFit/>
          </a:bodyPr>
          <a:lstStyle/>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48" y="91901"/>
            <a:ext cx="5108714" cy="4715736"/>
          </a:xfrm>
          <a:prstGeom prst="rect">
            <a:avLst/>
          </a:prstGeom>
          <a:ln>
            <a:solidFill>
              <a:srgbClr val="00B050"/>
            </a:solidFill>
          </a:ln>
        </p:spPr>
      </p:pic>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8728" y="91901"/>
            <a:ext cx="5108714" cy="4715736"/>
          </a:xfrm>
          <a:prstGeom prst="rect">
            <a:avLst/>
          </a:prstGeom>
          <a:ln>
            <a:solidFill>
              <a:srgbClr val="00B050"/>
            </a:solidFill>
          </a:ln>
        </p:spPr>
      </p:pic>
      <p:sp>
        <p:nvSpPr>
          <p:cNvPr id="5" name="TextBox 4"/>
          <p:cNvSpPr txBox="1"/>
          <p:nvPr/>
        </p:nvSpPr>
        <p:spPr>
          <a:xfrm>
            <a:off x="291548" y="5035827"/>
            <a:ext cx="5108713" cy="1261884"/>
          </a:xfrm>
          <a:prstGeom prst="rect">
            <a:avLst/>
          </a:prstGeom>
          <a:noFill/>
        </p:spPr>
        <p:txBody>
          <a:bodyPr wrap="square" rtlCol="0">
            <a:spAutoFit/>
          </a:bodyPr>
          <a:lstStyle/>
          <a:p>
            <a:pPr algn="ctr"/>
            <a:r>
              <a:rPr lang="en-US" sz="4000" b="1" dirty="0">
                <a:solidFill>
                  <a:srgbClr val="002060"/>
                </a:solidFill>
                <a:latin typeface="NikoshBAN" pitchFamily="2" charset="0"/>
                <a:cs typeface="NikoshBAN" pitchFamily="2" charset="0"/>
              </a:rPr>
              <a:t>১৯৯৫ সাল</a:t>
            </a:r>
          </a:p>
          <a:p>
            <a:pPr algn="ctr"/>
            <a:r>
              <a:rPr lang="en-US" sz="3600" b="1" dirty="0">
                <a:solidFill>
                  <a:srgbClr val="002060"/>
                </a:solidFill>
                <a:latin typeface="NikoshBAN" pitchFamily="2" charset="0"/>
                <a:cs typeface="NikoshBAN" pitchFamily="2" charset="0"/>
              </a:rPr>
              <a:t>১ ভরি </a:t>
            </a:r>
            <a:r>
              <a:rPr lang="en-US" sz="3600" b="1" dirty="0" err="1">
                <a:solidFill>
                  <a:srgbClr val="002060"/>
                </a:solidFill>
                <a:latin typeface="NikoshBAN" pitchFamily="2" charset="0"/>
                <a:cs typeface="NikoshBAN" pitchFamily="2" charset="0"/>
              </a:rPr>
              <a:t>স্বর্ণের</a:t>
            </a:r>
            <a:r>
              <a:rPr lang="en-US" sz="3600" b="1" dirty="0">
                <a:solidFill>
                  <a:srgbClr val="002060"/>
                </a:solidFill>
                <a:latin typeface="NikoshBAN" pitchFamily="2" charset="0"/>
                <a:cs typeface="NikoshBAN" pitchFamily="2" charset="0"/>
              </a:rPr>
              <a:t> </a:t>
            </a:r>
            <a:r>
              <a:rPr lang="en-US" sz="3600" b="1" dirty="0" err="1">
                <a:solidFill>
                  <a:srgbClr val="002060"/>
                </a:solidFill>
                <a:latin typeface="NikoshBAN" pitchFamily="2" charset="0"/>
                <a:cs typeface="NikoshBAN" pitchFamily="2" charset="0"/>
              </a:rPr>
              <a:t>মূল্য</a:t>
            </a:r>
            <a:r>
              <a:rPr lang="bn-IN" sz="3600" b="1" dirty="0">
                <a:solidFill>
                  <a:srgbClr val="002060"/>
                </a:solidFill>
                <a:latin typeface="NikoshBAN" pitchFamily="2" charset="0"/>
                <a:cs typeface="NikoshBAN" pitchFamily="2" charset="0"/>
              </a:rPr>
              <a:t> </a:t>
            </a:r>
            <a:r>
              <a:rPr lang="en-US" sz="3600" b="1" dirty="0">
                <a:solidFill>
                  <a:srgbClr val="002060"/>
                </a:solidFill>
                <a:latin typeface="NikoshBAN" pitchFamily="2" charset="0"/>
                <a:cs typeface="NikoshBAN" pitchFamily="2" charset="0"/>
              </a:rPr>
              <a:t>৫০০০  টাকা</a:t>
            </a:r>
          </a:p>
        </p:txBody>
      </p:sp>
      <p:sp>
        <p:nvSpPr>
          <p:cNvPr id="6" name="TextBox 5"/>
          <p:cNvSpPr txBox="1"/>
          <p:nvPr/>
        </p:nvSpPr>
        <p:spPr>
          <a:xfrm>
            <a:off x="6738728" y="5005049"/>
            <a:ext cx="5108714" cy="1200329"/>
          </a:xfrm>
          <a:prstGeom prst="rect">
            <a:avLst/>
          </a:prstGeom>
          <a:noFill/>
        </p:spPr>
        <p:txBody>
          <a:bodyPr wrap="square" rtlCol="0">
            <a:spAutoFit/>
          </a:bodyPr>
          <a:lstStyle/>
          <a:p>
            <a:pPr algn="ctr"/>
            <a:r>
              <a:rPr lang="en-US" sz="3600" b="1" dirty="0">
                <a:solidFill>
                  <a:srgbClr val="002060"/>
                </a:solidFill>
                <a:latin typeface="NikoshBAN" pitchFamily="2" charset="0"/>
                <a:cs typeface="NikoshBAN" pitchFamily="2" charset="0"/>
              </a:rPr>
              <a:t>২০</a:t>
            </a:r>
            <a:r>
              <a:rPr lang="bn-IN" sz="3600" b="1" dirty="0">
                <a:solidFill>
                  <a:srgbClr val="002060"/>
                </a:solidFill>
                <a:latin typeface="NikoshBAN" pitchFamily="2" charset="0"/>
                <a:cs typeface="NikoshBAN" pitchFamily="2" charset="0"/>
              </a:rPr>
              <a:t>২০</a:t>
            </a:r>
            <a:r>
              <a:rPr lang="en-US" sz="3600" b="1" dirty="0">
                <a:solidFill>
                  <a:srgbClr val="002060"/>
                </a:solidFill>
                <a:latin typeface="NikoshBAN" pitchFamily="2" charset="0"/>
                <a:cs typeface="NikoshBAN" pitchFamily="2" charset="0"/>
              </a:rPr>
              <a:t> সাল</a:t>
            </a:r>
          </a:p>
          <a:p>
            <a:pPr algn="ctr"/>
            <a:r>
              <a:rPr lang="en-US" sz="3600" b="1" dirty="0">
                <a:solidFill>
                  <a:srgbClr val="002060"/>
                </a:solidFill>
                <a:latin typeface="NikoshBAN" pitchFamily="2" charset="0"/>
                <a:cs typeface="NikoshBAN" pitchFamily="2" charset="0"/>
              </a:rPr>
              <a:t>১ ভরি </a:t>
            </a:r>
            <a:r>
              <a:rPr lang="en-US" sz="3600" b="1" dirty="0" err="1">
                <a:solidFill>
                  <a:srgbClr val="002060"/>
                </a:solidFill>
                <a:latin typeface="NikoshBAN" pitchFamily="2" charset="0"/>
                <a:cs typeface="NikoshBAN" pitchFamily="2" charset="0"/>
              </a:rPr>
              <a:t>স্বর্ণের</a:t>
            </a:r>
            <a:r>
              <a:rPr lang="en-US" sz="3600" b="1" dirty="0">
                <a:solidFill>
                  <a:srgbClr val="002060"/>
                </a:solidFill>
                <a:latin typeface="NikoshBAN" pitchFamily="2" charset="0"/>
                <a:cs typeface="NikoshBAN" pitchFamily="2" charset="0"/>
              </a:rPr>
              <a:t>  </a:t>
            </a:r>
            <a:r>
              <a:rPr lang="en-US" sz="3600" b="1" dirty="0" err="1">
                <a:solidFill>
                  <a:srgbClr val="002060"/>
                </a:solidFill>
                <a:latin typeface="NikoshBAN" pitchFamily="2" charset="0"/>
                <a:cs typeface="NikoshBAN" pitchFamily="2" charset="0"/>
              </a:rPr>
              <a:t>মূল্য</a:t>
            </a:r>
            <a:r>
              <a:rPr lang="en-US" sz="3600" b="1" dirty="0">
                <a:solidFill>
                  <a:srgbClr val="002060"/>
                </a:solidFill>
                <a:latin typeface="NikoshBAN" pitchFamily="2" charset="0"/>
                <a:cs typeface="NikoshBAN" pitchFamily="2" charset="0"/>
              </a:rPr>
              <a:t>  </a:t>
            </a:r>
            <a:r>
              <a:rPr lang="bn-IN" sz="3600" b="1" dirty="0">
                <a:solidFill>
                  <a:srgbClr val="002060"/>
                </a:solidFill>
                <a:latin typeface="NikoshBAN" pitchFamily="2" charset="0"/>
                <a:cs typeface="NikoshBAN" pitchFamily="2" charset="0"/>
              </a:rPr>
              <a:t>৭০,</a:t>
            </a:r>
            <a:r>
              <a:rPr lang="en-US" sz="3600" b="1" dirty="0">
                <a:solidFill>
                  <a:srgbClr val="002060"/>
                </a:solidFill>
                <a:latin typeface="NikoshBAN" pitchFamily="2" charset="0"/>
                <a:cs typeface="NikoshBAN" pitchFamily="2" charset="0"/>
              </a:rPr>
              <a:t>০০০  টাকা</a:t>
            </a:r>
          </a:p>
        </p:txBody>
      </p:sp>
      <p:sp>
        <p:nvSpPr>
          <p:cNvPr id="7" name="Footer Placeholder 8">
            <a:extLst>
              <a:ext uri="{FF2B5EF4-FFF2-40B4-BE49-F238E27FC236}">
                <a16:creationId xmlns:a16="http://schemas.microsoft.com/office/drawing/2014/main" id="{3D714525-297B-498B-89CE-79F8B6B46E4A}"/>
              </a:ext>
            </a:extLst>
          </p:cNvPr>
          <p:cNvSpPr>
            <a:spLocks noGrp="1"/>
          </p:cNvSpPr>
          <p:nvPr/>
        </p:nvSpPr>
        <p:spPr>
          <a:xfrm>
            <a:off x="3355797" y="6456643"/>
            <a:ext cx="5937288" cy="309456"/>
          </a:xfrm>
          <a:prstGeom prst="rect">
            <a:avLst/>
          </a:prstGeom>
        </p:spPr>
        <p:txBody>
          <a:bodyPr vert="horz" lIns="0" tIns="0" rIns="0" bIns="0" anchor="b"/>
          <a:lstStyle>
            <a:defPPr>
              <a:defRPr lang="en-US"/>
            </a:defPPr>
            <a:lvl1pPr marL="0" algn="l" defTabSz="1175644" rtl="0" eaLnBrk="1" latinLnBrk="0" hangingPunct="1">
              <a:defRPr kumimoji="0" sz="1500" kern="1200">
                <a:solidFill>
                  <a:schemeClr val="tx2">
                    <a:shade val="90000"/>
                  </a:schemeClr>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a:lstStyle>
          <a:p>
            <a:pPr algn="ctr"/>
            <a:r>
              <a:rPr lang="as-IN" dirty="0"/>
              <a:t>রাজিব চন্দ্র নাথ,খাইয়ারা উচ্চ বিদ্যালয়, ফেনী সদর, ফেনী। </a:t>
            </a:r>
            <a:endParaRPr lang="en-US" dirty="0"/>
          </a:p>
        </p:txBody>
      </p:sp>
    </p:spTree>
    <p:extLst>
      <p:ext uri="{BB962C8B-B14F-4D97-AF65-F5344CB8AC3E}">
        <p14:creationId xmlns:p14="http://schemas.microsoft.com/office/powerpoint/2010/main" val="21269833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D1075F-8BA7-4E0F-801B-338734604A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2155" y="152400"/>
            <a:ext cx="9151227" cy="5509736"/>
          </a:xfrm>
          <a:prstGeom prst="rect">
            <a:avLst/>
          </a:prstGeom>
        </p:spPr>
      </p:pic>
      <p:grpSp>
        <p:nvGrpSpPr>
          <p:cNvPr id="8" name="Group 7">
            <a:extLst>
              <a:ext uri="{FF2B5EF4-FFF2-40B4-BE49-F238E27FC236}">
                <a16:creationId xmlns:a16="http://schemas.microsoft.com/office/drawing/2014/main" id="{F72466F9-63A9-4C1A-ACC1-77941EF63B40}"/>
              </a:ext>
            </a:extLst>
          </p:cNvPr>
          <p:cNvGrpSpPr/>
          <p:nvPr/>
        </p:nvGrpSpPr>
        <p:grpSpPr>
          <a:xfrm>
            <a:off x="1371600" y="3962400"/>
            <a:ext cx="8998826" cy="1905000"/>
            <a:chOff x="-381000" y="4082891"/>
            <a:chExt cx="9546102" cy="1905000"/>
          </a:xfrm>
        </p:grpSpPr>
        <p:sp>
          <p:nvSpPr>
            <p:cNvPr id="7" name="Rectangle: Beveled 6">
              <a:extLst>
                <a:ext uri="{FF2B5EF4-FFF2-40B4-BE49-F238E27FC236}">
                  <a16:creationId xmlns:a16="http://schemas.microsoft.com/office/drawing/2014/main" id="{72E14D68-C5DA-419D-99AE-19DEA0DB82A1}"/>
                </a:ext>
              </a:extLst>
            </p:cNvPr>
            <p:cNvSpPr/>
            <p:nvPr/>
          </p:nvSpPr>
          <p:spPr>
            <a:xfrm>
              <a:off x="58616" y="4082891"/>
              <a:ext cx="9106486" cy="1905000"/>
            </a:xfrm>
            <a:prstGeom prst="bevel">
              <a:avLst>
                <a:gd name="adj" fmla="val 1250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81000" y="4250561"/>
              <a:ext cx="8992578" cy="1569660"/>
            </a:xfrm>
            <a:prstGeom prst="rect">
              <a:avLst/>
            </a:prstGeom>
            <a:noFill/>
          </p:spPr>
          <p:txBody>
            <a:bodyPr wrap="square" rtlCol="0">
              <a:spAutoFit/>
            </a:bodyPr>
            <a:lstStyle/>
            <a:p>
              <a:pPr algn="ctr"/>
              <a:r>
                <a:rPr lang="bn-BD" sz="9600" b="1" u="sng" dirty="0">
                  <a:latin typeface="NikoshBAN" pitchFamily="2" charset="0"/>
                  <a:cs typeface="NikoshBAN" pitchFamily="2" charset="0"/>
                </a:rPr>
                <a:t>অর্থের সময়মূল্য</a:t>
              </a:r>
              <a:endParaRPr lang="en-US" sz="9600" b="1" u="sng" dirty="0">
                <a:latin typeface="NikoshBAN" pitchFamily="2" charset="0"/>
                <a:cs typeface="NikoshBAN" pitchFamily="2" charset="0"/>
              </a:endParaRPr>
            </a:p>
          </p:txBody>
        </p:sp>
      </p:grpSp>
      <p:sp>
        <p:nvSpPr>
          <p:cNvPr id="9" name="Footer Placeholder 8">
            <a:extLst>
              <a:ext uri="{FF2B5EF4-FFF2-40B4-BE49-F238E27FC236}">
                <a16:creationId xmlns:a16="http://schemas.microsoft.com/office/drawing/2014/main" id="{769F44E5-73DA-4049-9277-1B8E3D436C50}"/>
              </a:ext>
            </a:extLst>
          </p:cNvPr>
          <p:cNvSpPr>
            <a:spLocks noGrp="1"/>
          </p:cNvSpPr>
          <p:nvPr/>
        </p:nvSpPr>
        <p:spPr>
          <a:xfrm>
            <a:off x="2641473" y="6396144"/>
            <a:ext cx="5937288" cy="309456"/>
          </a:xfrm>
          <a:prstGeom prst="rect">
            <a:avLst/>
          </a:prstGeom>
        </p:spPr>
        <p:txBody>
          <a:bodyPr vert="horz" lIns="0" tIns="0" rIns="0" bIns="0" anchor="b"/>
          <a:lstStyle>
            <a:defPPr>
              <a:defRPr lang="en-US"/>
            </a:defPPr>
            <a:lvl1pPr marL="0" algn="l" defTabSz="1175644" rtl="0" eaLnBrk="1" latinLnBrk="0" hangingPunct="1">
              <a:defRPr kumimoji="0" sz="1500" kern="1200">
                <a:solidFill>
                  <a:schemeClr val="tx2">
                    <a:shade val="90000"/>
                  </a:schemeClr>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a:lstStyle>
          <a:p>
            <a:pPr algn="ctr"/>
            <a:r>
              <a:rPr lang="as-IN" dirty="0"/>
              <a:t>রাজিব চন্দ্র নাথ,খাইয়ারা উচ্চ বিদ্যালয়, ফেনী সদর, ফেনী। </a:t>
            </a: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5313" y="3882888"/>
            <a:ext cx="9067800" cy="2585323"/>
          </a:xfrm>
          <a:prstGeom prst="rect">
            <a:avLst/>
          </a:prstGeom>
          <a:noFill/>
        </p:spPr>
        <p:txBody>
          <a:bodyPr wrap="square" rtlCol="0">
            <a:spAutoFit/>
          </a:bodyPr>
          <a:lstStyle/>
          <a:p>
            <a:r>
              <a:rPr lang="bn-BD" sz="5400" b="1" dirty="0">
                <a:solidFill>
                  <a:srgbClr val="FF0000"/>
                </a:solidFill>
                <a:latin typeface="NikoshBAN" pitchFamily="2" charset="0"/>
                <a:cs typeface="NikoshBAN" pitchFamily="2" charset="0"/>
              </a:rPr>
              <a:t>এই পাঠ শেষে শিক্ষার্থীরা----</a:t>
            </a:r>
            <a:r>
              <a:rPr lang="bn-IN" sz="5400" b="1" dirty="0">
                <a:solidFill>
                  <a:srgbClr val="FF0000"/>
                </a:solidFill>
                <a:latin typeface="NikoshBAN" pitchFamily="2" charset="0"/>
                <a:cs typeface="NikoshBAN" pitchFamily="2" charset="0"/>
              </a:rPr>
              <a:t> </a:t>
            </a:r>
            <a:endParaRPr lang="en-US" sz="5400" b="1" dirty="0">
              <a:solidFill>
                <a:srgbClr val="FF0000"/>
              </a:solidFill>
              <a:latin typeface="NikoshBAN" pitchFamily="2" charset="0"/>
              <a:cs typeface="NikoshBAN" pitchFamily="2" charset="0"/>
            </a:endParaRPr>
          </a:p>
          <a:p>
            <a:r>
              <a:rPr lang="bn-BD" sz="3600" dirty="0">
                <a:latin typeface="NikoshBAN" pitchFamily="2" charset="0"/>
                <a:cs typeface="NikoshBAN" pitchFamily="2" charset="0"/>
              </a:rPr>
              <a:t>১।</a:t>
            </a:r>
            <a:r>
              <a:rPr lang="bn-IN" sz="3600" dirty="0">
                <a:latin typeface="NikoshBAN" pitchFamily="2" charset="0"/>
                <a:cs typeface="NikoshBAN" pitchFamily="2" charset="0"/>
              </a:rPr>
              <a:t> </a:t>
            </a:r>
            <a:r>
              <a:rPr lang="bn-BD" sz="3600" dirty="0">
                <a:latin typeface="NikoshBAN" pitchFamily="2" charset="0"/>
                <a:cs typeface="NikoshBAN" pitchFamily="2" charset="0"/>
              </a:rPr>
              <a:t>অর্থের সময় মূল্যের ধারণা ব্যাখ্যা করতে পারবে।</a:t>
            </a:r>
            <a:endParaRPr lang="bn-IN" sz="3600" dirty="0">
              <a:latin typeface="NikoshBAN" pitchFamily="2" charset="0"/>
              <a:cs typeface="NikoshBAN" pitchFamily="2" charset="0"/>
            </a:endParaRPr>
          </a:p>
          <a:p>
            <a:r>
              <a:rPr lang="bn-IN" sz="3600" dirty="0">
                <a:latin typeface="NikoshBAN" pitchFamily="2" charset="0"/>
                <a:cs typeface="NikoshBAN" pitchFamily="2" charset="0"/>
              </a:rPr>
              <a:t>২। অর্থের সময়মূল্যের গুরুত্ব ব্যাখ্যা করতে পারবে। </a:t>
            </a:r>
          </a:p>
          <a:p>
            <a:r>
              <a:rPr lang="bn-IN" sz="3600" dirty="0">
                <a:latin typeface="NikoshBAN" pitchFamily="2" charset="0"/>
                <a:cs typeface="NikoshBAN" pitchFamily="2" charset="0"/>
              </a:rPr>
              <a:t>৩</a:t>
            </a:r>
            <a:r>
              <a:rPr lang="bn-BD" sz="3600" dirty="0">
                <a:latin typeface="NikoshBAN" pitchFamily="2" charset="0"/>
                <a:cs typeface="NikoshBAN" pitchFamily="2" charset="0"/>
              </a:rPr>
              <a:t>।</a:t>
            </a:r>
            <a:r>
              <a:rPr lang="bn-IN" sz="3600" dirty="0">
                <a:latin typeface="NikoshBAN" pitchFamily="2" charset="0"/>
                <a:cs typeface="NikoshBAN" pitchFamily="2" charset="0"/>
              </a:rPr>
              <a:t> </a:t>
            </a:r>
            <a:r>
              <a:rPr lang="bn-BD" sz="3600" dirty="0">
                <a:latin typeface="NikoshBAN" pitchFamily="2" charset="0"/>
                <a:cs typeface="NikoshBAN" pitchFamily="2" charset="0"/>
              </a:rPr>
              <a:t>সূত্রের সাহায্যে অর্থের ভবিষ্যত মূল্য নির্ণয় করতে পারবে।</a:t>
            </a:r>
          </a:p>
        </p:txBody>
      </p:sp>
      <p:pic>
        <p:nvPicPr>
          <p:cNvPr id="5" name="Picture 4">
            <a:extLst>
              <a:ext uri="{FF2B5EF4-FFF2-40B4-BE49-F238E27FC236}">
                <a16:creationId xmlns:a16="http://schemas.microsoft.com/office/drawing/2014/main" id="{F2E41F1A-E4CE-4F86-ADD8-274A30E9FF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61164"/>
            <a:ext cx="6400800" cy="3596436"/>
          </a:xfrm>
          <a:prstGeom prst="rect">
            <a:avLst/>
          </a:prstGeom>
        </p:spPr>
      </p:pic>
      <p:sp>
        <p:nvSpPr>
          <p:cNvPr id="4" name="Footer Placeholder 8">
            <a:extLst>
              <a:ext uri="{FF2B5EF4-FFF2-40B4-BE49-F238E27FC236}">
                <a16:creationId xmlns:a16="http://schemas.microsoft.com/office/drawing/2014/main" id="{8A454698-0DD5-472A-A422-DF41B8F6103B}"/>
              </a:ext>
            </a:extLst>
          </p:cNvPr>
          <p:cNvSpPr>
            <a:spLocks noGrp="1"/>
          </p:cNvSpPr>
          <p:nvPr/>
        </p:nvSpPr>
        <p:spPr>
          <a:xfrm>
            <a:off x="2014173" y="6468211"/>
            <a:ext cx="5937288" cy="309456"/>
          </a:xfrm>
          <a:prstGeom prst="rect">
            <a:avLst/>
          </a:prstGeom>
        </p:spPr>
        <p:txBody>
          <a:bodyPr vert="horz" lIns="0" tIns="0" rIns="0" bIns="0" anchor="b"/>
          <a:lstStyle>
            <a:defPPr>
              <a:defRPr lang="en-US"/>
            </a:defPPr>
            <a:lvl1pPr marL="0" algn="l" defTabSz="1175644" rtl="0" eaLnBrk="1" latinLnBrk="0" hangingPunct="1">
              <a:defRPr kumimoji="0" sz="1500" kern="1200">
                <a:solidFill>
                  <a:schemeClr val="tx2">
                    <a:shade val="90000"/>
                  </a:schemeClr>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a:lstStyle>
          <a:p>
            <a:pPr algn="ctr"/>
            <a:r>
              <a:rPr lang="as-IN" dirty="0"/>
              <a:t>রাজিব চন্দ্র নাথ,খাইয়ারা উচ্চ বিদ্যালয়, ফেনী সদর, ফেনী। </a:t>
            </a:r>
            <a:endParaRPr lang="en-US" dirty="0"/>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7C6D5D-497B-4F08-94C6-D184057582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86" y="212899"/>
            <a:ext cx="11741425" cy="1569660"/>
          </a:xfrm>
          <a:prstGeom prst="rect">
            <a:avLst/>
          </a:prstGeom>
          <a:noFill/>
        </p:spPr>
      </p:pic>
      <p:sp>
        <p:nvSpPr>
          <p:cNvPr id="3" name="TextBox 2">
            <a:extLst>
              <a:ext uri="{FF2B5EF4-FFF2-40B4-BE49-F238E27FC236}">
                <a16:creationId xmlns:a16="http://schemas.microsoft.com/office/drawing/2014/main" id="{C1F57452-D2BF-4C05-9DCD-7B6F6DAF300D}"/>
              </a:ext>
            </a:extLst>
          </p:cNvPr>
          <p:cNvSpPr txBox="1"/>
          <p:nvPr/>
        </p:nvSpPr>
        <p:spPr>
          <a:xfrm>
            <a:off x="106017" y="212899"/>
            <a:ext cx="11741426" cy="1569660"/>
          </a:xfrm>
          <a:prstGeom prst="rect">
            <a:avLst/>
          </a:prstGeom>
          <a:solidFill>
            <a:srgbClr val="FFFF00"/>
          </a:solidFill>
        </p:spPr>
        <p:txBody>
          <a:bodyPr wrap="square">
            <a:spAutoFit/>
          </a:bodyPr>
          <a:lstStyle/>
          <a:p>
            <a:pPr algn="ctr"/>
            <a:r>
              <a:rPr lang="bn-BD" sz="9600" b="1" dirty="0">
                <a:solidFill>
                  <a:srgbClr val="FF0000"/>
                </a:solidFill>
                <a:latin typeface="NikoshBAN" pitchFamily="2" charset="0"/>
                <a:cs typeface="NikoshBAN" pitchFamily="2" charset="0"/>
              </a:rPr>
              <a:t>অর্থের সময় মূল্যের ধারণাঃ</a:t>
            </a:r>
            <a:endParaRPr lang="en-US" sz="9600" b="1" dirty="0">
              <a:solidFill>
                <a:srgbClr val="FF0000"/>
              </a:solidFill>
              <a:latin typeface="NikoshBAN" pitchFamily="2" charset="0"/>
              <a:cs typeface="NikoshBAN" pitchFamily="2" charset="0"/>
            </a:endParaRPr>
          </a:p>
        </p:txBody>
      </p:sp>
      <p:sp>
        <p:nvSpPr>
          <p:cNvPr id="6" name="TextBox 5">
            <a:extLst>
              <a:ext uri="{FF2B5EF4-FFF2-40B4-BE49-F238E27FC236}">
                <a16:creationId xmlns:a16="http://schemas.microsoft.com/office/drawing/2014/main" id="{A28B3581-B5C3-46DA-A45C-31157A8EB23D}"/>
              </a:ext>
            </a:extLst>
          </p:cNvPr>
          <p:cNvSpPr txBox="1"/>
          <p:nvPr/>
        </p:nvSpPr>
        <p:spPr>
          <a:xfrm>
            <a:off x="106017" y="1660992"/>
            <a:ext cx="11860693" cy="517064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002060"/>
                </a:solidFill>
                <a:effectLst/>
                <a:uLnTx/>
                <a:uFillTx/>
                <a:latin typeface="NikoshBAN" pitchFamily="2" charset="0"/>
                <a:ea typeface="+mn-ea"/>
                <a:cs typeface="NikoshBAN" pitchFamily="2" charset="0"/>
              </a:rPr>
              <a:t>ফিন্যান্সের</a:t>
            </a:r>
            <a:r>
              <a:rPr kumimoji="0" lang="bn-BD" sz="6600" b="1" i="0" u="none" strike="noStrike" kern="1200" cap="none" spc="0" normalizeH="0" baseline="0" noProof="0" dirty="0">
                <a:ln>
                  <a:noFill/>
                </a:ln>
                <a:solidFill>
                  <a:srgbClr val="002060"/>
                </a:solidFill>
                <a:effectLst/>
                <a:uLnTx/>
                <a:uFillTx/>
                <a:latin typeface="NikoshBAN" pitchFamily="2" charset="0"/>
                <a:ea typeface="+mn-ea"/>
                <a:cs typeface="NikoshBAN" pitchFamily="2" charset="0"/>
              </a:rPr>
              <a:t>  দৃষ্টিতে সময়ের সাথে সাথে অর্থের ম</a:t>
            </a:r>
            <a:r>
              <a:rPr kumimoji="0" lang="en-US" sz="6600" b="1" i="0" u="none" strike="noStrike" kern="1200" cap="none" spc="0" normalizeH="0" baseline="0" noProof="0" dirty="0">
                <a:ln>
                  <a:noFill/>
                </a:ln>
                <a:solidFill>
                  <a:srgbClr val="002060"/>
                </a:solidFill>
                <a:effectLst/>
                <a:uLnTx/>
                <a:uFillTx/>
                <a:latin typeface="NikoshBAN" pitchFamily="2" charset="0"/>
                <a:ea typeface="+mn-ea"/>
                <a:cs typeface="NikoshBAN" pitchFamily="2" charset="0"/>
              </a:rPr>
              <a:t>ূ</a:t>
            </a:r>
            <a:r>
              <a:rPr kumimoji="0" lang="bn-BD" sz="6600" b="1" i="0" u="none" strike="noStrike" kern="1200" cap="none" spc="0" normalizeH="0" baseline="0" noProof="0" dirty="0">
                <a:ln>
                  <a:noFill/>
                </a:ln>
                <a:solidFill>
                  <a:srgbClr val="002060"/>
                </a:solidFill>
                <a:effectLst/>
                <a:uLnTx/>
                <a:uFillTx/>
                <a:latin typeface="NikoshBAN" pitchFamily="2" charset="0"/>
                <a:ea typeface="+mn-ea"/>
                <a:cs typeface="NikoshBAN" pitchFamily="2" charset="0"/>
              </a:rPr>
              <a:t>ল্য পরিবর্তিত</a:t>
            </a:r>
            <a:r>
              <a:rPr kumimoji="0" lang="bn-IN" sz="6600" b="1" i="0" u="none" strike="noStrike" kern="1200" cap="none" spc="0" normalizeH="0" baseline="0" noProof="0" dirty="0">
                <a:ln>
                  <a:noFill/>
                </a:ln>
                <a:solidFill>
                  <a:srgbClr val="002060"/>
                </a:solidFill>
                <a:effectLst/>
                <a:uLnTx/>
                <a:uFillTx/>
                <a:latin typeface="NikoshBAN" pitchFamily="2" charset="0"/>
                <a:ea typeface="+mn-ea"/>
                <a:cs typeface="NikoshBAN" pitchFamily="2" charset="0"/>
              </a:rPr>
              <a:t> </a:t>
            </a:r>
            <a:r>
              <a:rPr kumimoji="0" lang="bn-BD" sz="6600" b="1" i="0" u="none" strike="noStrike" kern="1200" cap="none" spc="0" normalizeH="0" baseline="0" noProof="0" dirty="0">
                <a:ln>
                  <a:noFill/>
                </a:ln>
                <a:solidFill>
                  <a:srgbClr val="002060"/>
                </a:solidFill>
                <a:effectLst/>
                <a:uLnTx/>
                <a:uFillTx/>
                <a:latin typeface="NikoshBAN" pitchFamily="2" charset="0"/>
                <a:ea typeface="+mn-ea"/>
                <a:cs typeface="NikoshBAN" pitchFamily="2" charset="0"/>
              </a:rPr>
              <a:t>হয় অর্থাৎ এখনকার ১০০ টাকা আর পাঁচ  বছর পরের ১০০ টাকা</a:t>
            </a:r>
            <a:r>
              <a:rPr kumimoji="0" lang="bn-IN" sz="6600" b="1" i="0" u="none" strike="noStrike" kern="1200" cap="none" spc="0" normalizeH="0" baseline="0" noProof="0" dirty="0">
                <a:ln>
                  <a:noFill/>
                </a:ln>
                <a:solidFill>
                  <a:srgbClr val="002060"/>
                </a:solidFill>
                <a:effectLst/>
                <a:uLnTx/>
                <a:uFillTx/>
                <a:latin typeface="NikoshBAN" pitchFamily="2" charset="0"/>
                <a:ea typeface="+mn-ea"/>
                <a:cs typeface="NikoshBAN" pitchFamily="2" charset="0"/>
              </a:rPr>
              <a:t> </a:t>
            </a:r>
            <a:r>
              <a:rPr kumimoji="0" lang="bn-BD" sz="6600" b="1" i="0" u="none" strike="noStrike" kern="1200" cap="none" spc="0" normalizeH="0" baseline="0" noProof="0" dirty="0">
                <a:ln>
                  <a:noFill/>
                </a:ln>
                <a:solidFill>
                  <a:srgbClr val="002060"/>
                </a:solidFill>
                <a:effectLst/>
                <a:uLnTx/>
                <a:uFillTx/>
                <a:latin typeface="NikoshBAN" pitchFamily="2" charset="0"/>
                <a:ea typeface="+mn-ea"/>
                <a:cs typeface="NikoshBAN" pitchFamily="2" charset="0"/>
              </a:rPr>
              <a:t>সমান মূল্য বহন করে</a:t>
            </a:r>
            <a:r>
              <a:rPr kumimoji="0" lang="en-US" sz="6600" b="1" i="0" u="none" strike="noStrike" kern="1200" cap="none" spc="0" normalizeH="0" baseline="0" noProof="0" dirty="0">
                <a:ln>
                  <a:noFill/>
                </a:ln>
                <a:solidFill>
                  <a:srgbClr val="002060"/>
                </a:solidFill>
                <a:effectLst/>
                <a:uLnTx/>
                <a:uFillTx/>
                <a:latin typeface="NikoshBAN" pitchFamily="2" charset="0"/>
                <a:ea typeface="+mn-ea"/>
                <a:cs typeface="NikoshBAN" pitchFamily="2" charset="0"/>
              </a:rPr>
              <a:t> </a:t>
            </a:r>
            <a:r>
              <a:rPr kumimoji="0" lang="bn-BD" sz="6600" b="1" i="0" u="none" strike="noStrike" kern="1200" cap="none" spc="0" normalizeH="0" baseline="0" noProof="0" dirty="0">
                <a:ln>
                  <a:noFill/>
                </a:ln>
                <a:solidFill>
                  <a:srgbClr val="002060"/>
                </a:solidFill>
                <a:effectLst/>
                <a:uLnTx/>
                <a:uFillTx/>
                <a:latin typeface="NikoshBAN" pitchFamily="2" charset="0"/>
                <a:ea typeface="+mn-ea"/>
                <a:cs typeface="NikoshBAN" pitchFamily="2" charset="0"/>
              </a:rPr>
              <a:t>না, এখনকার ১০০ টাকা  অধিকতর  মূল্যবান</a:t>
            </a:r>
            <a:r>
              <a:rPr kumimoji="0" lang="bn-IN" sz="6600" b="1" i="0" u="none" strike="noStrike" kern="1200" cap="none" spc="0" normalizeH="0" baseline="0" noProof="0" dirty="0">
                <a:ln>
                  <a:noFill/>
                </a:ln>
                <a:solidFill>
                  <a:srgbClr val="002060"/>
                </a:solidFill>
                <a:effectLst/>
                <a:uLnTx/>
                <a:uFillTx/>
                <a:latin typeface="NikoshBAN" pitchFamily="2" charset="0"/>
                <a:ea typeface="+mn-ea"/>
                <a:cs typeface="NikoshBAN" pitchFamily="2" charset="0"/>
              </a:rPr>
              <a:t>।</a:t>
            </a:r>
            <a:r>
              <a:rPr kumimoji="0" lang="bn-BD" sz="6600" b="1" i="0" u="none" strike="noStrike" kern="1200" cap="none" spc="0" normalizeH="0" baseline="0" noProof="0" dirty="0">
                <a:ln>
                  <a:noFill/>
                </a:ln>
                <a:solidFill>
                  <a:srgbClr val="002060"/>
                </a:solidFill>
                <a:effectLst/>
                <a:uLnTx/>
                <a:uFillTx/>
                <a:latin typeface="NikoshBAN" pitchFamily="2" charset="0"/>
                <a:ea typeface="+mn-ea"/>
                <a:cs typeface="NikoshBAN" pitchFamily="2" charset="0"/>
              </a:rPr>
              <a:t> এটাই অর্থের সময় মূল্যের ধারণা।</a:t>
            </a:r>
            <a:endParaRPr kumimoji="0" lang="en-US" sz="6600" b="1" i="0" u="none" strike="noStrike" kern="1200" cap="none" spc="0" normalizeH="0" baseline="0" noProof="0" dirty="0">
              <a:ln>
                <a:noFill/>
              </a:ln>
              <a:solidFill>
                <a:srgbClr val="002060"/>
              </a:solidFill>
              <a:effectLst/>
              <a:uLnTx/>
              <a:uFillTx/>
              <a:latin typeface="NikoshBAN" pitchFamily="2" charset="0"/>
              <a:ea typeface="+mn-ea"/>
              <a:cs typeface="NikoshBAN" pitchFamily="2" charset="0"/>
            </a:endParaRPr>
          </a:p>
        </p:txBody>
      </p:sp>
      <p:sp>
        <p:nvSpPr>
          <p:cNvPr id="7" name="Footer Placeholder 8">
            <a:extLst>
              <a:ext uri="{FF2B5EF4-FFF2-40B4-BE49-F238E27FC236}">
                <a16:creationId xmlns:a16="http://schemas.microsoft.com/office/drawing/2014/main" id="{9B2BAA23-5467-4C1A-A4D9-760D8515EB0B}"/>
              </a:ext>
            </a:extLst>
          </p:cNvPr>
          <p:cNvSpPr>
            <a:spLocks noGrp="1"/>
          </p:cNvSpPr>
          <p:nvPr/>
        </p:nvSpPr>
        <p:spPr>
          <a:xfrm>
            <a:off x="2146695" y="6490373"/>
            <a:ext cx="5937288" cy="309456"/>
          </a:xfrm>
          <a:prstGeom prst="rect">
            <a:avLst/>
          </a:prstGeom>
        </p:spPr>
        <p:txBody>
          <a:bodyPr vert="horz" lIns="0" tIns="0" rIns="0" bIns="0" anchor="b"/>
          <a:lstStyle>
            <a:defPPr>
              <a:defRPr lang="en-US"/>
            </a:defPPr>
            <a:lvl1pPr marL="0" algn="l" defTabSz="1175644" rtl="0" eaLnBrk="1" latinLnBrk="0" hangingPunct="1">
              <a:defRPr kumimoji="0" sz="1500" kern="1200">
                <a:solidFill>
                  <a:schemeClr val="tx2">
                    <a:shade val="90000"/>
                  </a:schemeClr>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a:lstStyle>
          <a:p>
            <a:pPr algn="ctr"/>
            <a:r>
              <a:rPr lang="as-IN" dirty="0"/>
              <a:t>রাজিব চন্দ্র নাথ,খাইয়ারা উচ্চ বিদ্যালয়, ফেনী সদর, ফেনী। </a:t>
            </a:r>
            <a:endParaRPr lang="en-US" dirty="0"/>
          </a:p>
        </p:txBody>
      </p:sp>
    </p:spTree>
    <p:extLst>
      <p:ext uri="{BB962C8B-B14F-4D97-AF65-F5344CB8AC3E}">
        <p14:creationId xmlns:p14="http://schemas.microsoft.com/office/powerpoint/2010/main" val="2995827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4">
            <a:extLst>
              <a:ext uri="{FF2B5EF4-FFF2-40B4-BE49-F238E27FC236}">
                <a16:creationId xmlns:a16="http://schemas.microsoft.com/office/drawing/2014/main" id="{A9E726BD-1C87-4DF3-A4D9-FF2886F2BE86}"/>
              </a:ext>
            </a:extLst>
          </p:cNvPr>
          <p:cNvSpPr/>
          <p:nvPr/>
        </p:nvSpPr>
        <p:spPr>
          <a:xfrm>
            <a:off x="375915" y="267703"/>
            <a:ext cx="6735162" cy="2949262"/>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9600" b="1"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একক কাজ </a:t>
            </a:r>
            <a:endParaRPr lang="en-US"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49FA62C0-41B5-40DF-A33E-38A7A383E121}"/>
              </a:ext>
            </a:extLst>
          </p:cNvPr>
          <p:cNvSpPr txBox="1"/>
          <p:nvPr/>
        </p:nvSpPr>
        <p:spPr>
          <a:xfrm>
            <a:off x="245165" y="4319617"/>
            <a:ext cx="11701669" cy="1323439"/>
          </a:xfrm>
          <a:prstGeom prst="rect">
            <a:avLst/>
          </a:prstGeom>
          <a:noFill/>
        </p:spPr>
        <p:txBody>
          <a:bodyPr wrap="square" rtlCol="0">
            <a:spAutoFit/>
          </a:bodyPr>
          <a:lstStyle/>
          <a:p>
            <a:pPr algn="ctr"/>
            <a:r>
              <a:rPr lang="bn-IN" sz="8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অর্থের সময়মূল্য বলতে কি বোঝায়? </a:t>
            </a:r>
            <a:endParaRPr lang="en-US" sz="8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Bevel 4">
            <a:extLst>
              <a:ext uri="{FF2B5EF4-FFF2-40B4-BE49-F238E27FC236}">
                <a16:creationId xmlns:a16="http://schemas.microsoft.com/office/drawing/2014/main" id="{6E61A63B-1108-49D9-B834-C56713120461}"/>
              </a:ext>
            </a:extLst>
          </p:cNvPr>
          <p:cNvSpPr/>
          <p:nvPr/>
        </p:nvSpPr>
        <p:spPr>
          <a:xfrm>
            <a:off x="7684489" y="940608"/>
            <a:ext cx="4003929" cy="1885122"/>
          </a:xfrm>
          <a:prstGeom prst="bevel">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সময়ঃ ৫ মিনিট  </a:t>
            </a:r>
            <a:endParaRPr lang="en-US" sz="9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916451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edge">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4"/>
                                        </p:tgtEl>
                                        <p:attrNameLst>
                                          <p:attrName>ppt_x</p:attrName>
                                        </p:attrNameLst>
                                      </p:cBhvr>
                                      <p:tavLst>
                                        <p:tav tm="0">
                                          <p:val>
                                            <p:strVal val="ppt_x"/>
                                          </p:val>
                                        </p:tav>
                                        <p:tav tm="100000">
                                          <p:val>
                                            <p:strVal val="ppt_x"/>
                                          </p:val>
                                        </p:tav>
                                      </p:tavLst>
                                    </p:anim>
                                    <p:anim calcmode="lin" valueType="num">
                                      <p:cBhvr additive="base">
                                        <p:cTn id="23" dur="500"/>
                                        <p:tgtEl>
                                          <p:spTgt spid="4"/>
                                        </p:tgtEl>
                                        <p:attrNameLst>
                                          <p:attrName>ppt_y</p:attrName>
                                        </p:attrNameLst>
                                      </p:cBhvr>
                                      <p:tavLst>
                                        <p:tav tm="0">
                                          <p:val>
                                            <p:strVal val="ppt_y"/>
                                          </p:val>
                                        </p:tav>
                                        <p:tav tm="100000">
                                          <p:val>
                                            <p:strVal val="1+ppt_h/2"/>
                                          </p:val>
                                        </p:tav>
                                      </p:tavLst>
                                    </p:anim>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additive="base">
                                        <p:cTn id="2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F7589893-0874-4BA9-870B-B5FB12C8BFC2}"/>
              </a:ext>
            </a:extLst>
          </p:cNvPr>
          <p:cNvGraphicFramePr/>
          <p:nvPr>
            <p:extLst>
              <p:ext uri="{D42A27DB-BD31-4B8C-83A1-F6EECF244321}">
                <p14:modId xmlns:p14="http://schemas.microsoft.com/office/powerpoint/2010/main" val="1494198472"/>
              </p:ext>
            </p:extLst>
          </p:nvPr>
        </p:nvGraphicFramePr>
        <p:xfrm>
          <a:off x="79513" y="76200"/>
          <a:ext cx="12032973" cy="670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8">
            <a:extLst>
              <a:ext uri="{FF2B5EF4-FFF2-40B4-BE49-F238E27FC236}">
                <a16:creationId xmlns:a16="http://schemas.microsoft.com/office/drawing/2014/main" id="{9E8029C1-D485-4335-BF85-6E54189D2691}"/>
              </a:ext>
            </a:extLst>
          </p:cNvPr>
          <p:cNvSpPr>
            <a:spLocks noGrp="1"/>
          </p:cNvSpPr>
          <p:nvPr/>
        </p:nvSpPr>
        <p:spPr>
          <a:xfrm>
            <a:off x="3127355" y="6472344"/>
            <a:ext cx="5937288" cy="309456"/>
          </a:xfrm>
          <a:prstGeom prst="rect">
            <a:avLst/>
          </a:prstGeom>
        </p:spPr>
        <p:txBody>
          <a:bodyPr vert="horz" lIns="0" tIns="0" rIns="0" bIns="0" anchor="b"/>
          <a:lstStyle>
            <a:defPPr>
              <a:defRPr lang="en-US"/>
            </a:defPPr>
            <a:lvl1pPr marL="0" algn="l" defTabSz="1175644" rtl="0" eaLnBrk="1" latinLnBrk="0" hangingPunct="1">
              <a:defRPr kumimoji="0" sz="1500" kern="1200">
                <a:solidFill>
                  <a:schemeClr val="tx2">
                    <a:shade val="90000"/>
                  </a:schemeClr>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a:lstStyle>
          <a:p>
            <a:pPr algn="ctr"/>
            <a:r>
              <a:rPr lang="as-IN" dirty="0"/>
              <a:t>রাজিব চন্দ্র নাথ,খাইয়ারা উচ্চ বিদ্যালয়, ফেনী সদর, ফেনী। </a:t>
            </a:r>
            <a:endParaRPr lang="en-US" dirty="0"/>
          </a:p>
        </p:txBody>
      </p:sp>
    </p:spTree>
    <p:extLst>
      <p:ext uri="{BB962C8B-B14F-4D97-AF65-F5344CB8AC3E}">
        <p14:creationId xmlns:p14="http://schemas.microsoft.com/office/powerpoint/2010/main" val="39221796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9CF2F7-3048-4BDA-B6FD-673D085259BD}"/>
              </a:ext>
            </a:extLst>
          </p:cNvPr>
          <p:cNvSpPr txBox="1"/>
          <p:nvPr/>
        </p:nvSpPr>
        <p:spPr>
          <a:xfrm>
            <a:off x="0" y="0"/>
            <a:ext cx="12192000" cy="2308324"/>
          </a:xfrm>
          <a:prstGeom prst="rect">
            <a:avLst/>
          </a:prstGeom>
          <a:solidFill>
            <a:schemeClr val="accent4">
              <a:lumMod val="60000"/>
              <a:lumOff val="40000"/>
            </a:schemeClr>
          </a:solidFill>
        </p:spPr>
        <p:txBody>
          <a:bodyPr wrap="square" rtlCol="0">
            <a:spAutoFit/>
          </a:bodyPr>
          <a:lstStyle/>
          <a:p>
            <a:pPr algn="just"/>
            <a:r>
              <a:rPr lang="bn-IN" sz="3600" b="1" dirty="0">
                <a:solidFill>
                  <a:srgbClr val="FF0000"/>
                </a:solidFill>
                <a:latin typeface="NikoshBAN" panose="02000000000000000000" pitchFamily="2" charset="0"/>
                <a:cs typeface="NikoshBAN" panose="02000000000000000000" pitchFamily="2" charset="0"/>
              </a:rPr>
              <a:t>ক) সুযোগ ব্যয়ঃ </a:t>
            </a:r>
            <a:r>
              <a:rPr lang="bn-IN" sz="3600" b="1" dirty="0">
                <a:latin typeface="NikoshBAN" panose="02000000000000000000" pitchFamily="2" charset="0"/>
                <a:cs typeface="NikoshBAN" panose="02000000000000000000" pitchFamily="2" charset="0"/>
              </a:rPr>
              <a:t>কোনো একটি প্রকল্পে অর্থ বিনিয়োগ করলে অন্য কোনো প্রকল্পে অর্থ বিনিয়োগের সুযোগকে ত্যাগ করতে হয়। যাকে অর্থায়নে বিনিয়োগের সুযোগ ব্যয় বলা হয়। সুতরাং অর্থের সময়মূল্যের প্রয়োগের মাধ্যমে এই সুযোগ ব্যয়ের পরিমান নির্ধারণ করা যায়</a:t>
            </a:r>
            <a:r>
              <a:rPr lang="bn-IN" sz="3600" dirty="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31984581-E8BB-4428-959F-1AE01BD990D8}"/>
              </a:ext>
            </a:extLst>
          </p:cNvPr>
          <p:cNvSpPr txBox="1"/>
          <p:nvPr/>
        </p:nvSpPr>
        <p:spPr>
          <a:xfrm>
            <a:off x="-1" y="2279371"/>
            <a:ext cx="12192000" cy="1374913"/>
          </a:xfrm>
          <a:prstGeom prst="rect">
            <a:avLst/>
          </a:prstGeom>
          <a:solidFill>
            <a:schemeClr val="accent6">
              <a:lumMod val="40000"/>
              <a:lumOff val="60000"/>
            </a:schemeClr>
          </a:solidFill>
        </p:spPr>
        <p:txBody>
          <a:bodyPr wrap="square" rtlCol="0">
            <a:spAutoFit/>
          </a:bodyPr>
          <a:lstStyle/>
          <a:p>
            <a:pPr algn="just"/>
            <a:r>
              <a:rPr lang="bn-IN" sz="4000" b="1" dirty="0">
                <a:solidFill>
                  <a:srgbClr val="FF0000"/>
                </a:solidFill>
                <a:latin typeface="NikoshBAN" panose="02000000000000000000" pitchFamily="2" charset="0"/>
                <a:cs typeface="NikoshBAN" panose="02000000000000000000" pitchFamily="2" charset="0"/>
              </a:rPr>
              <a:t>খ) প্রকল্প মূল্য্যয়ণঃ </a:t>
            </a:r>
            <a:r>
              <a:rPr lang="bn-IN" sz="4000" b="1" dirty="0">
                <a:latin typeface="NikoshBAN" panose="02000000000000000000" pitchFamily="2" charset="0"/>
                <a:cs typeface="NikoshBAN" panose="02000000000000000000" pitchFamily="2" charset="0"/>
              </a:rPr>
              <a:t>দীর্ঘমেয়াদি প্রকল্প মূল্যায়ণে প্রকল্পের বর্তমান ব্যয়ের সাথে ভবিষ্যত আয়ের মধ্যে তুলনা করতে হয়। </a:t>
            </a:r>
            <a:endParaRPr lang="en-US" sz="4000" b="1"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BFAFFEC6-84DE-4113-907C-D14ECE398297}"/>
              </a:ext>
            </a:extLst>
          </p:cNvPr>
          <p:cNvSpPr txBox="1"/>
          <p:nvPr/>
        </p:nvSpPr>
        <p:spPr>
          <a:xfrm>
            <a:off x="-1" y="3654284"/>
            <a:ext cx="12191999" cy="2950337"/>
          </a:xfrm>
          <a:prstGeom prst="rect">
            <a:avLst/>
          </a:prstGeom>
          <a:solidFill>
            <a:schemeClr val="accent2">
              <a:lumMod val="20000"/>
              <a:lumOff val="80000"/>
            </a:schemeClr>
          </a:solidFill>
        </p:spPr>
        <p:txBody>
          <a:bodyPr wrap="square" rtlCol="0">
            <a:spAutoFit/>
          </a:bodyPr>
          <a:lstStyle/>
          <a:p>
            <a:pPr algn="just"/>
            <a:r>
              <a:rPr lang="bn-IN" sz="3600" b="1" dirty="0">
                <a:solidFill>
                  <a:srgbClr val="FF0000"/>
                </a:solidFill>
                <a:latin typeface="NikoshBAN" panose="02000000000000000000" pitchFamily="2" charset="0"/>
                <a:cs typeface="NikoshBAN" panose="02000000000000000000" pitchFamily="2" charset="0"/>
              </a:rPr>
              <a:t>গ) ঋণগ্রহণ সিদ্ধান্তঃ </a:t>
            </a:r>
            <a:r>
              <a:rPr lang="bn-IN" sz="3600" b="1" dirty="0">
                <a:latin typeface="NikoshBAN" panose="02000000000000000000" pitchFamily="2" charset="0"/>
                <a:cs typeface="NikoshBAN" panose="02000000000000000000" pitchFamily="2" charset="0"/>
              </a:rPr>
              <a:t>ব্যাংক বা যেকোনো আর্থিক প্রতিষ্ঠান থেকে ঋণ গ্রহণের আগে কিস্তি পরিশোধের ক্ষমতা বিবেচনা করতে হয়। ঋণ পরিশোধের বিভিন্ন মেয়াদের ভিত্তিতে কিস্তির পরিমাণ ভিন্ন ভিন্ন হয়। যেমনঃ ৫ বছর মেয়াদি অথবা ৮ বছর মেয়াদি ঋণের কিস্তি বিভিন্ন হবে, আবার এই বিভিন্ন মেয়াদি হতে পারে যেমনঃ বার্ষিক, মাসিক ইত্যাদি। সে ক্ষেত্রেও কিস্তির পরিমাণ বিভিন্ন হবে। </a:t>
            </a:r>
            <a:endParaRPr lang="en-US" sz="3600" b="1" dirty="0">
              <a:latin typeface="NikoshBAN" panose="02000000000000000000" pitchFamily="2" charset="0"/>
              <a:cs typeface="NikoshBAN" panose="02000000000000000000" pitchFamily="2" charset="0"/>
            </a:endParaRPr>
          </a:p>
        </p:txBody>
      </p:sp>
      <p:sp>
        <p:nvSpPr>
          <p:cNvPr id="5" name="Footer Placeholder 8">
            <a:extLst>
              <a:ext uri="{FF2B5EF4-FFF2-40B4-BE49-F238E27FC236}">
                <a16:creationId xmlns:a16="http://schemas.microsoft.com/office/drawing/2014/main" id="{A4D8145F-46E2-4508-80DA-9FD79F2FEE9B}"/>
              </a:ext>
            </a:extLst>
          </p:cNvPr>
          <p:cNvSpPr>
            <a:spLocks noGrp="1"/>
          </p:cNvSpPr>
          <p:nvPr/>
        </p:nvSpPr>
        <p:spPr>
          <a:xfrm>
            <a:off x="2623773" y="6295165"/>
            <a:ext cx="5937288" cy="309456"/>
          </a:xfrm>
          <a:prstGeom prst="rect">
            <a:avLst/>
          </a:prstGeom>
        </p:spPr>
        <p:txBody>
          <a:bodyPr vert="horz" lIns="0" tIns="0" rIns="0" bIns="0" anchor="b"/>
          <a:lstStyle>
            <a:defPPr>
              <a:defRPr lang="en-US"/>
            </a:defPPr>
            <a:lvl1pPr marL="0" algn="l" defTabSz="1175644" rtl="0" eaLnBrk="1" latinLnBrk="0" hangingPunct="1">
              <a:defRPr kumimoji="0" sz="1500" kern="1200">
                <a:solidFill>
                  <a:schemeClr val="tx2">
                    <a:shade val="90000"/>
                  </a:schemeClr>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a:lstStyle>
          <a:p>
            <a:pPr algn="ctr"/>
            <a:r>
              <a:rPr lang="as-IN" dirty="0"/>
              <a:t>রাজিব চন্দ্র নাথ,খাইয়ারা উচ্চ বিদ্যালয়, ফেনী সদর, ফেনী। </a:t>
            </a:r>
            <a:endParaRPr lang="en-US" dirty="0"/>
          </a:p>
        </p:txBody>
      </p:sp>
    </p:spTree>
    <p:extLst>
      <p:ext uri="{BB962C8B-B14F-4D97-AF65-F5344CB8AC3E}">
        <p14:creationId xmlns:p14="http://schemas.microsoft.com/office/powerpoint/2010/main" val="26136668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TotalTime>
  <Words>683</Words>
  <Application>Microsoft Office PowerPoint</Application>
  <PresentationFormat>Widescreen</PresentationFormat>
  <Paragraphs>84</Paragraphs>
  <Slides>18</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Cambria Math</vt:lpstr>
      <vt:lpstr>NikoshBAN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Rajib Chandra Nath</dc:creator>
  <cp:lastModifiedBy>Rajib Chandra Nath</cp:lastModifiedBy>
  <cp:revision>50</cp:revision>
  <dcterms:created xsi:type="dcterms:W3CDTF">2020-09-23T06:17:35Z</dcterms:created>
  <dcterms:modified xsi:type="dcterms:W3CDTF">2020-09-24T08:05:30Z</dcterms:modified>
</cp:coreProperties>
</file>