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505DA-12AA-47FE-B88B-AC859808ADD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A22AB-6CB9-4D18-9AAA-90E3A40AD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0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FECA3-B200-47D9-A55A-6070B06DEBA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4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126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4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686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61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3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6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9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3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4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9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76044-1071-4554-9EBC-DAB0CC0655B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=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318" y="2256817"/>
            <a:ext cx="6814709" cy="4301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694" y="1289154"/>
            <a:ext cx="11347554" cy="52615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3229580" y="272375"/>
            <a:ext cx="5739319" cy="2062263"/>
          </a:xfrm>
          <a:prstGeom prst="hear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99614" y="350195"/>
            <a:ext cx="35797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¯^</a:t>
            </a:r>
            <a:r>
              <a:rPr lang="en-US" sz="11500" dirty="0" err="1" smtClean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vMZg</a:t>
            </a:r>
            <a:endParaRPr lang="en-US" sz="11500" dirty="0">
              <a:solidFill>
                <a:schemeClr val="bg1"/>
              </a:solidFill>
              <a:latin typeface="SutonnySushreeMJ" pitchFamily="2" charset="0"/>
              <a:cs typeface="Sutonn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rriage=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618" y="3087382"/>
            <a:ext cx="4066161" cy="228866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03947" y="479687"/>
            <a:ext cx="8934138" cy="118422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813809" y="359766"/>
            <a:ext cx="8544393" cy="11497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53061" y="447927"/>
            <a:ext cx="6310860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†</a:t>
            </a:r>
            <a:r>
              <a:rPr lang="en-US" sz="6000" b="1" dirty="0" err="1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Rvovq</a:t>
            </a:r>
            <a:r>
              <a:rPr lang="en-US" sz="6000" b="1" dirty="0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6000" b="1" dirty="0" err="1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Kv‡Ri</a:t>
            </a:r>
            <a:r>
              <a:rPr lang="en-US" sz="6000" b="1" dirty="0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6000" b="1" dirty="0" err="1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Qwe</a:t>
            </a:r>
            <a:r>
              <a:rPr lang="en-US" sz="6000" b="1" dirty="0" smtClean="0">
                <a:solidFill>
                  <a:srgbClr val="CC3300"/>
                </a:solidFill>
                <a:latin typeface="KarnaphuliMJ" pitchFamily="2" charset="0"/>
                <a:cs typeface="KarnaphuliMJ" pitchFamily="2" charset="0"/>
              </a:rPr>
              <a:t> </a:t>
            </a:r>
            <a:endParaRPr lang="en-US" sz="2800" b="1" dirty="0">
              <a:solidFill>
                <a:srgbClr val="CC3300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8071" y="5678270"/>
            <a:ext cx="4992974" cy="70788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weevn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KZ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cÖKvi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I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Kx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Kx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4880" y="5651292"/>
            <a:ext cx="8514413" cy="7644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4026" y="1918741"/>
            <a:ext cx="4227226" cy="34627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9730" y="1918741"/>
            <a:ext cx="4259704" cy="34627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arriade=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15" y="2216755"/>
            <a:ext cx="3166151" cy="30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" grpId="0"/>
      <p:bldP spid="3" grpId="0" animBg="1"/>
      <p:bldP spid="5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33731" y="344780"/>
            <a:ext cx="8364512" cy="121420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98622" y="479692"/>
            <a:ext cx="8049718" cy="9743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6964" y="429434"/>
            <a:ext cx="724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†</a:t>
            </a:r>
            <a:r>
              <a:rPr lang="en-US" sz="6000" b="1" dirty="0" err="1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Rvovq</a:t>
            </a:r>
            <a:r>
              <a:rPr lang="en-US" sz="6000" b="1" dirty="0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Kv‡Ri</a:t>
            </a:r>
            <a:r>
              <a:rPr lang="en-US" sz="6000" b="1" dirty="0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mgvavb</a:t>
            </a:r>
            <a:r>
              <a:rPr lang="en-US" sz="6000" b="1" dirty="0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GB" sz="6000" b="1" dirty="0">
              <a:solidFill>
                <a:srgbClr val="0070C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72" y="1942613"/>
            <a:ext cx="10752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1. </a:t>
            </a:r>
            <a:r>
              <a:rPr lang="en-US" sz="3200" dirty="0" smtClean="0">
                <a:latin typeface="SutonnyMJ" pitchFamily="2" charset="0"/>
              </a:rPr>
              <a:t>GKK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endParaRPr lang="en-US" sz="3200" dirty="0" smtClean="0">
              <a:latin typeface="SutonnyMJ" pitchFamily="2" charset="0"/>
            </a:endParaRP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2. </a:t>
            </a:r>
            <a:r>
              <a:rPr lang="en-US" sz="3200" dirty="0" err="1" smtClean="0">
                <a:latin typeface="SutonnyMJ" pitchFamily="2" charset="0"/>
              </a:rPr>
              <a:t>eû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- `y </a:t>
            </a:r>
            <a:r>
              <a:rPr lang="en-US" sz="3200" dirty="0" err="1" smtClean="0">
                <a:latin typeface="SutonnyMJ" pitchFamily="2" charset="0"/>
              </a:rPr>
              <a:t>ai‡Yi</a:t>
            </a:r>
            <a:r>
              <a:rPr lang="en-US" sz="3200" dirty="0" smtClean="0">
                <a:latin typeface="SutonnyMJ" pitchFamily="2" charset="0"/>
              </a:rPr>
              <a:t> (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</a:rPr>
              <a:t>K</a:t>
            </a:r>
            <a:r>
              <a:rPr lang="en-US" sz="3200" dirty="0" smtClean="0">
                <a:latin typeface="SutonnyMJ" pitchFamily="2" charset="0"/>
              </a:rPr>
              <a:t>) </a:t>
            </a:r>
            <a:r>
              <a:rPr lang="en-US" sz="3200" dirty="0" err="1" smtClean="0">
                <a:latin typeface="SutonnyMJ" pitchFamily="2" charset="0"/>
              </a:rPr>
              <a:t>eû</a:t>
            </a:r>
            <a:r>
              <a:rPr lang="en-US" sz="3200" dirty="0" smtClean="0">
                <a:latin typeface="SutonnyMJ" pitchFamily="2" charset="0"/>
              </a:rPr>
              <a:t> ¯^</a:t>
            </a:r>
            <a:r>
              <a:rPr lang="en-US" sz="3200" dirty="0" err="1" smtClean="0">
                <a:latin typeface="SutonnyMJ" pitchFamily="2" charset="0"/>
              </a:rPr>
              <a:t>vgx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  (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</a:rPr>
              <a:t>L</a:t>
            </a:r>
            <a:r>
              <a:rPr lang="en-US" sz="3200" dirty="0" smtClean="0">
                <a:latin typeface="SutonnyMJ" pitchFamily="2" charset="0"/>
              </a:rPr>
              <a:t>) </a:t>
            </a:r>
            <a:r>
              <a:rPr lang="en-US" sz="3200" dirty="0" err="1" smtClean="0">
                <a:latin typeface="SutonnyMJ" pitchFamily="2" charset="0"/>
              </a:rPr>
              <a:t>eû</a:t>
            </a:r>
            <a:r>
              <a:rPr lang="en-US" sz="3200" dirty="0" smtClean="0">
                <a:latin typeface="SutonnyMJ" pitchFamily="2" charset="0"/>
              </a:rPr>
              <a:t> ¯¿x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endParaRPr lang="en-US" sz="3200" dirty="0" smtClean="0">
              <a:latin typeface="SutonnyMJ" pitchFamily="2" charset="0"/>
            </a:endParaRP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3. </a:t>
            </a:r>
            <a:r>
              <a:rPr lang="en-US" sz="3200" dirty="0" err="1" smtClean="0">
                <a:latin typeface="SutonnyMJ" pitchFamily="2" charset="0"/>
              </a:rPr>
              <a:t>m‡ivivj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cwjwRwb</a:t>
            </a:r>
            <a:endParaRPr lang="en-US" sz="3200" dirty="0" smtClean="0">
              <a:latin typeface="SutonnyMJ" pitchFamily="2" charset="0"/>
            </a:endParaRP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4. </a:t>
            </a:r>
            <a:r>
              <a:rPr lang="en-US" sz="3200" dirty="0" err="1" smtClean="0">
                <a:latin typeface="SutonnyMJ" pitchFamily="2" charset="0"/>
              </a:rPr>
              <a:t>eû</a:t>
            </a:r>
            <a:r>
              <a:rPr lang="en-US" sz="3200" dirty="0" smtClean="0">
                <a:latin typeface="SutonnyMJ" pitchFamily="2" charset="0"/>
              </a:rPr>
              <a:t> ¯^</a:t>
            </a:r>
            <a:r>
              <a:rPr lang="en-US" sz="3200" dirty="0" err="1" smtClean="0">
                <a:latin typeface="SutonnyMJ" pitchFamily="2" charset="0"/>
              </a:rPr>
              <a:t>vgx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endParaRPr lang="en-US" sz="3200" dirty="0" smtClean="0">
              <a:latin typeface="SutonnyMJ" pitchFamily="2" charset="0"/>
            </a:endParaRP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5. </a:t>
            </a:r>
            <a:r>
              <a:rPr lang="en-US" sz="3200" dirty="0" smtClean="0">
                <a:latin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</a:rPr>
              <a:t>Mvôx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 </a:t>
            </a: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6. </a:t>
            </a:r>
            <a:r>
              <a:rPr lang="en-US" sz="3200" dirty="0" smtClean="0">
                <a:latin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</a:rPr>
              <a:t>jwf‡iU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m‡iv‡iU</a:t>
            </a:r>
            <a:r>
              <a:rPr lang="en-US" sz="3200" dirty="0" smtClean="0">
                <a:latin typeface="SutonnyMJ" pitchFamily="2" charset="0"/>
              </a:rPr>
              <a:t> </a:t>
            </a: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7. </a:t>
            </a:r>
            <a:r>
              <a:rPr lang="en-US" sz="3200" dirty="0" err="1" smtClean="0">
                <a:latin typeface="SutonnyMJ" pitchFamily="2" charset="0"/>
              </a:rPr>
              <a:t>ewnwe©evn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AšÍwe©evn</a:t>
            </a:r>
            <a:r>
              <a:rPr lang="en-US" sz="3200" dirty="0" smtClean="0">
                <a:latin typeface="SutonnyMJ" pitchFamily="2" charset="0"/>
              </a:rPr>
              <a:t> </a:t>
            </a:r>
          </a:p>
          <a:p>
            <a:pPr marL="742950" indent="-742950"/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>8. </a:t>
            </a:r>
            <a:r>
              <a:rPr lang="en-US" sz="3200" dirty="0" err="1" smtClean="0">
                <a:latin typeface="SutonnyMJ" pitchFamily="2" charset="0"/>
              </a:rPr>
              <a:t>KvwRb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- `y </a:t>
            </a:r>
            <a:r>
              <a:rPr lang="en-US" sz="3200" dirty="0" err="1" smtClean="0">
                <a:latin typeface="SutonnyMJ" pitchFamily="2" charset="0"/>
              </a:rPr>
              <a:t>ai‡Yi</a:t>
            </a:r>
            <a:r>
              <a:rPr lang="en-US" sz="3200" dirty="0" smtClean="0">
                <a:latin typeface="SutonnyMJ" pitchFamily="2" charset="0"/>
              </a:rPr>
              <a:t>  (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</a:rPr>
              <a:t>K</a:t>
            </a:r>
            <a:r>
              <a:rPr lang="en-US" sz="3200" dirty="0" smtClean="0">
                <a:latin typeface="SutonnyMJ" pitchFamily="2" charset="0"/>
              </a:rPr>
              <a:t>) </a:t>
            </a:r>
            <a:r>
              <a:rPr lang="en-US" sz="3200" dirty="0" err="1" smtClean="0">
                <a:latin typeface="SutonnyMJ" pitchFamily="2" charset="0"/>
              </a:rPr>
              <a:t>c¨vivjvj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KvwRb</a:t>
            </a:r>
            <a:r>
              <a:rPr lang="en-US" sz="3200" dirty="0" smtClean="0">
                <a:latin typeface="SutonnyMJ" pitchFamily="2" charset="0"/>
              </a:rPr>
              <a:t>  (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</a:rPr>
              <a:t>L</a:t>
            </a:r>
            <a:r>
              <a:rPr lang="en-US" sz="3200" dirty="0" smtClean="0">
                <a:latin typeface="SutonnyMJ" pitchFamily="2" charset="0"/>
              </a:rPr>
              <a:t>) µ</a:t>
            </a:r>
            <a:r>
              <a:rPr lang="en-US" sz="3200" dirty="0" err="1" smtClean="0">
                <a:latin typeface="SutonnyMJ" pitchFamily="2" charset="0"/>
              </a:rPr>
              <a:t>mKvwRb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 </a:t>
            </a: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9. </a:t>
            </a:r>
            <a:r>
              <a:rPr lang="en-US" sz="3200" dirty="0" err="1" smtClean="0">
                <a:latin typeface="SutonnyMJ" pitchFamily="2" charset="0"/>
              </a:rPr>
              <a:t>Aby‡jvg</a:t>
            </a:r>
            <a:r>
              <a:rPr lang="en-US" sz="3200" dirty="0" smtClean="0">
                <a:latin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</a:rPr>
              <a:t>cÖwZ‡jvg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10. </a:t>
            </a:r>
            <a:r>
              <a:rPr lang="en-US" sz="3200" dirty="0" smtClean="0">
                <a:latin typeface="SutonnyMJ" pitchFamily="2" charset="0"/>
              </a:rPr>
              <a:t>mg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</a:rPr>
              <a:t>Amg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r>
              <a:rPr lang="en-US" sz="3200" dirty="0" smtClean="0">
                <a:latin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11. </a:t>
            </a:r>
            <a:r>
              <a:rPr lang="en-US" sz="3200" dirty="0" smtClean="0">
                <a:latin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</a:rPr>
              <a:t>ivgvw›UK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weevn</a:t>
            </a:r>
            <a:endParaRPr lang="en-US" sz="3200" dirty="0" smtClean="0">
              <a:latin typeface="SutonnyMJ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720" y="1849877"/>
            <a:ext cx="11311837" cy="470707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324" y="939411"/>
            <a:ext cx="1222442" cy="937388"/>
          </a:xfrm>
          <a:prstGeom prst="rect">
            <a:avLst/>
          </a:prstGeom>
        </p:spPr>
      </p:pic>
      <p:pic>
        <p:nvPicPr>
          <p:cNvPr id="12" name="Picture 11" descr="L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839" y="5191966"/>
            <a:ext cx="1862004" cy="1427815"/>
          </a:xfrm>
          <a:prstGeom prst="rect">
            <a:avLst/>
          </a:prstGeom>
        </p:spPr>
      </p:pic>
      <p:pic>
        <p:nvPicPr>
          <p:cNvPr id="9" name="Picture 8" descr="L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2" y="58365"/>
            <a:ext cx="2578609" cy="1977319"/>
          </a:xfrm>
          <a:prstGeom prst="rect">
            <a:avLst/>
          </a:prstGeom>
        </p:spPr>
      </p:pic>
      <p:pic>
        <p:nvPicPr>
          <p:cNvPr id="8" name="Picture 7" descr="e99acd6e-493e-418b-866c-3f76b66dc178_16x9_788x4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675" y="1996635"/>
            <a:ext cx="5083481" cy="33535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6322" y="609165"/>
            <a:ext cx="3957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BrahmaputraMJ" pitchFamily="2" charset="0"/>
                <a:cs typeface="BrahmaputraMJ" pitchFamily="2" charset="0"/>
              </a:rPr>
              <a:t>`</a:t>
            </a:r>
            <a:r>
              <a:rPr lang="en-US" sz="5400" b="1" dirty="0" err="1" smtClean="0">
                <a:latin typeface="BrahmaputraMJ" pitchFamily="2" charset="0"/>
                <a:cs typeface="BrahmaputraMJ" pitchFamily="2" charset="0"/>
              </a:rPr>
              <a:t>jxq</a:t>
            </a:r>
            <a:r>
              <a:rPr lang="en-US" sz="5400" b="1" dirty="0" smtClean="0"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5400" b="1" dirty="0" err="1" smtClean="0">
                <a:latin typeface="BrahmaputraMJ" pitchFamily="2" charset="0"/>
                <a:cs typeface="BrahmaputraMJ" pitchFamily="2" charset="0"/>
              </a:rPr>
              <a:t>Kv‡Ri</a:t>
            </a:r>
            <a:r>
              <a:rPr lang="en-US" sz="5400" b="1" dirty="0" smtClean="0"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5400" b="1" dirty="0" err="1" smtClean="0">
                <a:latin typeface="BrahmaputraMJ" pitchFamily="2" charset="0"/>
                <a:cs typeface="BrahmaputraMJ" pitchFamily="2" charset="0"/>
              </a:rPr>
              <a:t>Qwe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61892" y="1994902"/>
            <a:ext cx="5082888" cy="33553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rriage=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59" y="2032877"/>
            <a:ext cx="5092025" cy="3356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5516" y="2011116"/>
            <a:ext cx="5082888" cy="33553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pona=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44058">
            <a:off x="4328496" y="1506554"/>
            <a:ext cx="3217845" cy="363985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284050" y="5019472"/>
            <a:ext cx="9533106" cy="134241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3849" y="648090"/>
            <a:ext cx="8799226" cy="15439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8761" y="768012"/>
            <a:ext cx="8544393" cy="12741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33446" y="5223665"/>
            <a:ext cx="6644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বিবাহের</a:t>
            </a:r>
            <a:r>
              <a:rPr lang="en-US" sz="5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গুরুত্বগুলি</a:t>
            </a:r>
            <a:r>
              <a:rPr lang="en-US" sz="5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উল্লেখ</a:t>
            </a:r>
            <a:r>
              <a:rPr lang="en-US" sz="5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54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GB" sz="54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7310" y="901851"/>
            <a:ext cx="281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`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jxq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KvR</a:t>
            </a:r>
            <a:endParaRPr lang="en-GB" sz="6000" b="1" dirty="0">
              <a:solidFill>
                <a:schemeClr val="accent2">
                  <a:lumMod val="50000"/>
                </a:schemeClr>
              </a:solidFill>
              <a:latin typeface="BrahmaputraMJ" pitchFamily="2" charset="0"/>
              <a:cs typeface="Brahmaputr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5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484563" y="617949"/>
            <a:ext cx="7135318" cy="152899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23281" y="254833"/>
            <a:ext cx="6835515" cy="146903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3908" y="2146945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52085" y="449204"/>
            <a:ext cx="2800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chemeClr val="bg1"/>
                </a:solidFill>
                <a:latin typeface="KarnaphuliMJ" pitchFamily="2" charset="0"/>
                <a:cs typeface="KarnaphuliMJ" pitchFamily="2" charset="0"/>
              </a:rPr>
              <a:t>mgvavb</a:t>
            </a:r>
            <a:endParaRPr lang="en-US" sz="2800" b="1" dirty="0">
              <a:solidFill>
                <a:schemeClr val="bg1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9311" y="1906622"/>
            <a:ext cx="10523096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‰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RweK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Pvwn`v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c~iY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K‡i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bvix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-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cyiæ‡li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eÜb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mywó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K‡i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weev‡ni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gva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¨‡g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cwievi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MVb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nq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Ges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esk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wU‡K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_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v‡K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4000" b="1" dirty="0" err="1" smtClean="0">
                <a:latin typeface="SutonnyMJ" pitchFamily="2" charset="0"/>
              </a:rPr>
              <a:t>weevn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mvgvwRK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AbvPvi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cÖwZ‡iva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K‡i</a:t>
            </a:r>
            <a:r>
              <a:rPr lang="en-US" sz="4000" b="1" dirty="0" smtClean="0"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wewfbœ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Mvôxi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g‡a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mvgvwRK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NwbôZv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 ˆ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Zix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</a:rPr>
              <a:t>K‡i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myô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mvgvwRKxKi‡Y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mnvqZv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K‡i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mšÍv‡bi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cÖwZ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†¯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œn-ggZvi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Rb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¥ †`q|</a:t>
            </a:r>
          </a:p>
          <a:p>
            <a:endParaRPr lang="en-US" sz="4000" b="1" dirty="0"/>
          </a:p>
        </p:txBody>
      </p:sp>
      <p:sp>
        <p:nvSpPr>
          <p:cNvPr id="16" name="Oval 15"/>
          <p:cNvSpPr/>
          <p:nvPr/>
        </p:nvSpPr>
        <p:spPr>
          <a:xfrm>
            <a:off x="713908" y="2697270"/>
            <a:ext cx="22860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3908" y="3255367"/>
            <a:ext cx="228600" cy="228600"/>
          </a:xfrm>
          <a:prstGeom prst="ellipse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908" y="3858094"/>
            <a:ext cx="228600" cy="22860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3908" y="4424109"/>
            <a:ext cx="228600" cy="228600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908" y="5048949"/>
            <a:ext cx="228600" cy="228600"/>
          </a:xfrm>
          <a:prstGeom prst="ellipse">
            <a:avLst/>
          </a:prstGeom>
          <a:solidFill>
            <a:srgbClr val="7030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3908" y="5628069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0" grpId="0" animBg="1"/>
      <p:bldP spid="12" grpId="0"/>
      <p:bldP spid="16" grpId="0" animBg="1"/>
      <p:bldP spid="17" grpId="0" animBg="1"/>
      <p:bldP spid="18" grpId="0" animBg="1"/>
      <p:bldP spid="11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177914" y="132586"/>
            <a:ext cx="5921115" cy="1064301"/>
          </a:xfrm>
          <a:prstGeom prst="roundRect">
            <a:avLst/>
          </a:prstGeom>
          <a:ln>
            <a:solidFill>
              <a:srgbClr val="FF66CC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02767" y="389744"/>
            <a:ext cx="5471410" cy="11392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49319" y="470940"/>
            <a:ext cx="2405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ArhialkhanMJ" pitchFamily="2" charset="0"/>
                <a:cs typeface="ArhialkhanMJ" pitchFamily="2" charset="0"/>
              </a:rPr>
              <a:t>g~j¨vqb</a:t>
            </a:r>
            <a:endParaRPr lang="en-GB" sz="6000" b="1" dirty="0">
              <a:solidFill>
                <a:schemeClr val="accent2">
                  <a:lumMod val="50000"/>
                </a:schemeClr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6380" y="2145922"/>
            <a:ext cx="102613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1।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বিবাহ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কি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ক।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চুক্তি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		খ।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দাম্পত্য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জীবন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	গ।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সামাজিক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কার্যপ্রনালী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		ঘ।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প্রথা</a:t>
            </a:r>
            <a:endParaRPr lang="en-US" sz="2800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2।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বিবাহ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হচ্ছে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এমন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এক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দুঃসাহসিক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বন্ধুত্ত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যার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আইনগত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রেজিস্ট্রেশন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এবং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সামাজিক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গোষ্ঠির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সমর্থন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রয়েছে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- এ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অভিমতটি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কার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ক।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এডওয়ার্ড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ওয়েস্টারমার্ক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	খ।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ই.আর.গ্রোভস্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	গ।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ম্যালিনোস্কি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	ঘ।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রবার্ট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লুই</a:t>
            </a:r>
            <a:endParaRPr lang="en-US" sz="2800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3।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বিবাহের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ফলে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-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Modern No. 20" panose="02070704070505020303" pitchFamily="18" charset="0"/>
                <a:cs typeface="Nikosh" panose="02000000000000000000" pitchFamily="2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Modern No. 20" panose="02070704070505020303" pitchFamily="18" charset="0"/>
                <a:cs typeface="Nikosh" panose="02000000000000000000" pitchFamily="2" charset="0"/>
              </a:rPr>
              <a:t>.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পরিবার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গঠিত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হয়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Modern No. 20" panose="02070704070505020303" pitchFamily="18" charset="0"/>
                <a:cs typeface="Nikosh" panose="02000000000000000000" pitchFamily="2" charset="0"/>
              </a:rPr>
              <a:t>ii.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যৌন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জীবন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সুনিয়ন্ত্রিত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হয়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Modern No. 20" panose="02070704070505020303" pitchFamily="18" charset="0"/>
                <a:cs typeface="Nikosh" panose="02000000000000000000" pitchFamily="2" charset="0"/>
              </a:rPr>
              <a:t>iii.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নারী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পুরুষের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অসম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বন্ধনে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আবদ্ধ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হয়</a:t>
            </a:r>
            <a:endParaRPr lang="en-US" sz="2800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just"/>
            <a:r>
              <a:rPr lang="en-US" sz="2800" dirty="0">
                <a:solidFill>
                  <a:srgbClr val="C00000"/>
                </a:solidFill>
                <a:latin typeface="Modern No. 20" panose="02070704070505020303" pitchFamily="18" charset="0"/>
                <a:cs typeface="Nikosh" panose="02000000000000000000" pitchFamily="2" charset="0"/>
              </a:rPr>
              <a:t>ক। </a:t>
            </a:r>
            <a:r>
              <a:rPr lang="en-US" sz="2800" dirty="0" err="1">
                <a:solidFill>
                  <a:srgbClr val="C00000"/>
                </a:solidFill>
                <a:latin typeface="Modern No. 20" panose="02070704070505020303" pitchFamily="18" charset="0"/>
                <a:cs typeface="Nikosh" panose="02000000000000000000" pitchFamily="2" charset="0"/>
              </a:rPr>
              <a:t>i</a:t>
            </a:r>
            <a:r>
              <a:rPr lang="en-US" sz="2800" dirty="0">
                <a:solidFill>
                  <a:srgbClr val="C00000"/>
                </a:solidFill>
                <a:latin typeface="Modern No. 20" panose="02070704070505020303" pitchFamily="18" charset="0"/>
                <a:cs typeface="Nikosh" panose="02000000000000000000" pitchFamily="2" charset="0"/>
              </a:rPr>
              <a:t>. ও ii.	খ। </a:t>
            </a:r>
            <a:r>
              <a:rPr lang="en-US" sz="2800" dirty="0" err="1">
                <a:solidFill>
                  <a:srgbClr val="C00000"/>
                </a:solidFill>
                <a:latin typeface="Modern No. 20" panose="02070704070505020303" pitchFamily="18" charset="0"/>
                <a:cs typeface="Nikosh" panose="02000000000000000000" pitchFamily="2" charset="0"/>
              </a:rPr>
              <a:t>i</a:t>
            </a:r>
            <a:r>
              <a:rPr lang="en-US" sz="2800" dirty="0">
                <a:solidFill>
                  <a:srgbClr val="C00000"/>
                </a:solidFill>
                <a:latin typeface="Modern No. 20" panose="02070704070505020303" pitchFamily="18" charset="0"/>
                <a:cs typeface="Nikosh" panose="02000000000000000000" pitchFamily="2" charset="0"/>
              </a:rPr>
              <a:t>. ও iii. 	গ। ii. ও iii. 	ঘ। </a:t>
            </a:r>
            <a:r>
              <a:rPr lang="en-US" sz="2800" dirty="0" err="1">
                <a:solidFill>
                  <a:srgbClr val="C00000"/>
                </a:solidFill>
                <a:latin typeface="Modern No. 20" panose="02070704070505020303" pitchFamily="18" charset="0"/>
                <a:cs typeface="Nikosh" panose="02000000000000000000" pitchFamily="2" charset="0"/>
              </a:rPr>
              <a:t>i</a:t>
            </a:r>
            <a:r>
              <a:rPr lang="en-US" sz="2800" dirty="0">
                <a:solidFill>
                  <a:srgbClr val="C00000"/>
                </a:solidFill>
                <a:latin typeface="Modern No. 20" panose="02070704070505020303" pitchFamily="18" charset="0"/>
                <a:cs typeface="Nikosh" panose="02000000000000000000" pitchFamily="2" charset="0"/>
              </a:rPr>
              <a:t>., ii., iii.</a:t>
            </a:r>
          </a:p>
          <a:p>
            <a:pPr algn="just"/>
            <a:endParaRPr lang="en-US" sz="2800" dirty="0">
              <a:latin typeface="Modern No. 20" panose="02070704070505020303" pitchFamily="18" charset="0"/>
              <a:cs typeface="Nikosh" panose="02000000000000000000" pitchFamily="2" charset="0"/>
            </a:endParaRPr>
          </a:p>
          <a:p>
            <a:pPr algn="just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উত্তরঃ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১।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	২।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খ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2800" dirty="0" smtClean="0">
                <a:latin typeface="Modern No. 20" panose="02070704070505020303" pitchFamily="18" charset="0"/>
                <a:cs typeface="Nikosh" panose="02000000000000000000" pitchFamily="2" charset="0"/>
              </a:rPr>
              <a:t>ক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800" b="1" dirty="0" smtClean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9646" y="1813811"/>
            <a:ext cx="11047751" cy="504418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" grpId="0"/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031132"/>
            <a:ext cx="10328223" cy="5488316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07699" y="454492"/>
            <a:ext cx="4811842" cy="11842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2442" y="486069"/>
            <a:ext cx="3867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evwoi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  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KvR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5915" y="1968200"/>
            <a:ext cx="792916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রবিউল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অশোক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ও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রানা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তিন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বন্ধু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।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লেখাপড়া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শেষে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তারা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তিন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জনই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আজ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ব্যক্তিগত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জীবনে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প্রতিষ্ঠিত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।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তিন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বন্ধুই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এখন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বিয়ের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কথা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ভাবছে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।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তাদের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প্রত্যেকের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চোখে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এখন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একটি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সুন্দর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রঙিন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জীবনের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স্বপ্ন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। 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ক।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জ্ঞাতি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সম্পর্ক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কি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?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খ।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সামাজিক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প্রতিষ্ঠান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কি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বুঝ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গ।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উদ্দীপকের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আলোকে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তিন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বন্দুর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বিয়ে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করার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ইচ্ছা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পোষনের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কারণ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কর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ঘ।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পরিবার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গঠনের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মাধ্যম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হল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“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বিয়ে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“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উক্তিটির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সপক্ষে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যুক্তি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দাও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03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2820" y="1582340"/>
            <a:ext cx="4366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       </a:t>
            </a:r>
            <a:r>
              <a:rPr lang="en-US" sz="13800" b="1" dirty="0" err="1" smtClean="0">
                <a:solidFill>
                  <a:schemeClr val="accent5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ab¨ev</a:t>
            </a:r>
            <a:r>
              <a:rPr lang="en-US" sz="13800" b="1" dirty="0" smtClean="0">
                <a:solidFill>
                  <a:schemeClr val="accent5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`</a:t>
            </a:r>
            <a:endParaRPr lang="en-US" sz="13800" b="1" dirty="0">
              <a:solidFill>
                <a:schemeClr val="accent5">
                  <a:lumMod val="75000"/>
                </a:schemeClr>
              </a:solidFill>
              <a:latin typeface="ChandrabatiMJ" pitchFamily="2" charset="0"/>
              <a:cs typeface="Chandrabat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001" y="2125017"/>
            <a:ext cx="8676101" cy="3263504"/>
          </a:xfrm>
        </p:spPr>
        <p:txBody>
          <a:bodyPr>
            <a:normAutofit lnSpcReduction="10000"/>
          </a:bodyPr>
          <a:lstStyle/>
          <a:p>
            <a:pPr marL="0" lvl="6" indent="0">
              <a:spcBef>
                <a:spcPts val="750"/>
              </a:spcBef>
              <a:buNone/>
            </a:pPr>
            <a:r>
              <a:rPr lang="en-US" sz="4800" b="1" dirty="0" err="1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এ.কে.এম</a:t>
            </a:r>
            <a:r>
              <a:rPr lang="en-US" sz="4800" b="1" dirty="0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মাসুদুজ্জামান</a:t>
            </a:r>
            <a:r>
              <a:rPr lang="en-US" sz="4800" b="1" dirty="0" smtClean="0">
                <a:solidFill>
                  <a:srgbClr val="00B050"/>
                </a:solidFill>
                <a:latin typeface="ArhialkhanMJ" pitchFamily="2" charset="0"/>
                <a:cs typeface="ArhialkhanMJ" pitchFamily="2" charset="0"/>
              </a:rPr>
              <a:t> </a:t>
            </a:r>
          </a:p>
          <a:p>
            <a:pPr marL="0" lvl="6" indent="0">
              <a:spcBef>
                <a:spcPts val="750"/>
              </a:spcBef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cÖfvlK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mgvRweÁvb</a:t>
            </a:r>
            <a:endParaRPr lang="en-US" sz="4000" dirty="0" smtClean="0">
              <a:solidFill>
                <a:srgbClr val="0070C0"/>
              </a:solidFill>
              <a:latin typeface="SutonnyMJ" pitchFamily="2" charset="0"/>
            </a:endParaRPr>
          </a:p>
          <a:p>
            <a:pPr marL="0" lvl="6" indent="0">
              <a:spcBef>
                <a:spcPts val="750"/>
              </a:spcBef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সরকারি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ইন্দুরকানি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K‡jR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ইন্দুরকানি,পিরোজপুর</a:t>
            </a:r>
            <a:r>
              <a:rPr lang="en-US" sz="32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নং</a:t>
            </a:r>
            <a:r>
              <a:rPr lang="bn-IN" sz="32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- </a:t>
            </a:r>
            <a:r>
              <a:rPr lang="en-US" sz="32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০১৮১৮৩২১৫৬২</a:t>
            </a:r>
          </a:p>
        </p:txBody>
      </p:sp>
      <p:sp>
        <p:nvSpPr>
          <p:cNvPr id="4" name="Oval 3"/>
          <p:cNvSpPr/>
          <p:nvPr/>
        </p:nvSpPr>
        <p:spPr>
          <a:xfrm>
            <a:off x="854439" y="2409903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4439" y="3116938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4439" y="3749026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4439" y="4426080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4439" y="5013194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28396" y="1050581"/>
            <a:ext cx="6031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SutonnySushreeMJ" pitchFamily="2" charset="0"/>
                <a:cs typeface="SutonnySushreeMJ" pitchFamily="2" charset="0"/>
              </a:rPr>
              <a:t>wkÿK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SutonnySushreeMJ" pitchFamily="2" charset="0"/>
                <a:cs typeface="SutonnySushreeMJ" pitchFamily="2" charset="0"/>
              </a:rPr>
              <a:t>cwiwPwZ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SutonnySushreeMJ" pitchFamily="2" charset="0"/>
              <a:cs typeface="SutonnySushree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014" y="542003"/>
            <a:ext cx="3952875" cy="571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374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84227" y="2413417"/>
            <a:ext cx="9788577" cy="410537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98591" y="2579906"/>
            <a:ext cx="6019800" cy="42780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</a:rPr>
              <a:t>kªwY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</a:rPr>
              <a:t> :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</a:rPr>
              <a:t>GKv`k</a:t>
            </a:r>
            <a:endParaRPr lang="en-US" sz="4400" dirty="0" smtClean="0">
              <a:solidFill>
                <a:srgbClr val="0070C0"/>
              </a:solidFill>
              <a:latin typeface="SutonnyMJ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welq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: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mgvRweÁvb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১ম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পত্র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Aa¨vq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: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cÂg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সাধারন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পাঠঃ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সামাজিক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প্রতিষ্ঠান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বিশেষ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পাঠঃ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বিবাহ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  <a:p>
            <a:pPr algn="ctr">
              <a:buNone/>
            </a:pP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3500" y="694541"/>
            <a:ext cx="4355892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cvV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cwiwPwZ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8819" y="419721"/>
            <a:ext cx="8619344" cy="133412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96" y="1837693"/>
            <a:ext cx="8142147" cy="45799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9369" y="1154243"/>
            <a:ext cx="10313233" cy="530651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88761" y="415488"/>
            <a:ext cx="8334531" cy="1379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02722" y="637152"/>
            <a:ext cx="5741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  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cvV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 †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NvlYvi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bgybv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8" name="Heart 7"/>
          <p:cNvSpPr/>
          <p:nvPr/>
        </p:nvSpPr>
        <p:spPr>
          <a:xfrm rot="19467868">
            <a:off x="1311964" y="1630017"/>
            <a:ext cx="1252331" cy="103367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 rot="1126010">
            <a:off x="1846910" y="2376877"/>
            <a:ext cx="791260" cy="621695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 rot="577046">
            <a:off x="9047303" y="4599187"/>
            <a:ext cx="852731" cy="609905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 rot="577046">
            <a:off x="7762674" y="2036331"/>
            <a:ext cx="800578" cy="681284"/>
          </a:xfrm>
          <a:prstGeom prst="hear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 rot="19652214">
            <a:off x="10181197" y="1771287"/>
            <a:ext cx="800578" cy="681284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 rot="577046">
            <a:off x="8914854" y="2600064"/>
            <a:ext cx="1234420" cy="1050479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loral-desi6-88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314" y="2506494"/>
            <a:ext cx="5447489" cy="13456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14204" y="741852"/>
            <a:ext cx="9743607" cy="1748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15012" y="1024398"/>
            <a:ext cx="7180289" cy="1877437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RinkiyMJ" pitchFamily="2" charset="0"/>
                <a:cs typeface="RinkiyMJ" pitchFamily="2" charset="0"/>
              </a:rPr>
              <a:t>cvV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RinkiyMJ" pitchFamily="2" charset="0"/>
                <a:cs typeface="RinkiyMJ" pitchFamily="2" charset="0"/>
              </a:rPr>
              <a:t> †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RinkiyMJ" pitchFamily="2" charset="0"/>
                <a:cs typeface="RinkiyMJ" pitchFamily="2" charset="0"/>
              </a:rPr>
              <a:t>NvlYv</a:t>
            </a:r>
            <a:endParaRPr lang="en-US" sz="8000" b="1" dirty="0" smtClean="0">
              <a:solidFill>
                <a:schemeClr val="accent1">
                  <a:lumMod val="75000"/>
                </a:schemeClr>
              </a:solidFill>
              <a:latin typeface="RinkiyMJ" pitchFamily="2" charset="0"/>
              <a:cs typeface="RinkiyMJ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38780" y="4514123"/>
            <a:ext cx="5810663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AvR‡Ki</a:t>
            </a:r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cvV</a:t>
            </a:r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</a:rPr>
              <a:t> : </a:t>
            </a:r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weevn</a:t>
            </a:r>
            <a:endParaRPr lang="en-US" sz="660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4223" y="3902537"/>
            <a:ext cx="9743607" cy="214806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ecl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700" y="4153711"/>
            <a:ext cx="1104900" cy="1663700"/>
          </a:xfrm>
          <a:prstGeom prst="rect">
            <a:avLst/>
          </a:prstGeom>
        </p:spPr>
      </p:pic>
      <p:pic>
        <p:nvPicPr>
          <p:cNvPr id="9" name="Picture 8" descr="Ri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578" y="4098229"/>
            <a:ext cx="1552800" cy="185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elun=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21" y="77820"/>
            <a:ext cx="2388318" cy="2840477"/>
          </a:xfrm>
          <a:prstGeom prst="rect">
            <a:avLst/>
          </a:prstGeom>
        </p:spPr>
      </p:pic>
      <p:pic>
        <p:nvPicPr>
          <p:cNvPr id="9" name="Picture 8" descr="Belun=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07416" y="77820"/>
            <a:ext cx="2388318" cy="284047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505200" y="869430"/>
            <a:ext cx="5257800" cy="1109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178" y="689548"/>
            <a:ext cx="3747541" cy="1295403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wkLb</a:t>
            </a:r>
            <a:r>
              <a:rPr lang="en-US" sz="6600" b="1" dirty="0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dj</a:t>
            </a:r>
            <a:endParaRPr lang="en-GB" b="1" dirty="0">
              <a:solidFill>
                <a:srgbClr val="7030A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766" y="3297674"/>
            <a:ext cx="10350230" cy="2441643"/>
          </a:xfrm>
        </p:spPr>
        <p:txBody>
          <a:bodyPr>
            <a:normAutofit fontScale="92500" lnSpcReduction="10000"/>
          </a:bodyPr>
          <a:lstStyle/>
          <a:p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weevn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wK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Zv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ej‡Z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cvi‡e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  <a:p>
            <a:r>
              <a:rPr lang="en-US" sz="5200" dirty="0" err="1" smtClean="0">
                <a:solidFill>
                  <a:schemeClr val="accent5"/>
                </a:solidFill>
                <a:latin typeface="SutonnyMJ" pitchFamily="2" charset="0"/>
              </a:rPr>
              <a:t>weev‡ni</a:t>
            </a:r>
            <a:r>
              <a:rPr lang="en-US" sz="5200" dirty="0" smtClean="0">
                <a:solidFill>
                  <a:schemeClr val="accent5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chemeClr val="accent5"/>
                </a:solidFill>
                <a:latin typeface="SutonnyMJ" pitchFamily="2" charset="0"/>
              </a:rPr>
              <a:t>cÖKvi‡f</a:t>
            </a:r>
            <a:r>
              <a:rPr lang="en-US" sz="5200" dirty="0" smtClean="0">
                <a:solidFill>
                  <a:schemeClr val="accent5"/>
                </a:solidFill>
                <a:latin typeface="SutonnyMJ" pitchFamily="2" charset="0"/>
              </a:rPr>
              <a:t>` </a:t>
            </a:r>
            <a:r>
              <a:rPr lang="en-US" sz="5200" dirty="0" err="1" smtClean="0">
                <a:solidFill>
                  <a:schemeClr val="accent5"/>
                </a:solidFill>
                <a:latin typeface="SutonnyMJ" pitchFamily="2" charset="0"/>
              </a:rPr>
              <a:t>Rvb‡Z</a:t>
            </a:r>
            <a:r>
              <a:rPr lang="en-US" sz="5200" dirty="0" smtClean="0">
                <a:solidFill>
                  <a:schemeClr val="accent5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chemeClr val="accent5"/>
                </a:solidFill>
                <a:latin typeface="SutonnyMJ" pitchFamily="2" charset="0"/>
              </a:rPr>
              <a:t>cvi‡e</a:t>
            </a:r>
            <a:r>
              <a:rPr lang="en-US" sz="5200" dirty="0" smtClean="0">
                <a:solidFill>
                  <a:schemeClr val="accent5"/>
                </a:solidFill>
                <a:latin typeface="SutonnyMJ" pitchFamily="2" charset="0"/>
              </a:rPr>
              <a:t>|</a:t>
            </a:r>
          </a:p>
          <a:p>
            <a:r>
              <a:rPr lang="en-US" sz="52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weev‡ni</a:t>
            </a:r>
            <a:r>
              <a:rPr lang="en-US" sz="52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¸</a:t>
            </a:r>
            <a:r>
              <a:rPr lang="en-US" sz="52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iæZ</a:t>
            </a:r>
            <a:r>
              <a:rPr lang="en-US" sz="52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¡ </a:t>
            </a:r>
            <a:r>
              <a:rPr lang="en-US" sz="52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eyS‡Z</a:t>
            </a:r>
            <a:r>
              <a:rPr lang="en-US" sz="52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cvi‡e</a:t>
            </a:r>
            <a:r>
              <a:rPr lang="en-US" sz="52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|</a:t>
            </a:r>
            <a:endParaRPr lang="en-US" sz="4400" dirty="0" smtClean="0">
              <a:solidFill>
                <a:schemeClr val="tx2">
                  <a:lumMod val="50000"/>
                </a:schemeClr>
              </a:solidFill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  <a:p>
            <a:endParaRPr lang="en-US" dirty="0" smtClean="0">
              <a:latin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646" y="2938074"/>
            <a:ext cx="11122702" cy="28401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arriage=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749" y="-74647"/>
            <a:ext cx="1719363" cy="2099222"/>
          </a:xfrm>
          <a:prstGeom prst="rect">
            <a:avLst/>
          </a:prstGeom>
        </p:spPr>
      </p:pic>
      <p:pic>
        <p:nvPicPr>
          <p:cNvPr id="12" name="Picture 11" descr="images7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4" y="510164"/>
            <a:ext cx="1791604" cy="19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gular Pentagon 27"/>
          <p:cNvSpPr/>
          <p:nvPr/>
        </p:nvSpPr>
        <p:spPr>
          <a:xfrm rot="10800000">
            <a:off x="3151754" y="272371"/>
            <a:ext cx="5836597" cy="1284051"/>
          </a:xfrm>
          <a:prstGeom prst="pentag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Marriage=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1639660"/>
            <a:ext cx="3246120" cy="2245178"/>
          </a:xfrm>
          <a:prstGeom prst="rect">
            <a:avLst/>
          </a:prstGeom>
        </p:spPr>
      </p:pic>
      <p:pic>
        <p:nvPicPr>
          <p:cNvPr id="26" name="Picture 25" descr="Marriage=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45920"/>
            <a:ext cx="3251870" cy="2227580"/>
          </a:xfrm>
          <a:prstGeom prst="rect">
            <a:avLst/>
          </a:prstGeom>
        </p:spPr>
      </p:pic>
      <p:pic>
        <p:nvPicPr>
          <p:cNvPr id="24" name="Picture 23" descr="100811_FrogWed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40" y="4420837"/>
            <a:ext cx="3246120" cy="2086643"/>
          </a:xfrm>
          <a:prstGeom prst="rect">
            <a:avLst/>
          </a:prstGeom>
        </p:spPr>
      </p:pic>
      <p:pic>
        <p:nvPicPr>
          <p:cNvPr id="22" name="Picture 21" descr="Marriage=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640" y="1676400"/>
            <a:ext cx="3230880" cy="2209800"/>
          </a:xfrm>
          <a:prstGeom prst="rect">
            <a:avLst/>
          </a:prstGeom>
        </p:spPr>
      </p:pic>
      <p:pic>
        <p:nvPicPr>
          <p:cNvPr id="17" name="Picture 16" descr="Marriage=1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840" y="4430625"/>
            <a:ext cx="3258670" cy="2087880"/>
          </a:xfrm>
          <a:prstGeom prst="rect">
            <a:avLst/>
          </a:prstGeom>
        </p:spPr>
      </p:pic>
      <p:pic>
        <p:nvPicPr>
          <p:cNvPr id="16" name="Picture 15" descr="Marriagr=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" y="4434840"/>
            <a:ext cx="3271283" cy="20878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9758" y="1645920"/>
            <a:ext cx="3237875" cy="2225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57147" y="1661160"/>
            <a:ext cx="3237875" cy="2225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9758" y="4419600"/>
            <a:ext cx="3237875" cy="21183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37838" y="1634927"/>
            <a:ext cx="3237875" cy="22512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22598" y="4419600"/>
            <a:ext cx="3237875" cy="21183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157147" y="4389120"/>
            <a:ext cx="3237875" cy="2133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02740" y="389105"/>
            <a:ext cx="2334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Dc¯’vcb</a:t>
            </a:r>
            <a:endParaRPr lang="en-US" sz="5400" dirty="0">
              <a:solidFill>
                <a:schemeClr val="bg1"/>
              </a:solidFill>
              <a:latin typeface="TonnyBanglaMJ" pitchFamily="2" charset="0"/>
              <a:cs typeface="TonnyBangl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dding-cartoon-clipart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071" y="827315"/>
            <a:ext cx="2976665" cy="1621219"/>
          </a:xfrm>
          <a:prstGeom prst="rect">
            <a:avLst/>
          </a:prstGeom>
        </p:spPr>
      </p:pic>
      <p:pic>
        <p:nvPicPr>
          <p:cNvPr id="8" name="Picture 7" descr="Shi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51" y="1929052"/>
            <a:ext cx="4166681" cy="2662047"/>
          </a:xfrm>
          <a:prstGeom prst="rect">
            <a:avLst/>
          </a:prstGeom>
        </p:spPr>
      </p:pic>
      <p:pic>
        <p:nvPicPr>
          <p:cNvPr id="7" name="Picture 6" descr="graphics-brbnai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357" y="2138010"/>
            <a:ext cx="2203204" cy="21606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63909" y="1013080"/>
            <a:ext cx="507042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    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Buriganga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3339" y="4771506"/>
            <a:ext cx="4962501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weevn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Kv‡K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e‡j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? 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98426" y="4458824"/>
            <a:ext cx="7390151" cy="137909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7302" y="929389"/>
            <a:ext cx="39574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hialkhanMJ" pitchFamily="2" charset="0"/>
                <a:cs typeface="ArhialkhanMJ" pitchFamily="2" charset="0"/>
              </a:rPr>
              <a:t>  GKK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rhialkhanMJ" pitchFamily="2" charset="0"/>
                <a:cs typeface="ArhialkhanMJ" pitchFamily="2" charset="0"/>
              </a:rPr>
              <a:t>KvR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ArhialkhanMJ" pitchFamily="2" charset="0"/>
              <a:cs typeface="ArhialkhanMJ" pitchFamily="2" charset="0"/>
            </a:endParaRP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9685" y="479685"/>
            <a:ext cx="11197653" cy="5861154"/>
          </a:xfrm>
          <a:prstGeom prst="round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art 10"/>
          <p:cNvSpPr/>
          <p:nvPr/>
        </p:nvSpPr>
        <p:spPr>
          <a:xfrm rot="1178257">
            <a:off x="397445" y="309413"/>
            <a:ext cx="2042725" cy="1163477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6383" y="5209083"/>
            <a:ext cx="11206264" cy="11617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2163" y="3060493"/>
            <a:ext cx="11120203" cy="14665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8160" y="1573967"/>
            <a:ext cx="11094720" cy="9898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3687576" y="317291"/>
            <a:ext cx="4601985" cy="1121765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0800000">
            <a:off x="3886295" y="164892"/>
            <a:ext cx="4133658" cy="1121765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52230" y="142118"/>
            <a:ext cx="1489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BrahmaputraMJ" pitchFamily="2" charset="0"/>
                <a:cs typeface="BrahmaputraMJ" pitchFamily="2" charset="0"/>
              </a:rPr>
              <a:t>DËi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081" y="1830296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</a:rPr>
              <a:t>weevn</a:t>
            </a:r>
            <a:r>
              <a:rPr lang="en-US" sz="2800" dirty="0" smtClean="0">
                <a:latin typeface="SutonnyMJ" pitchFamily="2" charset="0"/>
              </a:rPr>
              <a:t> n‡”Q `</a:t>
            </a:r>
            <a:r>
              <a:rPr lang="en-US" sz="2800" dirty="0" err="1" smtClean="0">
                <a:latin typeface="SutonnyMJ" pitchFamily="2" charset="0"/>
              </a:rPr>
              <a:t>yRb</a:t>
            </a:r>
            <a:r>
              <a:rPr lang="en-US" sz="2800" dirty="0" smtClean="0">
                <a:latin typeface="SutonnyMJ" pitchFamily="2" charset="0"/>
              </a:rPr>
              <a:t> bi-</a:t>
            </a:r>
            <a:r>
              <a:rPr lang="en-US" sz="2800" dirty="0" err="1" smtClean="0">
                <a:latin typeface="SutonnyMJ" pitchFamily="2" charset="0"/>
              </a:rPr>
              <a:t>bvixi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g‡a</a:t>
            </a:r>
            <a:r>
              <a:rPr lang="en-US" sz="2800" dirty="0" smtClean="0">
                <a:latin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</a:rPr>
              <a:t>m¤úK</a:t>
            </a:r>
            <a:r>
              <a:rPr lang="en-US" sz="2800" dirty="0" smtClean="0">
                <a:latin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</a:rPr>
              <a:t>iPbv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</a:rPr>
              <a:t>hv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mgvR</a:t>
            </a:r>
            <a:r>
              <a:rPr lang="en-US" sz="2800" dirty="0" smtClean="0">
                <a:latin typeface="SutonnyMJ" pitchFamily="2" charset="0"/>
              </a:rPr>
              <a:t> KZ…©K </a:t>
            </a:r>
            <a:r>
              <a:rPr lang="en-US" sz="2800" dirty="0" err="1" smtClean="0">
                <a:latin typeface="SutonnyMJ" pitchFamily="2" charset="0"/>
              </a:rPr>
              <a:t>Aby‡gvw`Z</a:t>
            </a:r>
            <a:r>
              <a:rPr lang="en-US" sz="2800" dirty="0" smtClean="0">
                <a:latin typeface="SutonnyMJ" pitchFamily="2" charset="0"/>
              </a:rPr>
              <a:t> - </a:t>
            </a:r>
            <a:r>
              <a:rPr lang="en-US" sz="2800" dirty="0" err="1" smtClean="0">
                <a:latin typeface="SutonnyMJ" pitchFamily="2" charset="0"/>
              </a:rPr>
              <a:t>ievU</a:t>
            </a:r>
            <a:r>
              <a:rPr lang="en-US" sz="2800" dirty="0" smtClean="0">
                <a:latin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</a:rPr>
              <a:t>jyB</a:t>
            </a:r>
            <a:endParaRPr lang="en-US" sz="2800" dirty="0" smtClean="0">
              <a:latin typeface="SutonnyMJ" pitchFamily="2" charset="0"/>
            </a:endParaRP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72864" y="3459346"/>
            <a:ext cx="10814655" cy="1508105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SutonnyMJ" pitchFamily="2" charset="0"/>
              </a:rPr>
              <a:t>weevn</a:t>
            </a:r>
            <a:r>
              <a:rPr lang="en-US" sz="3400" dirty="0" smtClean="0">
                <a:latin typeface="SutonnyMJ" pitchFamily="2" charset="0"/>
              </a:rPr>
              <a:t> n‡”Q </a:t>
            </a:r>
            <a:r>
              <a:rPr lang="en-US" sz="3400" dirty="0" err="1" smtClean="0">
                <a:latin typeface="SutonnyMJ" pitchFamily="2" charset="0"/>
              </a:rPr>
              <a:t>GKRb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bvix</a:t>
            </a:r>
            <a:r>
              <a:rPr lang="en-US" sz="3400" dirty="0" smtClean="0">
                <a:latin typeface="SutonnyMJ" pitchFamily="2" charset="0"/>
              </a:rPr>
              <a:t> I </a:t>
            </a:r>
            <a:r>
              <a:rPr lang="en-US" sz="3400" dirty="0" err="1" smtClean="0">
                <a:latin typeface="SutonnyMJ" pitchFamily="2" charset="0"/>
              </a:rPr>
              <a:t>GKRb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cyiæ‡li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mšÍvb-mšÍwZ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Rb¥`vb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Ges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jvjb-cvj‡bi</a:t>
            </a:r>
            <a:r>
              <a:rPr lang="en-US" sz="3400" dirty="0" smtClean="0">
                <a:latin typeface="SutonnyMJ" pitchFamily="2" charset="0"/>
              </a:rPr>
              <a:t> Pzw³we‡kl - </a:t>
            </a:r>
            <a:r>
              <a:rPr lang="en-US" sz="3400" dirty="0" err="1" smtClean="0">
                <a:latin typeface="SutonnyMJ" pitchFamily="2" charset="0"/>
              </a:rPr>
              <a:t>b„weÁvbx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g¨vwj‡bvw</a:t>
            </a:r>
            <a:r>
              <a:rPr lang="en-US" sz="3400" dirty="0" smtClean="0">
                <a:latin typeface="SutonnyMJ" pitchFamily="2" charset="0"/>
              </a:rPr>
              <a:t>¯‹</a:t>
            </a:r>
          </a:p>
          <a:p>
            <a:endParaRPr lang="en-US" sz="24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945" y="5456420"/>
            <a:ext cx="1042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weevn</a:t>
            </a:r>
            <a:r>
              <a:rPr lang="en-US" sz="3600" dirty="0" smtClean="0">
                <a:latin typeface="SutonnyMJ" pitchFamily="2" charset="0"/>
              </a:rPr>
              <a:t> &amp;n‡”Q GK `</a:t>
            </a:r>
            <a:r>
              <a:rPr lang="en-US" sz="3600" dirty="0" err="1" smtClean="0">
                <a:latin typeface="SutonnyMJ" pitchFamily="2" charset="0"/>
              </a:rPr>
              <a:t>ytmvnwmK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eÜzZ</a:t>
            </a:r>
            <a:r>
              <a:rPr lang="en-US" sz="3600" dirty="0" smtClean="0">
                <a:latin typeface="SutonnyMJ" pitchFamily="2" charset="0"/>
              </a:rPr>
              <a:t>¡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hvi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AvBbMZ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mg_©b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i‡q‡Q</a:t>
            </a:r>
            <a:r>
              <a:rPr lang="en-US" sz="3200" dirty="0" smtClean="0">
                <a:latin typeface="SutonnyMJ" pitchFamily="2" charset="0"/>
              </a:rPr>
              <a:t>- B. </a:t>
            </a:r>
            <a:r>
              <a:rPr lang="en-US" sz="3200" dirty="0" err="1" smtClean="0">
                <a:latin typeface="SutonnyMJ" pitchFamily="2" charset="0"/>
              </a:rPr>
              <a:t>Avi</a:t>
            </a:r>
            <a:r>
              <a:rPr lang="en-US" sz="3200" dirty="0" smtClean="0">
                <a:latin typeface="SutonnyMJ" pitchFamily="2" charset="0"/>
              </a:rPr>
              <a:t>. †</a:t>
            </a:r>
            <a:r>
              <a:rPr lang="en-US" sz="3200" dirty="0" err="1" smtClean="0">
                <a:latin typeface="SutonnyMJ" pitchFamily="2" charset="0"/>
              </a:rPr>
              <a:t>MÖvm</a:t>
            </a:r>
            <a:endParaRPr lang="en-US" sz="3200" dirty="0"/>
          </a:p>
        </p:txBody>
      </p:sp>
      <p:sp>
        <p:nvSpPr>
          <p:cNvPr id="13" name="Heart 12"/>
          <p:cNvSpPr/>
          <p:nvPr/>
        </p:nvSpPr>
        <p:spPr>
          <a:xfrm rot="2180992">
            <a:off x="1487749" y="339925"/>
            <a:ext cx="1261290" cy="793458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 rot="441320">
            <a:off x="10368278" y="296593"/>
            <a:ext cx="1261290" cy="793458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 rot="19629606">
            <a:off x="10148567" y="680442"/>
            <a:ext cx="969828" cy="594112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4" grpId="0" animBg="1"/>
      <p:bldP spid="12" grpId="0" animBg="1"/>
      <p:bldP spid="6" grpId="0" animBg="1"/>
      <p:bldP spid="5" grpId="0" animBg="1"/>
      <p:bldP spid="4" grpId="0"/>
      <p:bldP spid="7" grpId="0"/>
      <p:bldP spid="8" grpId="0" animBg="1"/>
      <p:bldP spid="9" grpId="0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1401</TotalTime>
  <Words>413</Words>
  <Application>Microsoft Office PowerPoint</Application>
  <PresentationFormat>Widescreen</PresentationFormat>
  <Paragraphs>71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ArhialkhanMJ</vt:lpstr>
      <vt:lpstr>Arial</vt:lpstr>
      <vt:lpstr>BrahmaputraMJ</vt:lpstr>
      <vt:lpstr>BurigangaMJ</vt:lpstr>
      <vt:lpstr>Calibri</vt:lpstr>
      <vt:lpstr>ChandrabatiMJ</vt:lpstr>
      <vt:lpstr>KarnaphuliMJ</vt:lpstr>
      <vt:lpstr>Modern No. 20</vt:lpstr>
      <vt:lpstr>Nikosh</vt:lpstr>
      <vt:lpstr>NikoshBAN</vt:lpstr>
      <vt:lpstr>NikoshLightBAN</vt:lpstr>
      <vt:lpstr>RinkiyMJ</vt:lpstr>
      <vt:lpstr>SutonnyMJ</vt:lpstr>
      <vt:lpstr>SutonnyOMJ</vt:lpstr>
      <vt:lpstr>SutonnySushreeMJ</vt:lpstr>
      <vt:lpstr>TonnyBanglaMJ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wkLb dj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Rajib</cp:lastModifiedBy>
  <cp:revision>217</cp:revision>
  <dcterms:created xsi:type="dcterms:W3CDTF">2015-06-30T13:47:09Z</dcterms:created>
  <dcterms:modified xsi:type="dcterms:W3CDTF">2020-09-21T07:31:38Z</dcterms:modified>
</cp:coreProperties>
</file>