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0" r:id="rId3"/>
    <p:sldId id="256" r:id="rId4"/>
    <p:sldId id="281" r:id="rId5"/>
    <p:sldId id="259" r:id="rId6"/>
    <p:sldId id="260" r:id="rId7"/>
    <p:sldId id="261" r:id="rId8"/>
    <p:sldId id="263" r:id="rId9"/>
    <p:sldId id="264" r:id="rId10"/>
    <p:sldId id="278" r:id="rId11"/>
    <p:sldId id="279" r:id="rId12"/>
    <p:sldId id="265" r:id="rId13"/>
    <p:sldId id="276" r:id="rId14"/>
    <p:sldId id="277" r:id="rId15"/>
    <p:sldId id="271" r:id="rId16"/>
    <p:sldId id="269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A5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5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4000"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Flower\flower well come 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143000"/>
            <a:ext cx="7143750" cy="47625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rcRect r="48871"/>
          <a:stretch>
            <a:fillRect/>
          </a:stretch>
        </p:blipFill>
        <p:spPr bwMode="auto">
          <a:xfrm>
            <a:off x="0" y="19050"/>
            <a:ext cx="4953000" cy="697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rcRect l="50000"/>
          <a:stretch>
            <a:fillRect/>
          </a:stretch>
        </p:blipFill>
        <p:spPr bwMode="auto">
          <a:xfrm>
            <a:off x="4724400" y="-14288"/>
            <a:ext cx="4419600" cy="700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8" dur="123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" dur="1230" decel="100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1" dur="1230" decel="100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5800" y="228600"/>
            <a:ext cx="7848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কৃত্রিম বুদ্ধিমত্তা ক্ষেত্র – রোবোটিক্স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 descr="ss-live-with-taco-tablet-control_l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19200"/>
            <a:ext cx="2514600" cy="2057400"/>
          </a:xfrm>
          <a:prstGeom prst="rect">
            <a:avLst/>
          </a:prstGeom>
        </p:spPr>
      </p:pic>
      <p:pic>
        <p:nvPicPr>
          <p:cNvPr id="7" name="Picture 6" descr="maxresdefault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1066800"/>
            <a:ext cx="2895600" cy="2134578"/>
          </a:xfrm>
          <a:prstGeom prst="rect">
            <a:avLst/>
          </a:prstGeom>
        </p:spPr>
      </p:pic>
      <p:pic>
        <p:nvPicPr>
          <p:cNvPr id="59396" name="Picture 4" descr="C:\Users\Susmita\Desktop\New folder\maxresdefault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1" y="3962400"/>
            <a:ext cx="2590800" cy="2286000"/>
          </a:xfrm>
          <a:prstGeom prst="rect">
            <a:avLst/>
          </a:prstGeom>
          <a:noFill/>
        </p:spPr>
      </p:pic>
      <p:pic>
        <p:nvPicPr>
          <p:cNvPr id="6146" name="Picture 2" descr="E:\Power Point File\Image\images (9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1143000"/>
            <a:ext cx="2286000" cy="2057400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381000" y="1066800"/>
            <a:ext cx="8458199" cy="5181600"/>
            <a:chOff x="381000" y="1066800"/>
            <a:chExt cx="8458199" cy="5181600"/>
          </a:xfrm>
        </p:grpSpPr>
        <p:pic>
          <p:nvPicPr>
            <p:cNvPr id="59395" name="Picture 3" descr="C:\Users\Susmita\Desktop\New folder\maxresdefault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48000" y="3962400"/>
              <a:ext cx="2514600" cy="2209800"/>
            </a:xfrm>
            <a:prstGeom prst="rect">
              <a:avLst/>
            </a:prstGeom>
            <a:noFill/>
          </p:spPr>
        </p:pic>
        <p:pic>
          <p:nvPicPr>
            <p:cNvPr id="59397" name="Picture 5" descr="C:\Users\Susmita\Desktop\New folder\download (3)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867400" y="3886200"/>
              <a:ext cx="2596630" cy="2286000"/>
            </a:xfrm>
            <a:prstGeom prst="rect">
              <a:avLst/>
            </a:prstGeom>
            <a:noFill/>
          </p:spPr>
        </p:pic>
        <p:pic>
          <p:nvPicPr>
            <p:cNvPr id="14" name="Picture 13" descr="ss-live-with-taco-tablet-control_lrg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399" y="1219200"/>
              <a:ext cx="2514600" cy="2057400"/>
            </a:xfrm>
            <a:prstGeom prst="rect">
              <a:avLst/>
            </a:prstGeom>
          </p:spPr>
        </p:pic>
        <p:pic>
          <p:nvPicPr>
            <p:cNvPr id="15" name="Picture 14" descr="maxresdefault (1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3599" y="1066800"/>
              <a:ext cx="2895600" cy="2134578"/>
            </a:xfrm>
            <a:prstGeom prst="rect">
              <a:avLst/>
            </a:prstGeom>
          </p:spPr>
        </p:pic>
        <p:pic>
          <p:nvPicPr>
            <p:cNvPr id="16" name="Picture 4" descr="C:\Users\Susmita\Desktop\New folder\maxresdefault (2)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000" y="3962400"/>
              <a:ext cx="2590800" cy="2286000"/>
            </a:xfrm>
            <a:prstGeom prst="rect">
              <a:avLst/>
            </a:prstGeom>
            <a:noFill/>
          </p:spPr>
        </p:pic>
        <p:pic>
          <p:nvPicPr>
            <p:cNvPr id="17" name="Picture 2" descr="E:\Power Point File\Image\images (9)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28999" y="1143000"/>
              <a:ext cx="2286000" cy="2057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 advTm="4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66800" y="282714"/>
            <a:ext cx="6934200" cy="4770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5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কৃত্রিম বুদ্ধিমত্তা ক্ষেত্র – ন্যাচারাল ইন্টারফেস</a:t>
            </a:r>
            <a:endParaRPr lang="en-US" sz="25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0417" name="Picture 1" descr="C:\Users\Susmita\Desktop\New folder\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66800"/>
            <a:ext cx="3629024" cy="210209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3352800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000" dirty="0" smtClean="0"/>
              <a:t>AI and Natural Language</a:t>
            </a:r>
            <a:endParaRPr lang="en-US" sz="2000" dirty="0"/>
          </a:p>
        </p:txBody>
      </p:sp>
      <p:pic>
        <p:nvPicPr>
          <p:cNvPr id="60418" name="Picture 2" descr="C:\Users\Susmita\Desktop\New folder\speech_ai_27th_blog-696x5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066800"/>
            <a:ext cx="3619500" cy="22097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343400" y="3352800"/>
            <a:ext cx="4347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Speech </a:t>
            </a:r>
            <a:r>
              <a:rPr lang="en-US" sz="2000" dirty="0" smtClean="0"/>
              <a:t>Recognition</a:t>
            </a:r>
            <a:r>
              <a:rPr lang="en-US" dirty="0" smtClean="0"/>
              <a:t> in Artificial Intelligence</a:t>
            </a:r>
            <a:endParaRPr lang="en-US" dirty="0"/>
          </a:p>
        </p:txBody>
      </p:sp>
      <p:pic>
        <p:nvPicPr>
          <p:cNvPr id="7" name="Picture 6" descr="images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892062"/>
            <a:ext cx="3581400" cy="22039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6248400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Battle of the User Interface</a:t>
            </a:r>
            <a:endParaRPr lang="en-US" dirty="0"/>
          </a:p>
        </p:txBody>
      </p:sp>
      <p:pic>
        <p:nvPicPr>
          <p:cNvPr id="9" name="Picture 8" descr="download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3810000"/>
            <a:ext cx="3810000" cy="2362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38600" y="6172200"/>
            <a:ext cx="4670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Artificial </a:t>
            </a:r>
            <a:r>
              <a:rPr lang="it-IT" sz="2000" dirty="0" smtClean="0"/>
              <a:t>Intelligence</a:t>
            </a:r>
            <a:r>
              <a:rPr lang="it-IT" dirty="0" smtClean="0"/>
              <a:t> (AI) vs Virtual Reality (VR)</a:t>
            </a:r>
            <a:endParaRPr lang="it-IT" dirty="0"/>
          </a:p>
        </p:txBody>
      </p:sp>
    </p:spTree>
  </p:cSld>
  <p:clrMapOvr>
    <a:masterClrMapping/>
  </p:clrMapOvr>
  <p:transition advClick="0" advTm="4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6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76400" y="381000"/>
            <a:ext cx="5486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কৃত্রিম বুদ্ধিমত্তার ব্যবহার </a:t>
            </a:r>
            <a:endParaRPr lang="bn-IN" sz="3600" b="1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8369" name="Picture 1" descr="C:\Users\Susmita\Desktop\New folder\download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8839200" cy="533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76400" y="152400"/>
            <a:ext cx="5486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কৃত্রিম বুদ্ধিমত্তার ব্যবহার </a:t>
            </a:r>
            <a:endParaRPr lang="bn-IN" sz="3600" b="1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7345" name="Picture 1" descr="C:\Users\Susmita\Desktop\New folder\application-of-a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066800"/>
            <a:ext cx="7315200" cy="512717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115669"/>
            <a:ext cx="7467600" cy="4770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5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মানব বুদ্ধিমত্তা ও কৃত্রিম বুদ্ধিমত্তার মধ্যে পার্থক্য </a:t>
            </a:r>
            <a:endParaRPr lang="bn-IN" sz="2500" b="1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066800"/>
            <a:ext cx="388620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1700" b="1" u="sng" dirty="0" smtClean="0">
                <a:latin typeface="NikoshBAN" pitchFamily="2" charset="0"/>
                <a:cs typeface="NikoshBAN" pitchFamily="2" charset="0"/>
              </a:rPr>
              <a:t>মানব বুদ্ধিমত্তা</a:t>
            </a:r>
          </a:p>
          <a:p>
            <a:r>
              <a:rPr lang="as-IN" sz="1700" b="1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as-IN" sz="1700" dirty="0" smtClean="0">
                <a:latin typeface="NikoshBAN" pitchFamily="2" charset="0"/>
                <a:cs typeface="NikoshBAN" pitchFamily="2" charset="0"/>
              </a:rPr>
              <a:t> মানব বুদ্ধিমত্তা সরাসরি ইন্দ্রিয়সমূহের অভিজ্ঞতাকে ব্যবহার করে তার পারদর্শীতা প্রদর্শন করে।</a:t>
            </a:r>
            <a:br>
              <a:rPr lang="as-IN" sz="1700" dirty="0" smtClean="0">
                <a:latin typeface="NikoshBAN" pitchFamily="2" charset="0"/>
                <a:cs typeface="NikoshBAN" pitchFamily="2" charset="0"/>
              </a:rPr>
            </a:br>
            <a:r>
              <a:rPr lang="as-IN" sz="1700" b="1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as-IN" sz="1700" dirty="0" smtClean="0">
                <a:latin typeface="NikoshBAN" pitchFamily="2" charset="0"/>
                <a:cs typeface="NikoshBAN" pitchFamily="2" charset="0"/>
              </a:rPr>
              <a:t> মানব বুদ্ধিমত্তা সৃষ্টিশীল।</a:t>
            </a:r>
            <a:br>
              <a:rPr lang="as-IN" sz="1700" dirty="0" smtClean="0">
                <a:latin typeface="NikoshBAN" pitchFamily="2" charset="0"/>
                <a:cs typeface="NikoshBAN" pitchFamily="2" charset="0"/>
              </a:rPr>
            </a:br>
            <a:r>
              <a:rPr lang="as-IN" sz="1700" b="1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as-IN" sz="1700" dirty="0" smtClean="0">
                <a:latin typeface="NikoshBAN" pitchFamily="2" charset="0"/>
                <a:cs typeface="NikoshBAN" pitchFamily="2" charset="0"/>
              </a:rPr>
              <a:t> মানব বুদ্ধিমত্তার মাধ্যমে অর্জিত জ্ঞান ও দক্ষতাকে খুব সহজে প্রতিরূপ তৈরি বা অন্যকে সরবরাহ করা যায় না।</a:t>
            </a:r>
            <a:br>
              <a:rPr lang="as-IN" sz="1700" dirty="0" smtClean="0">
                <a:latin typeface="NikoshBAN" pitchFamily="2" charset="0"/>
                <a:cs typeface="NikoshBAN" pitchFamily="2" charset="0"/>
              </a:rPr>
            </a:br>
            <a:r>
              <a:rPr lang="as-IN" sz="1700" b="1" dirty="0" smtClean="0">
                <a:latin typeface="NikoshBAN" pitchFamily="2" charset="0"/>
                <a:cs typeface="NikoshBAN" pitchFamily="2" charset="0"/>
              </a:rPr>
              <a:t>৪.</a:t>
            </a:r>
            <a:r>
              <a:rPr lang="as-IN" sz="1700" dirty="0" smtClean="0">
                <a:latin typeface="NikoshBAN" pitchFamily="2" charset="0"/>
                <a:cs typeface="NikoshBAN" pitchFamily="2" charset="0"/>
              </a:rPr>
              <a:t> মানব বুদ্ধিমত্তা প্রকৃতগতভাবে প্রাপ্ত।</a:t>
            </a:r>
            <a:br>
              <a:rPr lang="as-IN" sz="1700" dirty="0" smtClean="0">
                <a:latin typeface="NikoshBAN" pitchFamily="2" charset="0"/>
                <a:cs typeface="NikoshBAN" pitchFamily="2" charset="0"/>
              </a:rPr>
            </a:br>
            <a:r>
              <a:rPr lang="as-IN" sz="1700" b="1" dirty="0" smtClean="0">
                <a:latin typeface="NikoshBAN" pitchFamily="2" charset="0"/>
                <a:cs typeface="NikoshBAN" pitchFamily="2" charset="0"/>
              </a:rPr>
              <a:t>৫.</a:t>
            </a:r>
            <a:r>
              <a:rPr lang="as-IN" sz="1700" dirty="0" smtClean="0">
                <a:latin typeface="NikoshBAN" pitchFamily="2" charset="0"/>
                <a:cs typeface="NikoshBAN" pitchFamily="2" charset="0"/>
              </a:rPr>
              <a:t> মানব বুদ্ধিমত্তা চিরস্থায়ী নয়; কোনো কারণে এ বুদ্ধিমত্তার অবনতি ঘটতে পারে।</a:t>
            </a:r>
            <a:br>
              <a:rPr lang="as-IN" sz="1700" dirty="0" smtClean="0">
                <a:latin typeface="NikoshBAN" pitchFamily="2" charset="0"/>
                <a:cs typeface="NikoshBAN" pitchFamily="2" charset="0"/>
              </a:rPr>
            </a:br>
            <a:r>
              <a:rPr lang="as-IN" sz="1700" b="1" dirty="0" smtClean="0">
                <a:latin typeface="NikoshBAN" pitchFamily="2" charset="0"/>
                <a:cs typeface="NikoshBAN" pitchFamily="2" charset="0"/>
              </a:rPr>
              <a:t>৬.</a:t>
            </a:r>
            <a:r>
              <a:rPr lang="as-IN" sz="1700" dirty="0" smtClean="0">
                <a:latin typeface="NikoshBAN" pitchFamily="2" charset="0"/>
                <a:cs typeface="NikoshBAN" pitchFamily="2" charset="0"/>
              </a:rPr>
              <a:t> মানব বুদ্ধিমত্তা ক্রমেই বিকশিত হতে পারে।</a:t>
            </a:r>
            <a:br>
              <a:rPr lang="as-IN" sz="1700" dirty="0" smtClean="0">
                <a:latin typeface="NikoshBAN" pitchFamily="2" charset="0"/>
                <a:cs typeface="NikoshBAN" pitchFamily="2" charset="0"/>
              </a:rPr>
            </a:br>
            <a:r>
              <a:rPr lang="as-IN" sz="1700" b="1" dirty="0" smtClean="0">
                <a:latin typeface="NikoshBAN" pitchFamily="2" charset="0"/>
                <a:cs typeface="NikoshBAN" pitchFamily="2" charset="0"/>
              </a:rPr>
              <a:t>৭.</a:t>
            </a:r>
            <a:r>
              <a:rPr lang="as-IN" sz="1700" dirty="0" smtClean="0">
                <a:latin typeface="NikoshBAN" pitchFamily="2" charset="0"/>
                <a:cs typeface="NikoshBAN" pitchFamily="2" charset="0"/>
              </a:rPr>
              <a:t> মানব বুদ্ধিমত্তাকে লিখে রাখা সম্ভব নয়।</a:t>
            </a:r>
            <a:br>
              <a:rPr lang="as-IN" sz="1700" dirty="0" smtClean="0">
                <a:latin typeface="NikoshBAN" pitchFamily="2" charset="0"/>
                <a:cs typeface="NikoshBAN" pitchFamily="2" charset="0"/>
              </a:rPr>
            </a:br>
            <a:r>
              <a:rPr lang="as-IN" sz="1700" b="1" dirty="0" smtClean="0">
                <a:latin typeface="NikoshBAN" pitchFamily="2" charset="0"/>
                <a:cs typeface="NikoshBAN" pitchFamily="2" charset="0"/>
              </a:rPr>
              <a:t>৮.</a:t>
            </a:r>
            <a:r>
              <a:rPr lang="as-IN" sz="1700" dirty="0" smtClean="0">
                <a:latin typeface="NikoshBAN" pitchFamily="2" charset="0"/>
                <a:cs typeface="NikoshBAN" pitchFamily="2" charset="0"/>
              </a:rPr>
              <a:t> এক জাতীয় কাজ হলেও মানব বুদ্ধিমত্তাকে ব্যবহারের বিষয়টি বেশিরভাগ ক্ষেত্রেই ব্যয়বহুল।</a:t>
            </a:r>
            <a:endParaRPr lang="en-US" sz="1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43400" y="99060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s-IN" sz="1700" b="1" u="sng" dirty="0" smtClean="0">
                <a:latin typeface="NikoshBAN" pitchFamily="2" charset="0"/>
                <a:cs typeface="NikoshBAN" pitchFamily="2" charset="0"/>
              </a:rPr>
              <a:t>কৃত্রিম বুদ্ধিমত্তা</a:t>
            </a:r>
            <a:endParaRPr lang="as-IN" sz="17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1700" b="1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as-IN" sz="1700" dirty="0" smtClean="0">
                <a:latin typeface="NikoshBAN" pitchFamily="2" charset="0"/>
                <a:cs typeface="NikoshBAN" pitchFamily="2" charset="0"/>
              </a:rPr>
              <a:t> কৃত্রিম বুদ্ধিমত্তায় বেশিরভাগ ক্ষেত্রে ইন্দ্রিয়সমূহের অভিজ্ঞতাকে সরাসরি ব্যবহারের সুযোগ থাকে না।</a:t>
            </a:r>
            <a:br>
              <a:rPr lang="as-IN" sz="1700" dirty="0" smtClean="0">
                <a:latin typeface="NikoshBAN" pitchFamily="2" charset="0"/>
                <a:cs typeface="NikoshBAN" pitchFamily="2" charset="0"/>
              </a:rPr>
            </a:br>
            <a:r>
              <a:rPr lang="as-IN" sz="1700" b="1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as-IN" sz="1700" dirty="0" smtClean="0">
                <a:latin typeface="NikoshBAN" pitchFamily="2" charset="0"/>
                <a:cs typeface="NikoshBAN" pitchFamily="2" charset="0"/>
              </a:rPr>
              <a:t> কৃত্রিম বুদ্ধিমত্তা সৃষ্টিশীল নয়।</a:t>
            </a:r>
            <a:br>
              <a:rPr lang="as-IN" sz="1700" dirty="0" smtClean="0">
                <a:latin typeface="NikoshBAN" pitchFamily="2" charset="0"/>
                <a:cs typeface="NikoshBAN" pitchFamily="2" charset="0"/>
              </a:rPr>
            </a:br>
            <a:r>
              <a:rPr lang="as-IN" sz="1700" b="1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as-IN" sz="1700" dirty="0" smtClean="0">
                <a:latin typeface="NikoshBAN" pitchFamily="2" charset="0"/>
                <a:cs typeface="NikoshBAN" pitchFamily="2" charset="0"/>
              </a:rPr>
              <a:t> কৃত্রিম বুদ্ধিমত্তা মূলত বিশেষ ধরনের সফটওয়্যার প্রোগ্রাম যা খুব সহজেই প্রতিরূপ তৈরি ও অন্যদের কাছে সরবরাহ করা যায়।</a:t>
            </a:r>
            <a:br>
              <a:rPr lang="as-IN" sz="1700" dirty="0" smtClean="0">
                <a:latin typeface="NikoshBAN" pitchFamily="2" charset="0"/>
                <a:cs typeface="NikoshBAN" pitchFamily="2" charset="0"/>
              </a:rPr>
            </a:br>
            <a:r>
              <a:rPr lang="as-IN" sz="1700" b="1" dirty="0" smtClean="0">
                <a:latin typeface="NikoshBAN" pitchFamily="2" charset="0"/>
                <a:cs typeface="NikoshBAN" pitchFamily="2" charset="0"/>
              </a:rPr>
              <a:t>৪.</a:t>
            </a:r>
            <a:r>
              <a:rPr lang="as-IN" sz="1700" dirty="0" smtClean="0">
                <a:latin typeface="NikoshBAN" pitchFamily="2" charset="0"/>
                <a:cs typeface="NikoshBAN" pitchFamily="2" charset="0"/>
              </a:rPr>
              <a:t> কৃত্রিম বুদ্ধিমত্তা মানুষের দ্বারা কৃত্রিম উপায়ে প্রাপ্ত।</a:t>
            </a:r>
            <a:br>
              <a:rPr lang="as-IN" sz="1700" dirty="0" smtClean="0">
                <a:latin typeface="NikoshBAN" pitchFamily="2" charset="0"/>
                <a:cs typeface="NikoshBAN" pitchFamily="2" charset="0"/>
              </a:rPr>
            </a:br>
            <a:r>
              <a:rPr lang="as-IN" sz="1700" b="1" dirty="0" smtClean="0">
                <a:latin typeface="NikoshBAN" pitchFamily="2" charset="0"/>
                <a:cs typeface="NikoshBAN" pitchFamily="2" charset="0"/>
              </a:rPr>
              <a:t>৫.</a:t>
            </a:r>
            <a:r>
              <a:rPr lang="as-IN" sz="1700" dirty="0" smtClean="0">
                <a:latin typeface="NikoshBAN" pitchFamily="2" charset="0"/>
                <a:cs typeface="NikoshBAN" pitchFamily="2" charset="0"/>
              </a:rPr>
              <a:t> কৃত্রিম বুদ্ধিমত্তা সাধারণত চিরস্থায়ী। কম্পিউটার পদ্ধতি ও প্রোগ্রাম বদল করা না হলে এর স্থায়িত্ব বজায় থাকবে।</a:t>
            </a:r>
            <a:br>
              <a:rPr lang="as-IN" sz="1700" dirty="0" smtClean="0">
                <a:latin typeface="NikoshBAN" pitchFamily="2" charset="0"/>
                <a:cs typeface="NikoshBAN" pitchFamily="2" charset="0"/>
              </a:rPr>
            </a:br>
            <a:r>
              <a:rPr lang="as-IN" sz="1700" b="1" dirty="0" smtClean="0">
                <a:latin typeface="NikoshBAN" pitchFamily="2" charset="0"/>
                <a:cs typeface="NikoshBAN" pitchFamily="2" charset="0"/>
              </a:rPr>
              <a:t>৬.</a:t>
            </a:r>
            <a:r>
              <a:rPr lang="as-IN" sz="1700" dirty="0" smtClean="0">
                <a:latin typeface="NikoshBAN" pitchFamily="2" charset="0"/>
                <a:cs typeface="NikoshBAN" pitchFamily="2" charset="0"/>
              </a:rPr>
              <a:t> কৃত্রিম বুদ্ধিমত্তার স্বাভাবিকভাবে বিকাশের কোনো সুযোগ নাই।</a:t>
            </a:r>
            <a:br>
              <a:rPr lang="as-IN" sz="1700" dirty="0" smtClean="0">
                <a:latin typeface="NikoshBAN" pitchFamily="2" charset="0"/>
                <a:cs typeface="NikoshBAN" pitchFamily="2" charset="0"/>
              </a:rPr>
            </a:br>
            <a:r>
              <a:rPr lang="as-IN" sz="1700" b="1" dirty="0" smtClean="0">
                <a:latin typeface="NikoshBAN" pitchFamily="2" charset="0"/>
                <a:cs typeface="NikoshBAN" pitchFamily="2" charset="0"/>
              </a:rPr>
              <a:t>৭.</a:t>
            </a:r>
            <a:r>
              <a:rPr lang="as-IN" sz="1700" dirty="0" smtClean="0">
                <a:latin typeface="NikoshBAN" pitchFamily="2" charset="0"/>
                <a:cs typeface="NikoshBAN" pitchFamily="2" charset="0"/>
              </a:rPr>
              <a:t> কৃত্রিম বুদ্ধিমত্তাকে প্রোগ্রাম কোড আকারে লিখে রাখা যায়।</a:t>
            </a:r>
            <a:br>
              <a:rPr lang="as-IN" sz="1700" dirty="0" smtClean="0">
                <a:latin typeface="NikoshBAN" pitchFamily="2" charset="0"/>
                <a:cs typeface="NikoshBAN" pitchFamily="2" charset="0"/>
              </a:rPr>
            </a:br>
            <a:r>
              <a:rPr lang="as-IN" sz="1700" b="1" dirty="0" smtClean="0">
                <a:latin typeface="NikoshBAN" pitchFamily="2" charset="0"/>
                <a:cs typeface="NikoshBAN" pitchFamily="2" charset="0"/>
              </a:rPr>
              <a:t>৮.</a:t>
            </a:r>
            <a:r>
              <a:rPr lang="as-IN" sz="1700" dirty="0" smtClean="0">
                <a:latin typeface="NikoshBAN" pitchFamily="2" charset="0"/>
                <a:cs typeface="NikoshBAN" pitchFamily="2" charset="0"/>
              </a:rPr>
              <a:t> একই জাতীয় কাজে কৃত্রিম বুদ্ধিমত্তার ব্যবহার ততটা ব্যয়বহুল নয়।</a:t>
            </a:r>
            <a:endParaRPr lang="en-US" sz="17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 advTm="4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2057400" y="304800"/>
            <a:ext cx="4495800" cy="838200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791200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মানব বুদ্ধিমত্তা- ব্যাখ্যা কর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76800" y="5791200"/>
            <a:ext cx="335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কৃত্রিম বুদ্ধিমত্তা-ব্যাখ্যা কর</a:t>
            </a:r>
          </a:p>
        </p:txBody>
      </p:sp>
      <p:sp>
        <p:nvSpPr>
          <p:cNvPr id="8" name="Bevel 7"/>
          <p:cNvSpPr/>
          <p:nvPr/>
        </p:nvSpPr>
        <p:spPr>
          <a:xfrm>
            <a:off x="609600" y="1295400"/>
            <a:ext cx="2514600" cy="83820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2E0FB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 smtClean="0">
                <a:solidFill>
                  <a:srgbClr val="2E0FB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b="1" dirty="0" smtClean="0">
                <a:solidFill>
                  <a:srgbClr val="2E0FB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400" b="1" dirty="0">
              <a:solidFill>
                <a:srgbClr val="2E0FB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Bevel 8"/>
          <p:cNvSpPr/>
          <p:nvPr/>
        </p:nvSpPr>
        <p:spPr>
          <a:xfrm>
            <a:off x="5638800" y="1295400"/>
            <a:ext cx="2514600" cy="83820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2E0FB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4400" b="1" dirty="0" smtClean="0">
                <a:solidFill>
                  <a:srgbClr val="2E0FB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b="1" dirty="0" smtClean="0">
                <a:solidFill>
                  <a:srgbClr val="2E0FB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400" b="1" dirty="0">
              <a:solidFill>
                <a:srgbClr val="2E0FB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C:\Users\Susmita\Desktop\New folder\মানব বুদ্ধিমত্তা ও কৃত্রিম বুদ্ধিমত্তা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438400"/>
            <a:ext cx="7620000" cy="30384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52578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কৃত্রিম বুদ্ধিমত্তার ব্যবহার ব্যাখ্যা কর। </a:t>
            </a:r>
            <a:endParaRPr lang="en-US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52600" y="274638"/>
            <a:ext cx="57912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বাড়ীর</a:t>
            </a:r>
            <a:r>
              <a:rPr kumimoji="0" lang="en-US" sz="8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80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endParaRPr kumimoji="0" lang="en-US" sz="8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1828800"/>
            <a:ext cx="40386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4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Flower\tna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685800"/>
            <a:ext cx="6553200" cy="545703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Flower\flower TEACHE 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990600"/>
            <a:ext cx="5715000" cy="4762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81000" y="1143000"/>
            <a:ext cx="1752600" cy="5334000"/>
            <a:chOff x="685800" y="609600"/>
            <a:chExt cx="1752600" cy="5334000"/>
          </a:xfrm>
          <a:noFill/>
        </p:grpSpPr>
        <p:sp>
          <p:nvSpPr>
            <p:cNvPr id="4" name="Rectangle 3"/>
            <p:cNvSpPr/>
            <p:nvPr/>
          </p:nvSpPr>
          <p:spPr>
            <a:xfrm>
              <a:off x="685800" y="2438400"/>
              <a:ext cx="1752600" cy="76200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পাঠ ঘোষনা  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" y="1524000"/>
              <a:ext cx="1752600" cy="76200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পরিচিতি  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609600"/>
              <a:ext cx="1752600" cy="76200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শুভেচ্ছা বিনিময় 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85800" y="3352800"/>
              <a:ext cx="1752600" cy="76200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শিখনফল  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85800" y="4267200"/>
              <a:ext cx="1752600" cy="76200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প্রথম কাজ  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85800" y="5181600"/>
              <a:ext cx="1752600" cy="76200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মূল আলোচনা  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86600" y="1143000"/>
            <a:ext cx="1752600" cy="5334000"/>
            <a:chOff x="6858000" y="609600"/>
            <a:chExt cx="1752600" cy="5334000"/>
          </a:xfrm>
          <a:noFill/>
        </p:grpSpPr>
        <p:sp>
          <p:nvSpPr>
            <p:cNvPr id="10" name="Rectangle 9"/>
            <p:cNvSpPr/>
            <p:nvPr/>
          </p:nvSpPr>
          <p:spPr>
            <a:xfrm>
              <a:off x="6858000" y="609600"/>
              <a:ext cx="17526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একক কাজ  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58000" y="1524000"/>
              <a:ext cx="17526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জোড়ায় কাজ  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58000" y="2438400"/>
              <a:ext cx="17526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দলীয় কাজ 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58000" y="3352800"/>
              <a:ext cx="17526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মূল্যায়ন  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0" y="4267200"/>
              <a:ext cx="17526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বাড়ীর কাজ  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58000" y="5181600"/>
              <a:ext cx="17526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ধন্যবাদ  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514600" y="228600"/>
            <a:ext cx="4191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সূচিপত্র   </a:t>
            </a:r>
            <a:endParaRPr lang="en-US" sz="3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E:\Power Point File\Image\VideoScrns1-5-1000x5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295400"/>
            <a:ext cx="4364037" cy="52101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600200"/>
            <a:ext cx="7696200" cy="2923877"/>
          </a:xfrm>
          <a:prstGeom prst="rect">
            <a:avLst/>
          </a:prstGeom>
          <a:ln w="38100">
            <a:solidFill>
              <a:srgbClr val="4E123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শ্রেণীঃ দ্বাদশ</a:t>
            </a:r>
          </a:p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অ্যাপলিকেশন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- ২ </a:t>
            </a:r>
            <a:endParaRPr lang="bn-IN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অধ্যায়-১</a:t>
            </a:r>
          </a:p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কৃত্রিম বুদ্ধিমত্তা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2743200" y="457200"/>
            <a:ext cx="3733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</p:spTree>
  </p:cSld>
  <p:clrMapOvr>
    <a:masterClrMapping/>
  </p:clrMapOvr>
  <p:transition advClick="0" advTm="400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381000"/>
            <a:ext cx="402117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 গুলি দেখ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026" name="AutoShape 2" descr="BANDWIDTH OF SIGNAL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85800" y="1371600"/>
            <a:ext cx="7924800" cy="4800600"/>
            <a:chOff x="685800" y="1371600"/>
            <a:chExt cx="7924800" cy="4800600"/>
          </a:xfrm>
        </p:grpSpPr>
        <p:pic>
          <p:nvPicPr>
            <p:cNvPr id="33795" name="Picture 3" descr="C:\Users\Susmita\Desktop\New folder\artificial-intelligence-in-healthcar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1371600"/>
              <a:ext cx="3505200" cy="4800600"/>
            </a:xfrm>
            <a:prstGeom prst="rect">
              <a:avLst/>
            </a:prstGeom>
            <a:noFill/>
          </p:spPr>
        </p:pic>
        <p:pic>
          <p:nvPicPr>
            <p:cNvPr id="4098" name="Picture 2" descr="E:\Power Point File\Image\bigstock-215604928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0600" y="1371600"/>
              <a:ext cx="3810000" cy="4724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 advTm="4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381000"/>
            <a:ext cx="7315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আলোচ্য বিষয়-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কৃত্রিম বুদ্ধিমত্তা  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32769" name="Picture 1" descr="C:\Users\Susmita\Desktop\New folder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447800"/>
            <a:ext cx="3352800" cy="4191000"/>
          </a:xfrm>
          <a:prstGeom prst="rect">
            <a:avLst/>
          </a:prstGeom>
          <a:noFill/>
        </p:spPr>
      </p:pic>
      <p:pic>
        <p:nvPicPr>
          <p:cNvPr id="5122" name="Picture 2" descr="E:\Power Point File\Image\artificial-2970158_960_7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447800"/>
            <a:ext cx="3702050" cy="411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81000"/>
            <a:ext cx="32766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219200"/>
            <a:ext cx="6248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.........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505200"/>
            <a:ext cx="8229600" cy="4770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2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কৃত্রিম বুদ্ধিমত্তার জ্ঞানের ক্ষেত্র সমূহ বলতে পারবে।</a:t>
            </a:r>
            <a:endParaRPr lang="bn-IN" sz="25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746" name="AutoShape 2" descr="Guide To Understanding Artificial Intelligence - ReadWr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2286000"/>
            <a:ext cx="8001000" cy="4770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5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কৃত্রিম বুদ্ধিমত্তা কি তা ব্যাখ্যা করতে পারবে</a:t>
            </a:r>
            <a:r>
              <a:rPr lang="en-US" sz="2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500" dirty="0"/>
          </a:p>
        </p:txBody>
      </p:sp>
    </p:spTree>
  </p:cSld>
  <p:clrMapOvr>
    <a:masterClrMapping/>
  </p:clrMapOvr>
  <p:transition advClick="0" advTm="4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1447800"/>
            <a:ext cx="84582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কৃত্রিম বুদ্ধিমত্তা হলো মানুষের চিন্তা ভাবনা গুলোকে কৃত্রিম উপায়ে কম্পিউটার বা কম্পিউটার প্রযুক্তি নির্ভর যন্ত্রের মধ্যে রুপ দেয়ার ব্যবস্থা।  </a:t>
            </a:r>
            <a:endParaRPr lang="en-US" sz="25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381000"/>
            <a:ext cx="4038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কৃত্রিম বুদ্ধিমত্তা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21" name="Picture 1" descr="C:\Users\Susmita\Desktop\New folder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743200"/>
            <a:ext cx="7399663" cy="2971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43000" y="282714"/>
            <a:ext cx="6934200" cy="4770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5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কৃত্রিম বুদ্ধিমত্তা ক্ষেত্র – বুদ্ধিবৃত্তিক বিজ্ঞান</a:t>
            </a:r>
            <a:endParaRPr lang="en-US" sz="25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699" name="AutoShape 3" descr="Expert Systems in Artificial Intelligence - Javat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0" name="Picture 4" descr="C:\Users\Susmita\Desktop\New folder\expert-systems-in-a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143000"/>
            <a:ext cx="2362200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701" name="Picture 5" descr="C:\Users\Susmita\Desktop\New folder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143000"/>
            <a:ext cx="23622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702" name="Picture 6" descr="C:\Users\Susmita\Desktop\New folder\a-fuzzy-approach-for-multidomain-sentiment-analysis-5-6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1" y="1219200"/>
            <a:ext cx="2667000" cy="21860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C:\Users\Susmita\Desktop\New folder\1200px-Neural_network_example.svg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810000"/>
            <a:ext cx="236220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704" name="Picture 8" descr="C:\Users\Susmita\Desktop\New folder\genetic-algorithm-37-72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3810000"/>
            <a:ext cx="2590800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C:\Users\Susmita\Desktop\New folder\978-3-8383-9735-1-full.jpg"/>
          <p:cNvPicPr/>
          <p:nvPr/>
        </p:nvPicPr>
        <p:blipFill>
          <a:blip r:embed="rId8" cstate="print"/>
          <a:srcRect l="50962" b="23715"/>
          <a:stretch>
            <a:fillRect/>
          </a:stretch>
        </p:blipFill>
        <p:spPr bwMode="auto">
          <a:xfrm>
            <a:off x="304800" y="3886200"/>
            <a:ext cx="25146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4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175</Words>
  <Application>Microsoft Office PowerPoint</Application>
  <PresentationFormat>On-screen Show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Susmita</dc:creator>
  <cp:lastModifiedBy>PC</cp:lastModifiedBy>
  <cp:revision>153</cp:revision>
  <dcterms:created xsi:type="dcterms:W3CDTF">2006-08-16T00:00:00Z</dcterms:created>
  <dcterms:modified xsi:type="dcterms:W3CDTF">2020-09-24T17:47:21Z</dcterms:modified>
</cp:coreProperties>
</file>