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92" r:id="rId3"/>
    <p:sldId id="257" r:id="rId4"/>
    <p:sldId id="293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99C2E8-A258-4D19-8AFF-C27D4EF931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ACCF84-11E3-4627-8C8D-4F51714B95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01"/>
            <a:ext cx="11368585" cy="6566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866" y="791571"/>
            <a:ext cx="10372298" cy="53529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none" lIns="91440" tIns="45720" rIns="91440" bIns="45720" numCol="1">
            <a:prstTxWarp prst="textArchUp">
              <a:avLst>
                <a:gd name="adj" fmla="val 10842701"/>
              </a:avLst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20700000" flipH="1">
            <a:off x="708657" y="2289245"/>
            <a:ext cx="4263393" cy="4119824"/>
            <a:chOff x="2532184" y="1718268"/>
            <a:chExt cx="4119824" cy="4119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371793"/>
              <a:gd name="adj3" fmla="val 14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047">
            <a:off x="8965" y="2291155"/>
            <a:ext cx="4127350" cy="4127350"/>
          </a:xfrm>
          <a:prstGeom prst="rect">
            <a:avLst/>
          </a:prstGeom>
          <a:ln>
            <a:noFill/>
          </a:ln>
        </p:spPr>
      </p:pic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531881"/>
              <a:gd name="adj3" fmla="val 8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562934"/>
              <a:gd name="adj3" fmla="val 31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7" t="5462" b="-1"/>
          <a:stretch/>
        </p:blipFill>
        <p:spPr>
          <a:xfrm rot="5400000">
            <a:off x="-2612940" y="3006653"/>
            <a:ext cx="6305391" cy="9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0224">
            <a:off x="1873478" y="3064775"/>
            <a:ext cx="2395936" cy="24447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07407E-6 L 0.10833 0.06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013 -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562934"/>
              <a:gd name="adj3" fmla="val 31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2640" y="228418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50" y="3644372"/>
            <a:ext cx="105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PQ </a:t>
            </a:r>
            <a:r>
              <a:rPr lang="en-US" sz="4000" dirty="0" err="1" smtClean="0"/>
              <a:t>রেখার</a:t>
            </a:r>
            <a:r>
              <a:rPr lang="en-US" sz="4000" dirty="0" smtClean="0"/>
              <a:t> </a:t>
            </a:r>
            <a:r>
              <a:rPr lang="bn-BD" sz="4000" dirty="0" smtClean="0"/>
              <a:t>Q </a:t>
            </a:r>
            <a:r>
              <a:rPr lang="en-US" sz="4000" dirty="0" err="1" smtClean="0"/>
              <a:t>বিন্দুতে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লম্ব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আঁক</a:t>
            </a:r>
            <a:endParaRPr lang="en-US" sz="4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42699" y="1596788"/>
            <a:ext cx="5254388" cy="409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6359" y="1555844"/>
            <a:ext cx="75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P                                      </a:t>
            </a:r>
            <a:r>
              <a:rPr lang="en-US" sz="4000" dirty="0" smtClean="0"/>
              <a:t>         </a:t>
            </a:r>
            <a:r>
              <a:rPr lang="bn-BD" sz="4000" dirty="0" smtClean="0"/>
              <a:t>Q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677" y="314292"/>
            <a:ext cx="1159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জোড়ায়  কাজ                                    সময় </a:t>
            </a:r>
            <a:r>
              <a:rPr lang="bn-BD" sz="4000" dirty="0"/>
              <a:t>৫</a:t>
            </a:r>
            <a:r>
              <a:rPr lang="bn-BD" sz="4000" dirty="0" smtClean="0"/>
              <a:t> মিনিট</a:t>
            </a:r>
          </a:p>
          <a:p>
            <a:r>
              <a:rPr lang="bn-BD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6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8" y="2254309"/>
            <a:ext cx="6383065" cy="9998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3840">
            <a:off x="656295" y="290277"/>
            <a:ext cx="1585097" cy="185944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3843580"/>
            <a:ext cx="9669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মনে করি </a:t>
            </a:r>
            <a:r>
              <a:rPr lang="en-US" sz="4000" dirty="0" smtClean="0"/>
              <a:t>a=5cm </a:t>
            </a:r>
            <a:r>
              <a:rPr lang="bn-BD" sz="4000" dirty="0" smtClean="0"/>
              <a:t>কোনো বর্গের একটি বাহু। বর্গটি আকঁতে হবে</a:t>
            </a:r>
            <a:r>
              <a:rPr lang="bn-BD" sz="4000" dirty="0"/>
              <a:t>।</a:t>
            </a:r>
            <a:r>
              <a:rPr lang="bn-BD" sz="4000" dirty="0" smtClean="0"/>
              <a:t> 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09511" y="1271294"/>
            <a:ext cx="1159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যে কোন রেখার সমান করে বর্গ অংকন</a:t>
            </a:r>
          </a:p>
        </p:txBody>
      </p:sp>
    </p:spTree>
    <p:extLst>
      <p:ext uri="{BB962C8B-B14F-4D97-AF65-F5344CB8AC3E}">
        <p14:creationId xmlns:p14="http://schemas.microsoft.com/office/powerpoint/2010/main" val="25356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1875 0.0004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68" y="5108189"/>
            <a:ext cx="6383065" cy="99983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3840">
            <a:off x="1793434" y="3185877"/>
            <a:ext cx="1585097" cy="185944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66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022E-16 L 0.29401 -0.0069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962706" y="33174"/>
            <a:ext cx="4462723" cy="4273362"/>
            <a:chOff x="3818374" y="904352"/>
            <a:chExt cx="4009292" cy="4009292"/>
          </a:xfrm>
          <a:noFill/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38070" y="1044641"/>
              <a:ext cx="1546985" cy="1975275"/>
            </a:xfrm>
            <a:prstGeom prst="rect">
              <a:avLst/>
            </a:prstGeom>
            <a:grpFill/>
          </p:spPr>
        </p:pic>
        <p:sp>
          <p:nvSpPr>
            <p:cNvPr id="29" name="Oval 28"/>
            <p:cNvSpPr/>
            <p:nvPr/>
          </p:nvSpPr>
          <p:spPr>
            <a:xfrm>
              <a:off x="3818374" y="904352"/>
              <a:ext cx="4009292" cy="40092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87851" y="2868805"/>
              <a:ext cx="70339" cy="8038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5873" y="1785239"/>
            <a:ext cx="585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07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09192 0.4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 rot="1101096">
            <a:off x="1078734" y="3770634"/>
            <a:ext cx="2896366" cy="2665842"/>
          </a:xfrm>
          <a:prstGeom prst="blockArc">
            <a:avLst>
              <a:gd name="adj1" fmla="val 19290877"/>
              <a:gd name="adj2" fmla="val 21498546"/>
              <a:gd name="adj3" fmla="val 6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686470">
            <a:off x="167486" y="2963103"/>
            <a:ext cx="4593506" cy="4273362"/>
            <a:chOff x="3818395" y="904348"/>
            <a:chExt cx="4009314" cy="4009276"/>
          </a:xfrm>
          <a:noFill/>
        </p:grpSpPr>
        <p:sp>
          <p:nvSpPr>
            <p:cNvPr id="29" name="Oval 28"/>
            <p:cNvSpPr/>
            <p:nvPr/>
          </p:nvSpPr>
          <p:spPr>
            <a:xfrm>
              <a:off x="3818395" y="904348"/>
              <a:ext cx="4009314" cy="40092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87851" y="2868805"/>
              <a:ext cx="70339" cy="803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46560" y="970903"/>
              <a:ext cx="1622826" cy="2072092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6121" y="52031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25873" y="1785239"/>
            <a:ext cx="58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যে কোনো </a:t>
            </a:r>
            <a:r>
              <a:rPr lang="en-US" sz="4000" dirty="0" smtClean="0"/>
              <a:t>BE</a:t>
            </a:r>
            <a:r>
              <a:rPr lang="bn-BD" sz="4000" dirty="0" smtClean="0"/>
              <a:t>রশ্মি থেকে </a:t>
            </a:r>
            <a:r>
              <a:rPr lang="en-US" sz="4000" dirty="0" smtClean="0"/>
              <a:t>BC</a:t>
            </a:r>
            <a:r>
              <a:rPr lang="bn-BD" sz="4000" dirty="0" smtClean="0"/>
              <a:t>=</a:t>
            </a:r>
            <a:r>
              <a:rPr lang="en-US" sz="4000" dirty="0"/>
              <a:t>a</a:t>
            </a:r>
            <a:r>
              <a:rPr lang="bn-BD" sz="4000" dirty="0" smtClean="0"/>
              <a:t> নিই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11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71791" y="3012850"/>
            <a:ext cx="4119824" cy="4119824"/>
            <a:chOff x="2532184" y="1718268"/>
            <a:chExt cx="4119824" cy="4119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/>
          <p:cNvSpPr/>
          <p:nvPr/>
        </p:nvSpPr>
        <p:spPr>
          <a:xfrm rot="2168481">
            <a:off x="2894121" y="4598269"/>
            <a:ext cx="917578" cy="1002535"/>
          </a:xfrm>
          <a:prstGeom prst="arc">
            <a:avLst>
              <a:gd name="adj1" fmla="val 17556602"/>
              <a:gd name="adj2" fmla="val 208038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94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17448822">
            <a:off x="1100211" y="2997351"/>
            <a:ext cx="4119824" cy="4119824"/>
            <a:chOff x="2532184" y="1718268"/>
            <a:chExt cx="4119824" cy="4119824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42" y="4854608"/>
            <a:ext cx="109738" cy="4816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855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43280">
            <a:off x="3161073" y="472977"/>
            <a:ext cx="7566606" cy="40606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2745" y="913495"/>
            <a:ext cx="7246591" cy="3569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027" y="1790514"/>
            <a:ext cx="7252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solidFill>
                  <a:prstClr val="black"/>
                </a:solidFill>
                <a:latin typeface="Calibri"/>
              </a:rPr>
              <a:t>মোঃসাইফুল ইসলাম</a:t>
            </a:r>
            <a:endParaRPr lang="bn-BD" sz="2800" dirty="0" smtClean="0">
              <a:solidFill>
                <a:prstClr val="black"/>
              </a:solidFill>
              <a:latin typeface="Calibri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bn-BD" sz="2800" dirty="0">
                <a:solidFill>
                  <a:prstClr val="black"/>
                </a:solidFill>
                <a:latin typeface="Calibri"/>
              </a:rPr>
              <a:t>সহকারী শিক্ষক)</a:t>
            </a:r>
          </a:p>
          <a:p>
            <a:r>
              <a:rPr lang="en-SG" sz="2800" dirty="0" smtClean="0">
                <a:solidFill>
                  <a:prstClr val="black"/>
                </a:solidFill>
                <a:latin typeface="Calibri"/>
              </a:rPr>
              <a:t>গিধাউষা হাসন আলী </a:t>
            </a:r>
            <a:r>
              <a:rPr lang="bn-B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Calibri"/>
              </a:rPr>
              <a:t>উচ্চ বিদ্যালয় </a:t>
            </a:r>
          </a:p>
          <a:p>
            <a:r>
              <a:rPr lang="en-SG" sz="2800" dirty="0" smtClean="0">
                <a:solidFill>
                  <a:prstClr val="black"/>
                </a:solidFill>
                <a:latin typeface="Calibri"/>
              </a:rPr>
              <a:t>গৌরিপুর  ময়মনসিংহ</a:t>
            </a:r>
            <a:endParaRPr lang="en-SG" sz="2800" dirty="0">
              <a:solidFill>
                <a:prstClr val="black"/>
              </a:solidFill>
              <a:latin typeface="Calibri"/>
            </a:endParaRPr>
          </a:p>
          <a:p>
            <a:r>
              <a:rPr lang="en-SG" sz="2800" dirty="0" smtClean="0">
                <a:solidFill>
                  <a:prstClr val="black"/>
                </a:solidFill>
                <a:latin typeface="Calibri"/>
              </a:rPr>
              <a:t>মোবাইল-০১৭১৮১৯৩৮৬৫</a:t>
            </a:r>
          </a:p>
          <a:p>
            <a:r>
              <a:rPr lang="en-SG" sz="2800" dirty="0" smtClean="0">
                <a:solidFill>
                  <a:prstClr val="black"/>
                </a:solidFill>
                <a:latin typeface="Calibri"/>
              </a:rPr>
              <a:t>ইমেইল-sflislm69@gmail.com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027" y="4434214"/>
            <a:ext cx="7252569" cy="25803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>
                <a:solidFill>
                  <a:prstClr val="white"/>
                </a:solidFill>
                <a:latin typeface="Calibri"/>
              </a:rPr>
              <a:t>শ্রেনিঃ     </a:t>
            </a:r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   অষ্টম </a:t>
            </a:r>
          </a:p>
          <a:p>
            <a:pPr algn="r"/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বিষয়ঃ        গনিত </a:t>
            </a:r>
          </a:p>
          <a:p>
            <a:pPr algn="r"/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অধ্যায়ঃ      </a:t>
            </a:r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অষ্টম</a:t>
            </a:r>
          </a:p>
          <a:p>
            <a:pPr algn="r"/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পাঠ – ৮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.</a:t>
            </a:r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৬ সম্পাদ্য</a:t>
            </a:r>
          </a:p>
          <a:p>
            <a:pPr algn="r"/>
            <a:r>
              <a:rPr lang="bn-BD" sz="3200" dirty="0" smtClean="0">
                <a:solidFill>
                  <a:prstClr val="white"/>
                </a:solidFill>
                <a:latin typeface="Calibri"/>
              </a:rPr>
              <a:t>বিশেষ পাঠঃ  বর্গ  </a:t>
            </a:r>
            <a:endParaRPr lang="bn-BD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817" y="716240"/>
            <a:ext cx="4318697" cy="946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 শিক্ষক পরিচিতি 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96372"/>
            <a:ext cx="2761761" cy="29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20970220" flipH="1">
            <a:off x="708657" y="2289245"/>
            <a:ext cx="4263393" cy="4119824"/>
            <a:chOff x="2532184" y="1718268"/>
            <a:chExt cx="4119824" cy="4119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67" y="4858725"/>
            <a:ext cx="109738" cy="481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20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047">
            <a:off x="70688" y="2244659"/>
            <a:ext cx="4127350" cy="4127350"/>
          </a:xfrm>
          <a:prstGeom prst="rect">
            <a:avLst/>
          </a:prstGeom>
          <a:ln>
            <a:noFill/>
          </a:ln>
        </p:spPr>
      </p:pic>
      <p:sp>
        <p:nvSpPr>
          <p:cNvPr id="7" name="Block Arc 6"/>
          <p:cNvSpPr/>
          <p:nvPr/>
        </p:nvSpPr>
        <p:spPr>
          <a:xfrm rot="480000">
            <a:off x="1324666" y="3471202"/>
            <a:ext cx="1485900" cy="1485900"/>
          </a:xfrm>
          <a:prstGeom prst="blockArc">
            <a:avLst>
              <a:gd name="adj1" fmla="val 16434018"/>
              <a:gd name="adj2" fmla="val 19531881"/>
              <a:gd name="adj3" fmla="val 8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70" y="4856967"/>
            <a:ext cx="109738" cy="481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39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562934"/>
              <a:gd name="adj3" fmla="val 31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7" t="5462" b="-1"/>
          <a:stretch/>
        </p:blipFill>
        <p:spPr>
          <a:xfrm rot="5400000">
            <a:off x="-2612940" y="3006653"/>
            <a:ext cx="6305391" cy="94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0224">
            <a:off x="1873478" y="3064775"/>
            <a:ext cx="2395936" cy="24447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292" y="4851693"/>
            <a:ext cx="109738" cy="4816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2526" y="2493125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25873" y="1785239"/>
            <a:ext cx="58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 </a:t>
            </a:r>
            <a:r>
              <a:rPr lang="bn-BD" sz="4000" dirty="0" smtClean="0"/>
              <a:t>রেখার</a:t>
            </a:r>
            <a:r>
              <a:rPr lang="en-US" sz="4000" dirty="0" smtClean="0"/>
              <a:t> B</a:t>
            </a:r>
            <a:r>
              <a:rPr lang="bn-BD" sz="4000" dirty="0" smtClean="0"/>
              <a:t> বিন্দুতে </a:t>
            </a:r>
            <a:r>
              <a:rPr lang="en-US" sz="4000" dirty="0" smtClean="0"/>
              <a:t>BF </a:t>
            </a:r>
            <a:r>
              <a:rPr lang="bn-BD" sz="4000" dirty="0" smtClean="0"/>
              <a:t>লম্ব আঁকি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79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07407E-6 L 0.10833 0.06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013 -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962706" y="33174"/>
            <a:ext cx="4462723" cy="4273362"/>
            <a:chOff x="3818374" y="904352"/>
            <a:chExt cx="4009292" cy="4009292"/>
          </a:xfrm>
          <a:noFill/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38070" y="1044641"/>
              <a:ext cx="1546985" cy="197527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9" name="Oval 28"/>
            <p:cNvSpPr/>
            <p:nvPr/>
          </p:nvSpPr>
          <p:spPr>
            <a:xfrm>
              <a:off x="3818374" y="904352"/>
              <a:ext cx="4009292" cy="40092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87851" y="2868805"/>
              <a:ext cx="70339" cy="803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177818"/>
              <a:gd name="adj3" fmla="val 23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562934"/>
              <a:gd name="adj3" fmla="val 31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76" y="4809771"/>
            <a:ext cx="109738" cy="4816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8452" y="2531272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78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9358796"/>
              <a:gd name="adj2" fmla="val 17095936"/>
              <a:gd name="adj3" fmla="val 84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305893"/>
              <a:gd name="adj2" fmla="val 19768817"/>
              <a:gd name="adj3" fmla="val 125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2" y="5858169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275630">
            <a:off x="1563338" y="3533132"/>
            <a:ext cx="1485900" cy="1485900"/>
          </a:xfrm>
          <a:prstGeom prst="blockArc">
            <a:avLst>
              <a:gd name="adj1" fmla="val 14929904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5214362"/>
              <a:gd name="adj3" fmla="val 11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16689749">
            <a:off x="152862" y="2904390"/>
            <a:ext cx="4462723" cy="4273362"/>
            <a:chOff x="3818374" y="904352"/>
            <a:chExt cx="4009292" cy="4009292"/>
          </a:xfrm>
          <a:noFill/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738070" y="1044641"/>
              <a:ext cx="1546985" cy="1975275"/>
            </a:xfrm>
            <a:prstGeom prst="rect">
              <a:avLst/>
            </a:prstGeom>
            <a:grpFill/>
          </p:spPr>
        </p:pic>
        <p:sp>
          <p:nvSpPr>
            <p:cNvPr id="29" name="Oval 28"/>
            <p:cNvSpPr/>
            <p:nvPr/>
          </p:nvSpPr>
          <p:spPr>
            <a:xfrm>
              <a:off x="3818374" y="904352"/>
              <a:ext cx="4009292" cy="40092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787851" y="2868805"/>
              <a:ext cx="70339" cy="8038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2526" y="2510039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5873" y="1785239"/>
            <a:ext cx="585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BF</a:t>
            </a:r>
            <a:r>
              <a:rPr lang="bn-BD" sz="4000" dirty="0" smtClean="0"/>
              <a:t>থকে </a:t>
            </a:r>
            <a:r>
              <a:rPr lang="en-US" sz="4000" dirty="0" smtClean="0"/>
              <a:t>BA</a:t>
            </a:r>
            <a:r>
              <a:rPr lang="bn-BD" sz="4000" dirty="0" smtClean="0"/>
              <a:t>=</a:t>
            </a:r>
            <a:r>
              <a:rPr lang="en-US" sz="4000" dirty="0" smtClean="0"/>
              <a:t>a</a:t>
            </a:r>
            <a:r>
              <a:rPr lang="bn-BD" sz="4000" dirty="0" smtClean="0"/>
              <a:t> নিই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92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5" y="5566675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83258" y="3563112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2824" y="0"/>
            <a:ext cx="4462659" cy="4273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3032" y="2520504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66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09244 0.2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725817">
            <a:off x="1286668" y="2231347"/>
            <a:ext cx="2607059" cy="2293034"/>
          </a:xfrm>
          <a:prstGeom prst="blockArc">
            <a:avLst>
              <a:gd name="adj1" fmla="val 19257579"/>
              <a:gd name="adj2" fmla="val 21467294"/>
              <a:gd name="adj3" fmla="val 8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46790" y="2199289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83929" y="5089027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75790" y="4275695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36178" y="4302409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24030" y="3532833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19180" y="3601369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57" y="5534361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80998" y="2648283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72748" y="3552601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11664" y="4480273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36" y="1389654"/>
            <a:ext cx="4462659" cy="42736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2995" y="2572696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1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376586" y="2776571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7" y="5758676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83258" y="3563112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7562026">
            <a:off x="2531310" y="3724419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5963">
            <a:off x="1680960" y="2926593"/>
            <a:ext cx="4462659" cy="42736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1230" y="3084129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2900" y="2461247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25873" y="1785239"/>
                <a:ext cx="585629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</a:t>
                </a:r>
                <a:r>
                  <a:rPr lang="bn-BD" sz="4000" dirty="0" smtClean="0"/>
                  <a:t>ও </a:t>
                </a:r>
                <a:r>
                  <a:rPr lang="en-US" sz="4000" dirty="0" smtClean="0"/>
                  <a:t>C </a:t>
                </a:r>
                <a:r>
                  <a:rPr lang="bn-BD" sz="4000" dirty="0" smtClean="0"/>
                  <a:t>কে কেন্দ্র করে  </a:t>
                </a:r>
                <a:r>
                  <a:rPr lang="en-US" sz="4000" dirty="0" smtClean="0"/>
                  <a:t>a</a:t>
                </a:r>
                <a:r>
                  <a:rPr lang="bn-BD" sz="4000" dirty="0" smtClean="0"/>
                  <a:t> এর সমান ব্যাসার্ধ নিয়ে 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 smtClean="0"/>
                  <a:t>ABC</a:t>
                </a:r>
                <a:r>
                  <a:rPr lang="bn-BD" sz="4000" dirty="0" smtClean="0"/>
                  <a:t> এর অভ্যন্তরে দুটি বৃত্তচাপ আঁকি বৃত্তচাপদ্বয় </a:t>
                </a:r>
                <a:r>
                  <a:rPr lang="en-US" sz="4000" dirty="0" smtClean="0"/>
                  <a:t>D</a:t>
                </a:r>
                <a:r>
                  <a:rPr lang="bn-BD" sz="4000" dirty="0" smtClean="0"/>
                  <a:t>বিন্দুতে ছেদ করে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73" y="1785239"/>
                <a:ext cx="5856293" cy="3170099"/>
              </a:xfrm>
              <a:prstGeom prst="rect">
                <a:avLst/>
              </a:prstGeom>
              <a:blipFill>
                <a:blip r:embed="rId4"/>
                <a:stretch>
                  <a:fillRect l="-3750" t="-3846" r="-4063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9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376586" y="2776571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84" y="2516823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83258" y="3563112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7562026">
            <a:off x="2531310" y="3724419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24" y="1309830"/>
            <a:ext cx="2395936" cy="244470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73923" y="3569678"/>
            <a:ext cx="3024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1230" y="3084129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81128" y="2436164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91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4856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376586" y="2776571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1049" y="3782915"/>
            <a:ext cx="6383065" cy="999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83258" y="3563112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7562026">
            <a:off x="2531310" y="3724419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928" y="2876626"/>
            <a:ext cx="2395936" cy="244470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73923" y="3569678"/>
            <a:ext cx="3024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5078" y="2445309"/>
            <a:ext cx="13876" cy="2677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01230" y="3084129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40637" y="2540473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5873" y="1785239"/>
            <a:ext cx="585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 </a:t>
            </a:r>
            <a:r>
              <a:rPr lang="bn-BD" sz="4000" dirty="0" smtClean="0"/>
              <a:t>ও</a:t>
            </a:r>
            <a:r>
              <a:rPr lang="en-US" sz="4000" dirty="0" smtClean="0"/>
              <a:t> CD</a:t>
            </a:r>
            <a:r>
              <a:rPr lang="bn-BD" sz="4000" dirty="0" smtClean="0"/>
              <a:t> যোগ করি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73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013 -0.39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9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17" y="1258214"/>
            <a:ext cx="6600825" cy="46672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65928" y="134101"/>
            <a:ext cx="2943615" cy="2022758"/>
          </a:xfrm>
          <a:prstGeom prst="wedgeEllipseCallout">
            <a:avLst>
              <a:gd name="adj1" fmla="val -42227"/>
              <a:gd name="adj2" fmla="val 527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কে বলতে পারবে ছবিটি কীসের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05926" y="3423500"/>
            <a:ext cx="320842" cy="84221"/>
          </a:xfrm>
          <a:prstGeom prst="rect">
            <a:avLst/>
          </a:prstGeom>
          <a:solidFill>
            <a:srgbClr val="AF3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5926" y="3377781"/>
            <a:ext cx="320842" cy="45719"/>
          </a:xfrm>
          <a:prstGeom prst="rect">
            <a:avLst/>
          </a:prstGeom>
          <a:solidFill>
            <a:srgbClr val="13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05926" y="3306966"/>
            <a:ext cx="320842" cy="84221"/>
          </a:xfrm>
          <a:prstGeom prst="rect">
            <a:avLst/>
          </a:prstGeom>
          <a:solidFill>
            <a:srgbClr val="02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4757" y="3510988"/>
            <a:ext cx="215479" cy="218458"/>
          </a:xfrm>
          <a:prstGeom prst="rect">
            <a:avLst/>
          </a:prstGeom>
          <a:solidFill>
            <a:srgbClr val="CCE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7398" t="42390" r="57545" b="42993"/>
          <a:stretch/>
        </p:blipFill>
        <p:spPr>
          <a:xfrm>
            <a:off x="5326744" y="3236686"/>
            <a:ext cx="333828" cy="682171"/>
          </a:xfrm>
          <a:prstGeom prst="rect">
            <a:avLst/>
          </a:prstGeom>
        </p:spPr>
      </p:pic>
      <p:sp>
        <p:nvSpPr>
          <p:cNvPr id="14" name="Moon 13"/>
          <p:cNvSpPr/>
          <p:nvPr/>
        </p:nvSpPr>
        <p:spPr>
          <a:xfrm rot="3160776">
            <a:off x="5267343" y="1336272"/>
            <a:ext cx="1157363" cy="1970778"/>
          </a:xfrm>
          <a:prstGeom prst="moon">
            <a:avLst>
              <a:gd name="adj" fmla="val 61104"/>
            </a:avLst>
          </a:prstGeom>
          <a:solidFill>
            <a:srgbClr val="02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04757" y="1844984"/>
            <a:ext cx="1036503" cy="10365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91022" y="1627534"/>
            <a:ext cx="24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491" y="2813134"/>
            <a:ext cx="24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7575" y="2785067"/>
            <a:ext cx="24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0992" y="1686286"/>
            <a:ext cx="24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796811" y="614930"/>
            <a:ext cx="2943615" cy="2022758"/>
          </a:xfrm>
          <a:prstGeom prst="wedgeEllipseCallout">
            <a:avLst>
              <a:gd name="adj1" fmla="val 65850"/>
              <a:gd name="adj2" fmla="val 763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পারব ম্যাম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1806033" y="599629"/>
            <a:ext cx="2943615" cy="2022758"/>
          </a:xfrm>
          <a:prstGeom prst="wedgeEllipseCallout">
            <a:avLst>
              <a:gd name="adj1" fmla="val 76851"/>
              <a:gd name="adj2" fmla="val 866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এটি একটি বর্গের চিত্র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858217" y="1258214"/>
            <a:ext cx="6600825" cy="4667250"/>
            <a:chOff x="2858217" y="1258214"/>
            <a:chExt cx="6600825" cy="46672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217" y="1258214"/>
              <a:ext cx="6600825" cy="466725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305926" y="3423500"/>
              <a:ext cx="320842" cy="84221"/>
            </a:xfrm>
            <a:prstGeom prst="rect">
              <a:avLst/>
            </a:prstGeom>
            <a:solidFill>
              <a:srgbClr val="AF3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05926" y="3377781"/>
              <a:ext cx="320842" cy="45719"/>
            </a:xfrm>
            <a:prstGeom prst="rect">
              <a:avLst/>
            </a:prstGeom>
            <a:solidFill>
              <a:srgbClr val="135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05926" y="3306966"/>
              <a:ext cx="320842" cy="84221"/>
            </a:xfrm>
            <a:prstGeom prst="rect">
              <a:avLst/>
            </a:prstGeom>
            <a:solidFill>
              <a:srgbClr val="029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4757" y="3510988"/>
              <a:ext cx="215479" cy="218458"/>
            </a:xfrm>
            <a:prstGeom prst="rect">
              <a:avLst/>
            </a:prstGeom>
            <a:solidFill>
              <a:srgbClr val="CC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oon 57"/>
            <p:cNvSpPr/>
            <p:nvPr/>
          </p:nvSpPr>
          <p:spPr>
            <a:xfrm rot="3160776">
              <a:off x="5267343" y="1336272"/>
              <a:ext cx="1157363" cy="1970778"/>
            </a:xfrm>
            <a:prstGeom prst="moon">
              <a:avLst>
                <a:gd name="adj" fmla="val 61104"/>
              </a:avLst>
            </a:prstGeom>
            <a:solidFill>
              <a:srgbClr val="029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04757" y="1844984"/>
              <a:ext cx="1036503" cy="103650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91022" y="1627534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81491" y="2813134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37575" y="2785067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90992" y="1686286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410155" y="762309"/>
            <a:ext cx="2943615" cy="2022758"/>
          </a:xfrm>
          <a:prstGeom prst="wedgeEllipseCallout">
            <a:avLst>
              <a:gd name="adj1" fmla="val 65850"/>
              <a:gd name="adj2" fmla="val 763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পারব না ম্যাম</a:t>
            </a:r>
          </a:p>
          <a:p>
            <a:pPr algn="ctr"/>
            <a:r>
              <a:rPr lang="bn-BD" sz="2400" dirty="0" smtClean="0"/>
              <a:t>আপনি দেখান</a:t>
            </a:r>
            <a:endParaRPr lang="en-US" sz="2400" dirty="0"/>
          </a:p>
        </p:txBody>
      </p:sp>
      <p:sp>
        <p:nvSpPr>
          <p:cNvPr id="65" name="Oval Callout 64"/>
          <p:cNvSpPr/>
          <p:nvPr/>
        </p:nvSpPr>
        <p:spPr>
          <a:xfrm>
            <a:off x="7822633" y="378886"/>
            <a:ext cx="3358168" cy="2022758"/>
          </a:xfrm>
          <a:prstGeom prst="wedgeEllipseCallout">
            <a:avLst>
              <a:gd name="adj1" fmla="val -42227"/>
              <a:gd name="adj2" fmla="val 527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ধন্যবাদ তোমাকে তোমরা কী এটি আঁকতে পারবে?</a:t>
            </a:r>
            <a:endParaRPr lang="en-US" sz="2400" dirty="0"/>
          </a:p>
        </p:txBody>
      </p:sp>
      <p:sp>
        <p:nvSpPr>
          <p:cNvPr id="66" name="Oval Callout 65"/>
          <p:cNvSpPr/>
          <p:nvPr/>
        </p:nvSpPr>
        <p:spPr>
          <a:xfrm>
            <a:off x="8826777" y="3280972"/>
            <a:ext cx="2943615" cy="2022758"/>
          </a:xfrm>
          <a:prstGeom prst="wedgeEllipseCallout">
            <a:avLst>
              <a:gd name="adj1" fmla="val -51934"/>
              <a:gd name="adj2" fmla="val -3669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পারব না ম্যাম</a:t>
            </a:r>
          </a:p>
          <a:p>
            <a:pPr algn="ctr"/>
            <a:r>
              <a:rPr lang="bn-BD" sz="2400" dirty="0" smtClean="0"/>
              <a:t>আপনি দেখান</a:t>
            </a:r>
            <a:endParaRPr lang="en-US" sz="2400" dirty="0"/>
          </a:p>
        </p:txBody>
      </p:sp>
      <p:sp>
        <p:nvSpPr>
          <p:cNvPr id="67" name="Oval Callout 66"/>
          <p:cNvSpPr/>
          <p:nvPr/>
        </p:nvSpPr>
        <p:spPr>
          <a:xfrm>
            <a:off x="2271842" y="4578522"/>
            <a:ext cx="2943615" cy="2022758"/>
          </a:xfrm>
          <a:prstGeom prst="wedgeEllipseCallout">
            <a:avLst>
              <a:gd name="adj1" fmla="val 72969"/>
              <a:gd name="adj2" fmla="val -9319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আপনি দেখালে ভাল হয়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2858212" y="1272064"/>
            <a:ext cx="6600825" cy="4667250"/>
            <a:chOff x="2858217" y="1258214"/>
            <a:chExt cx="6600825" cy="466725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217" y="1258214"/>
              <a:ext cx="6600825" cy="4667250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5305926" y="3423500"/>
              <a:ext cx="320842" cy="84221"/>
            </a:xfrm>
            <a:prstGeom prst="rect">
              <a:avLst/>
            </a:prstGeom>
            <a:solidFill>
              <a:srgbClr val="AF3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05926" y="3377781"/>
              <a:ext cx="320842" cy="45719"/>
            </a:xfrm>
            <a:prstGeom prst="rect">
              <a:avLst/>
            </a:prstGeom>
            <a:solidFill>
              <a:srgbClr val="135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05926" y="3306966"/>
              <a:ext cx="320842" cy="84221"/>
            </a:xfrm>
            <a:prstGeom prst="rect">
              <a:avLst/>
            </a:prstGeom>
            <a:solidFill>
              <a:srgbClr val="029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04757" y="3510988"/>
              <a:ext cx="215479" cy="218458"/>
            </a:xfrm>
            <a:prstGeom prst="rect">
              <a:avLst/>
            </a:prstGeom>
            <a:solidFill>
              <a:srgbClr val="CC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oon 73"/>
            <p:cNvSpPr/>
            <p:nvPr/>
          </p:nvSpPr>
          <p:spPr>
            <a:xfrm rot="3160776">
              <a:off x="5267343" y="1336272"/>
              <a:ext cx="1157363" cy="1970778"/>
            </a:xfrm>
            <a:prstGeom prst="moon">
              <a:avLst>
                <a:gd name="adj" fmla="val 61104"/>
              </a:avLst>
            </a:prstGeom>
            <a:solidFill>
              <a:srgbClr val="029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04757" y="1844984"/>
              <a:ext cx="1036503" cy="103650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91022" y="1627534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491" y="2813134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37575" y="2785067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90992" y="1686286"/>
              <a:ext cx="24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80" name="Oval Callout 79"/>
          <p:cNvSpPr/>
          <p:nvPr/>
        </p:nvSpPr>
        <p:spPr>
          <a:xfrm>
            <a:off x="7822628" y="392736"/>
            <a:ext cx="3358168" cy="2022758"/>
          </a:xfrm>
          <a:prstGeom prst="wedgeEllipseCallout">
            <a:avLst>
              <a:gd name="adj1" fmla="val -42227"/>
              <a:gd name="adj2" fmla="val 527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ধন্যবাদ সবাইকে তাহলে দেখ কীভাবে বর্গ আঁকতে হয়।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5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7" grpId="0" animBg="1"/>
      <p:bldP spid="6" grpId="0" animBg="1"/>
      <p:bldP spid="9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80" grpId="0" animBg="1"/>
      <p:bldP spid="8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376586" y="2776571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57300" y="2209800"/>
            <a:ext cx="1470532" cy="10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6954873"/>
              <a:gd name="adj3" fmla="val 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2034540" y="3543344"/>
            <a:ext cx="1474468" cy="1474468"/>
          </a:xfrm>
          <a:prstGeom prst="blockArc">
            <a:avLst>
              <a:gd name="adj1" fmla="val 13243412"/>
              <a:gd name="adj2" fmla="val 14911705"/>
              <a:gd name="adj3" fmla="val 2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329690" y="3611880"/>
            <a:ext cx="1485900" cy="1485900"/>
          </a:xfrm>
          <a:prstGeom prst="blockArc">
            <a:avLst>
              <a:gd name="adj1" fmla="val 16894618"/>
              <a:gd name="adj2" fmla="val 18782829"/>
              <a:gd name="adj3" fmla="val 2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91508" y="2658794"/>
            <a:ext cx="1" cy="243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rot="20034431">
            <a:off x="1683258" y="3563112"/>
            <a:ext cx="1485900" cy="1485900"/>
          </a:xfrm>
          <a:prstGeom prst="blockArc">
            <a:avLst>
              <a:gd name="adj1" fmla="val 16099958"/>
              <a:gd name="adj2" fmla="val 19578788"/>
              <a:gd name="adj3" fmla="val 13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595152">
            <a:off x="2822174" y="4490784"/>
            <a:ext cx="1092200" cy="1092200"/>
          </a:xfrm>
          <a:prstGeom prst="blockArc">
            <a:avLst>
              <a:gd name="adj1" fmla="val 11906148"/>
              <a:gd name="adj2" fmla="val 14795094"/>
              <a:gd name="adj3" fmla="val 20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7562026">
            <a:off x="2531310" y="3724419"/>
            <a:ext cx="2607059" cy="2293034"/>
          </a:xfrm>
          <a:prstGeom prst="blockArc">
            <a:avLst>
              <a:gd name="adj1" fmla="val 19092307"/>
              <a:gd name="adj2" fmla="val 450204"/>
              <a:gd name="adj3" fmla="val 12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73923" y="3569678"/>
            <a:ext cx="3024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5078" y="2415859"/>
            <a:ext cx="13876" cy="2677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3032" y="3220654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05" y="178523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4921" y="505072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1230" y="3084129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9702" y="511516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2169" y="2510052"/>
            <a:ext cx="3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1279" y="1785239"/>
            <a:ext cx="654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তাহলে </a:t>
            </a:r>
            <a:r>
              <a:rPr lang="en-US" sz="4000" dirty="0" smtClean="0"/>
              <a:t>ABCD </a:t>
            </a:r>
            <a:r>
              <a:rPr lang="bn-BD" sz="4000" dirty="0" smtClean="0"/>
              <a:t>ই উদ্দিষ্ট বর্গ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677" y="722654"/>
            <a:ext cx="385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বাড়ীর  কাজ</a:t>
            </a:r>
          </a:p>
          <a:p>
            <a:r>
              <a:rPr lang="bn-BD" sz="4000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677" y="2385353"/>
            <a:ext cx="1154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একটি বর্গের এক বাহুর দৈর্ঘ্য 4সেমি হলে বর্গটি অংকন কর (অঙ্কনের বিবরণ সহ)  ।</a:t>
            </a:r>
          </a:p>
          <a:p>
            <a:r>
              <a:rPr lang="bn-BD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5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7" grpId="0" animBg="1"/>
      <p:bldP spid="2" grpId="0" animBg="1"/>
      <p:bldP spid="7" grpId="0" animBg="1"/>
      <p:bldP spid="21" grpId="0" animBg="1"/>
      <p:bldP spid="11" grpId="0" animBg="1"/>
      <p:bldP spid="14" grpId="0" animBg="1"/>
      <p:bldP spid="16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rgbClr val="4F81BD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ধন্যবাদ</a:t>
            </a:r>
            <a:endParaRPr lang="en-US" sz="20000" b="1" cap="all" dirty="0">
              <a:ln w="0">
                <a:solidFill>
                  <a:srgbClr val="4F81BD">
                    <a:lumMod val="75000"/>
                  </a:srgb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0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2630" y="1330026"/>
            <a:ext cx="51816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030" y="1355099"/>
            <a:ext cx="5029200" cy="7315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  <a:latin typeface="Calibri"/>
              </a:rPr>
              <a:t>এই পাঠ শেষে শিক্ষার্থীরা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400" y="24730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500" y="2563081"/>
            <a:ext cx="6400800" cy="68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bn-BD" dirty="0">
                <a:solidFill>
                  <a:prstClr val="white"/>
                </a:solidFill>
              </a:rPr>
              <a:t>বর্গ কী তা বলতে পারবে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5500" y="3521353"/>
            <a:ext cx="64008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 smtClean="0">
                <a:solidFill>
                  <a:prstClr val="white"/>
                </a:solidFill>
              </a:rPr>
              <a:t>বর্গের </a:t>
            </a:r>
            <a:r>
              <a:rPr lang="bn-BD" dirty="0">
                <a:solidFill>
                  <a:prstClr val="white"/>
                </a:solidFill>
              </a:rPr>
              <a:t>পরিসীমা নির্ণয় করতে 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2482" y="4479625"/>
            <a:ext cx="6303818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 smtClean="0">
                <a:solidFill>
                  <a:prstClr val="white"/>
                </a:solidFill>
              </a:rPr>
              <a:t>কোনো </a:t>
            </a:r>
            <a:r>
              <a:rPr lang="bn-BD" dirty="0">
                <a:solidFill>
                  <a:prstClr val="white"/>
                </a:solidFill>
              </a:rPr>
              <a:t>রেখার যে কোনো বিন্দুতে লম্ব আকঁতে পারবে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8300" y="2563081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prstClr val="white"/>
                </a:solidFill>
              </a:rPr>
              <a:t>১)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8300" y="3521353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prstClr val="white"/>
                </a:solidFill>
              </a:rPr>
              <a:t>২)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58300" y="4479625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prstClr val="white"/>
                </a:solidFill>
              </a:rPr>
              <a:t>৩)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10826"/>
            <a:ext cx="7924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187026"/>
            <a:ext cx="7691718" cy="7315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  <a:latin typeface="Calibri"/>
              </a:rPr>
              <a:t>সুতরাং আজকের পাঠঃ </a:t>
            </a:r>
            <a:r>
              <a:rPr lang="bn-BD" dirty="0"/>
              <a:t>বর্গ অংকন</a:t>
            </a:r>
            <a:r>
              <a:rPr lang="bn-BD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2482" y="5437898"/>
            <a:ext cx="6303818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 smtClean="0">
                <a:solidFill>
                  <a:prstClr val="white"/>
                </a:solidFill>
              </a:rPr>
              <a:t>বর্গের </a:t>
            </a:r>
            <a:r>
              <a:rPr lang="bn-BD" dirty="0">
                <a:solidFill>
                  <a:prstClr val="white"/>
                </a:solidFill>
              </a:rPr>
              <a:t>এক বাহু দেওয়া থাকলে বর্গটি আঁকতে পারবে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8300" y="5437898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prstClr val="white"/>
                </a:solidFill>
              </a:rPr>
              <a:t>৪)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1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897" y="534822"/>
            <a:ext cx="10031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বর্গ </a:t>
            </a:r>
          </a:p>
          <a:p>
            <a:r>
              <a:rPr lang="bn-BD" sz="4000" dirty="0" smtClean="0"/>
              <a:t>যে চতুর্ভূজের চারটি বাহু সমান এবং কোণগুলো সমকোণ</a:t>
            </a:r>
            <a:r>
              <a:rPr lang="en-US" sz="4000" dirty="0" smtClean="0"/>
              <a:t> </a:t>
            </a:r>
            <a:r>
              <a:rPr lang="bn-BD" sz="4000" dirty="0" smtClean="0"/>
              <a:t>বা ৯০</a:t>
            </a:r>
            <a:r>
              <a:rPr lang="bn-BD" sz="4000" baseline="30000" dirty="0" smtClean="0"/>
              <a:t>০</a:t>
            </a:r>
            <a:r>
              <a:rPr lang="bn-BD" sz="4000" dirty="0" smtClean="0"/>
              <a:t> তাকে বর্গ বলে </a:t>
            </a:r>
          </a:p>
          <a:p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87" y="2743041"/>
            <a:ext cx="5755123" cy="3657917"/>
          </a:xfrm>
          <a:prstGeom prst="rect">
            <a:avLst/>
          </a:prstGeom>
        </p:spPr>
      </p:pic>
      <p:sp>
        <p:nvSpPr>
          <p:cNvPr id="5" name="Block Arc 4"/>
          <p:cNvSpPr/>
          <p:nvPr/>
        </p:nvSpPr>
        <p:spPr>
          <a:xfrm rot="2880000">
            <a:off x="4143106" y="4571999"/>
            <a:ext cx="1586553" cy="1586553"/>
          </a:xfrm>
          <a:prstGeom prst="blockArc">
            <a:avLst>
              <a:gd name="adj1" fmla="val 11658588"/>
              <a:gd name="adj2" fmla="val 19266297"/>
              <a:gd name="adj3" fmla="val 3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9864946">
            <a:off x="3904790" y="1937069"/>
            <a:ext cx="1586553" cy="1586553"/>
          </a:xfrm>
          <a:prstGeom prst="blockArc">
            <a:avLst>
              <a:gd name="adj1" fmla="val 11810653"/>
              <a:gd name="adj2" fmla="val 17613650"/>
              <a:gd name="adj3" fmla="val 3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-7380000">
            <a:off x="6324238" y="2116164"/>
            <a:ext cx="1586553" cy="1586553"/>
          </a:xfrm>
          <a:prstGeom prst="blockArc">
            <a:avLst>
              <a:gd name="adj1" fmla="val 11808374"/>
              <a:gd name="adj2" fmla="val 18969915"/>
              <a:gd name="adj3" fmla="val 5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-1500000">
            <a:off x="6281097" y="4504309"/>
            <a:ext cx="1586553" cy="1586553"/>
          </a:xfrm>
          <a:prstGeom prst="blockArc">
            <a:avLst>
              <a:gd name="adj1" fmla="val 11402716"/>
              <a:gd name="adj2" fmla="val 18708326"/>
              <a:gd name="adj3" fmla="val 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2307" y="2717647"/>
            <a:ext cx="106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</a:t>
            </a:r>
            <a:r>
              <a:rPr lang="en-US" sz="4000" baseline="30000" dirty="0" smtClean="0"/>
              <a:t>0</a:t>
            </a:r>
            <a:endParaRPr lang="en-US" sz="4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416741" y="2799831"/>
            <a:ext cx="106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</a:t>
            </a:r>
            <a:r>
              <a:rPr lang="en-US" sz="4000" baseline="30000" dirty="0" smtClean="0"/>
              <a:t>0</a:t>
            </a:r>
            <a:endParaRPr lang="en-US" sz="4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6741" y="4680137"/>
            <a:ext cx="106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</a:t>
            </a:r>
            <a:r>
              <a:rPr lang="en-US" sz="4000" baseline="30000" dirty="0" smtClean="0"/>
              <a:t>0</a:t>
            </a:r>
            <a:endParaRPr lang="en-US" sz="4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8449" y="4658861"/>
            <a:ext cx="106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</a:t>
            </a:r>
            <a:r>
              <a:rPr lang="en-US" sz="4000" baseline="30000" dirty="0" smtClean="0"/>
              <a:t>0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41682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8856" y="559558"/>
            <a:ext cx="2674961" cy="26749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212860" y="1905601"/>
            <a:ext cx="2972" cy="26749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198984" y="-780897"/>
            <a:ext cx="2972" cy="26749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539398" y="-2129141"/>
            <a:ext cx="9178" cy="5359541"/>
            <a:chOff x="3243748" y="-2125022"/>
            <a:chExt cx="9178" cy="535954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243748" y="559558"/>
              <a:ext cx="2972" cy="267496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249954" y="-2125022"/>
              <a:ext cx="2972" cy="2674961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62060" y="-2133643"/>
            <a:ext cx="9178" cy="5359541"/>
            <a:chOff x="3243748" y="-2125022"/>
            <a:chExt cx="9178" cy="53595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43748" y="559558"/>
              <a:ext cx="2972" cy="267496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49954" y="-2125022"/>
              <a:ext cx="2972" cy="2674961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484945" y="1578497"/>
            <a:ext cx="13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cm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4282" y="3225898"/>
            <a:ext cx="13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cm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37605" y="1465385"/>
            <a:ext cx="13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cm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37796" y="639760"/>
            <a:ext cx="13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cm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41278" y="4438870"/>
            <a:ext cx="11750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এখানে বর্গটির একটি বাহুর দৈর্ঘ্য </a:t>
            </a:r>
            <a:r>
              <a:rPr lang="en-US" sz="4000" dirty="0"/>
              <a:t>5</a:t>
            </a:r>
            <a:r>
              <a:rPr lang="bn-BD" sz="4000" dirty="0" smtClean="0"/>
              <a:t> সেমি.</a:t>
            </a:r>
            <a:r>
              <a:rPr lang="en-US" sz="4000" dirty="0" smtClean="0"/>
              <a:t> </a:t>
            </a:r>
            <a:r>
              <a:rPr lang="bn-BD" sz="4000" dirty="0" smtClean="0"/>
              <a:t>হলে অন্য বাহুগলোর প্রতিটির</a:t>
            </a:r>
            <a:r>
              <a:rPr lang="bn-BD" sz="4000" dirty="0"/>
              <a:t> </a:t>
            </a:r>
            <a:r>
              <a:rPr lang="bn-BD" sz="4000" dirty="0" smtClean="0"/>
              <a:t>দৈর্ঘ্য কত ?</a:t>
            </a:r>
          </a:p>
          <a:p>
            <a:r>
              <a:rPr lang="bn-BD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1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78" y="3576871"/>
            <a:ext cx="1175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এখানে বর্গের চারটি বাহুর যোগফল কত সেমি.?</a:t>
            </a:r>
          </a:p>
          <a:p>
            <a:r>
              <a:rPr lang="en-US" sz="4000" dirty="0" smtClean="0"/>
              <a:t>16 cm</a:t>
            </a:r>
            <a:r>
              <a:rPr lang="bn-BD" sz="40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68856" y="559558"/>
            <a:ext cx="2674961" cy="26749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212860" y="1905601"/>
            <a:ext cx="2972" cy="26749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198984" y="-780897"/>
            <a:ext cx="2972" cy="26749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539398" y="-2129141"/>
            <a:ext cx="9178" cy="5359541"/>
            <a:chOff x="3243748" y="-2125022"/>
            <a:chExt cx="9178" cy="535954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243748" y="559558"/>
              <a:ext cx="2972" cy="267496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249954" y="-2125022"/>
              <a:ext cx="2972" cy="2674961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62060" y="-2133643"/>
            <a:ext cx="9178" cy="5359541"/>
            <a:chOff x="3243748" y="-2125022"/>
            <a:chExt cx="9178" cy="53595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43748" y="559558"/>
              <a:ext cx="2972" cy="267496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49954" y="-2125022"/>
              <a:ext cx="2972" cy="2674961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437796" y="639760"/>
            <a:ext cx="13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4cm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9034" y="5116237"/>
            <a:ext cx="10955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বর্গের চারটি বাহুর দৈর্ঘ্যের যোগফলকে</a:t>
            </a:r>
            <a:r>
              <a:rPr lang="en-US" sz="4000" dirty="0" smtClean="0"/>
              <a:t> </a:t>
            </a:r>
            <a:r>
              <a:rPr lang="bn-BD" sz="4000" dirty="0" smtClean="0"/>
              <a:t>কী বলে?  </a:t>
            </a:r>
          </a:p>
          <a:p>
            <a:r>
              <a:rPr lang="bn-BD" sz="4000" dirty="0" smtClean="0"/>
              <a:t>বর্গের পরিসীমা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677" y="2311132"/>
            <a:ext cx="11750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একটি বর্গ এর এক বাহুর দৈর্ঘ্য </a:t>
            </a:r>
            <a:r>
              <a:rPr lang="en-US" sz="4000" dirty="0" smtClean="0"/>
              <a:t>4.5</a:t>
            </a:r>
            <a:r>
              <a:rPr lang="bn-BD" sz="4000" dirty="0" smtClean="0"/>
              <a:t> সেমি.</a:t>
            </a:r>
            <a:r>
              <a:rPr lang="en-US" sz="4000" dirty="0" smtClean="0"/>
              <a:t> </a:t>
            </a:r>
            <a:r>
              <a:rPr lang="bn-BD" sz="4000" dirty="0" smtClean="0"/>
              <a:t>হলে এর পরিসীমা কত ?</a:t>
            </a:r>
          </a:p>
          <a:p>
            <a:r>
              <a:rPr lang="bn-BD" sz="40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677" y="722654"/>
            <a:ext cx="1159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একক কাজ                                         সময় ৩ মিনিট</a:t>
            </a:r>
          </a:p>
          <a:p>
            <a:r>
              <a:rPr lang="bn-BD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4.81481E-6 L 0.43685 -0.38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animBg="1"/>
      <p:bldP spid="37" grpId="0"/>
      <p:bldP spid="38" grpId="0" build="p"/>
      <p:bldP spid="38" grpId="1" build="allAtOnce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71791" y="3012850"/>
            <a:ext cx="4119824" cy="4119824"/>
            <a:chOff x="2532184" y="1718268"/>
            <a:chExt cx="4119824" cy="4119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9809" y="573206"/>
            <a:ext cx="1003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পেন্সিল কম্পাসের সাহায্যে যে কোন </a:t>
            </a:r>
            <a:r>
              <a:rPr lang="en-US" sz="4000" dirty="0" smtClean="0"/>
              <a:t>AB </a:t>
            </a:r>
            <a:r>
              <a:rPr lang="bn-BD" sz="4000" dirty="0" smtClean="0"/>
              <a:t>রেখার </a:t>
            </a:r>
            <a:r>
              <a:rPr lang="en-US" sz="4000" dirty="0" smtClean="0"/>
              <a:t>A </a:t>
            </a:r>
            <a:r>
              <a:rPr lang="bn-BD" sz="4000" dirty="0" smtClean="0"/>
              <a:t>বিন্দুর উপর লম্ব অঙ্কন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9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17448822">
            <a:off x="1100211" y="2997351"/>
            <a:ext cx="4119824" cy="4119824"/>
            <a:chOff x="2532184" y="1718268"/>
            <a:chExt cx="4119824" cy="4119824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44502" y="1915024"/>
              <a:ext cx="899062" cy="1975275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2532184" y="1718268"/>
              <a:ext cx="4119824" cy="4119824"/>
              <a:chOff x="2532184" y="1718268"/>
              <a:chExt cx="4119824" cy="4119824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2532184" y="1718268"/>
                <a:ext cx="4119824" cy="41198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4536830" y="3722914"/>
                <a:ext cx="110532" cy="1105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5" name="Straight Connector 14"/>
          <p:cNvCxnSpPr/>
          <p:nvPr/>
        </p:nvCxnSpPr>
        <p:spPr>
          <a:xfrm flipV="1">
            <a:off x="2394439" y="5099538"/>
            <a:ext cx="3601915" cy="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737567">
            <a:off x="1986300" y="4286206"/>
            <a:ext cx="1263504" cy="788714"/>
          </a:xfrm>
          <a:custGeom>
            <a:avLst/>
            <a:gdLst>
              <a:gd name="connsiteX0" fmla="*/ 1261110 w 1263504"/>
              <a:gd name="connsiteY0" fmla="*/ 788714 h 788714"/>
              <a:gd name="connsiteX1" fmla="*/ 1257300 w 1263504"/>
              <a:gd name="connsiteY1" fmla="*/ 640124 h 788714"/>
              <a:gd name="connsiteX2" fmla="*/ 1207770 w 1263504"/>
              <a:gd name="connsiteY2" fmla="*/ 483914 h 788714"/>
              <a:gd name="connsiteX3" fmla="*/ 1112520 w 1263504"/>
              <a:gd name="connsiteY3" fmla="*/ 316274 h 788714"/>
              <a:gd name="connsiteX4" fmla="*/ 956310 w 1263504"/>
              <a:gd name="connsiteY4" fmla="*/ 148634 h 788714"/>
              <a:gd name="connsiteX5" fmla="*/ 800100 w 1263504"/>
              <a:gd name="connsiteY5" fmla="*/ 53384 h 788714"/>
              <a:gd name="connsiteX6" fmla="*/ 552450 w 1263504"/>
              <a:gd name="connsiteY6" fmla="*/ 44 h 788714"/>
              <a:gd name="connsiteX7" fmla="*/ 285750 w 1263504"/>
              <a:gd name="connsiteY7" fmla="*/ 45764 h 788714"/>
              <a:gd name="connsiteX8" fmla="*/ 121920 w 1263504"/>
              <a:gd name="connsiteY8" fmla="*/ 125774 h 788714"/>
              <a:gd name="connsiteX9" fmla="*/ 0 w 1263504"/>
              <a:gd name="connsiteY9" fmla="*/ 240074 h 788714"/>
              <a:gd name="connsiteX10" fmla="*/ 0 w 1263504"/>
              <a:gd name="connsiteY10" fmla="*/ 240074 h 7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504" h="788714">
                <a:moveTo>
                  <a:pt x="1261110" y="788714"/>
                </a:moveTo>
                <a:cubicBezTo>
                  <a:pt x="1263650" y="739819"/>
                  <a:pt x="1266190" y="690924"/>
                  <a:pt x="1257300" y="640124"/>
                </a:cubicBezTo>
                <a:cubicBezTo>
                  <a:pt x="1248410" y="589324"/>
                  <a:pt x="1231900" y="537889"/>
                  <a:pt x="1207770" y="483914"/>
                </a:cubicBezTo>
                <a:cubicBezTo>
                  <a:pt x="1183640" y="429939"/>
                  <a:pt x="1154430" y="372154"/>
                  <a:pt x="1112520" y="316274"/>
                </a:cubicBezTo>
                <a:cubicBezTo>
                  <a:pt x="1070610" y="260394"/>
                  <a:pt x="1008380" y="192449"/>
                  <a:pt x="956310" y="148634"/>
                </a:cubicBezTo>
                <a:cubicBezTo>
                  <a:pt x="904240" y="104819"/>
                  <a:pt x="867410" y="78149"/>
                  <a:pt x="800100" y="53384"/>
                </a:cubicBezTo>
                <a:cubicBezTo>
                  <a:pt x="732790" y="28619"/>
                  <a:pt x="638175" y="1314"/>
                  <a:pt x="552450" y="44"/>
                </a:cubicBezTo>
                <a:cubicBezTo>
                  <a:pt x="466725" y="-1226"/>
                  <a:pt x="357505" y="24809"/>
                  <a:pt x="285750" y="45764"/>
                </a:cubicBezTo>
                <a:cubicBezTo>
                  <a:pt x="213995" y="66719"/>
                  <a:pt x="169545" y="93389"/>
                  <a:pt x="121920" y="125774"/>
                </a:cubicBezTo>
                <a:cubicBezTo>
                  <a:pt x="74295" y="158159"/>
                  <a:pt x="0" y="240074"/>
                  <a:pt x="0" y="240074"/>
                </a:cubicBezTo>
                <a:lnTo>
                  <a:pt x="0" y="2400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 rot="20469855">
            <a:off x="2346688" y="4312920"/>
            <a:ext cx="1576828" cy="1576828"/>
          </a:xfrm>
          <a:prstGeom prst="blockArc">
            <a:avLst>
              <a:gd name="adj1" fmla="val 14669623"/>
              <a:gd name="adj2" fmla="val 18416604"/>
              <a:gd name="adj3" fmla="val 1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3642" y="5128028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1563" y="5017496"/>
            <a:ext cx="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</TotalTime>
  <Words>436</Words>
  <Application>Microsoft Office PowerPoint</Application>
  <PresentationFormat>Custom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Saiful Islam</cp:lastModifiedBy>
  <cp:revision>24</cp:revision>
  <dcterms:created xsi:type="dcterms:W3CDTF">2019-10-17T16:06:32Z</dcterms:created>
  <dcterms:modified xsi:type="dcterms:W3CDTF">2020-09-24T09:56:06Z</dcterms:modified>
</cp:coreProperties>
</file>