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89" r:id="rId2"/>
    <p:sldId id="285" r:id="rId3"/>
    <p:sldId id="287" r:id="rId4"/>
    <p:sldId id="277" r:id="rId5"/>
    <p:sldId id="260" r:id="rId6"/>
    <p:sldId id="261" r:id="rId7"/>
    <p:sldId id="286" r:id="rId8"/>
    <p:sldId id="267" r:id="rId9"/>
    <p:sldId id="292" r:id="rId10"/>
    <p:sldId id="257" r:id="rId11"/>
    <p:sldId id="259" r:id="rId12"/>
    <p:sldId id="293" r:id="rId13"/>
    <p:sldId id="298" r:id="rId14"/>
    <p:sldId id="295" r:id="rId15"/>
    <p:sldId id="297" r:id="rId16"/>
    <p:sldId id="256" r:id="rId17"/>
    <p:sldId id="273" r:id="rId18"/>
    <p:sldId id="263" r:id="rId19"/>
    <p:sldId id="264" r:id="rId20"/>
    <p:sldId id="296" r:id="rId21"/>
    <p:sldId id="280" r:id="rId22"/>
    <p:sldId id="279" r:id="rId23"/>
    <p:sldId id="281" r:id="rId24"/>
    <p:sldId id="275" r:id="rId25"/>
    <p:sldId id="274" r:id="rId26"/>
    <p:sldId id="269" r:id="rId27"/>
    <p:sldId id="299" r:id="rId28"/>
    <p:sldId id="270" r:id="rId29"/>
    <p:sldId id="291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8D1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44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75D55-7063-424D-BD6C-4FDA0E2E98AD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F50FD-6C07-4096-9CB7-A3240B10A2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676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E5355-EE8C-4766-B2B2-8ECB190D33AB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DD59-B915-4439-80E9-8740C309E9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78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E5355-EE8C-4766-B2B2-8ECB190D33AB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DD59-B915-4439-80E9-8740C309E9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882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E5355-EE8C-4766-B2B2-8ECB190D33AB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DD59-B915-4439-80E9-8740C309E9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281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E5355-EE8C-4766-B2B2-8ECB190D33AB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DD59-B915-4439-80E9-8740C309E9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268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E5355-EE8C-4766-B2B2-8ECB190D33AB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DD59-B915-4439-80E9-8740C309E9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7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E5355-EE8C-4766-B2B2-8ECB190D33AB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DD59-B915-4439-80E9-8740C309E9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14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E5355-EE8C-4766-B2B2-8ECB190D33AB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DD59-B915-4439-80E9-8740C309E9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325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E5355-EE8C-4766-B2B2-8ECB190D33AB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DD59-B915-4439-80E9-8740C309E9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208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E5355-EE8C-4766-B2B2-8ECB190D33AB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DD59-B915-4439-80E9-8740C309E9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77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E5355-EE8C-4766-B2B2-8ECB190D33AB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DD59-B915-4439-80E9-8740C309E9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954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E5355-EE8C-4766-B2B2-8ECB190D33AB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DD59-B915-4439-80E9-8740C309E9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993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E5355-EE8C-4766-B2B2-8ECB190D33AB}" type="datetimeFigureOut">
              <a:rPr lang="en-US" smtClean="0"/>
              <a:pPr/>
              <a:t>9/24/2020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FDD59-B915-4439-80E9-8740C309E9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715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979965" y="990600"/>
            <a:ext cx="3877133" cy="4337086"/>
            <a:chOff x="4038600" y="2173398"/>
            <a:chExt cx="2505075" cy="290807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8600" y="3069012"/>
              <a:ext cx="2419350" cy="2012459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038600" y="2173398"/>
              <a:ext cx="250507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স্বাগতম</a:t>
              </a:r>
              <a:endParaRPr lang="en-US" sz="6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8" name="Picture 7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4661035" y="1106831"/>
            <a:ext cx="4392125" cy="431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01073" y="1106831"/>
            <a:ext cx="4583616" cy="431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89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106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7868" y="990600"/>
            <a:ext cx="5024132" cy="20621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itchFamily="2" charset="0"/>
              </a:rPr>
              <a:t>১৭৮৯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ফরাসি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বিজ্ঞানী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অ্যান্টিনিও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ল্যাভয়সিয়ে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সর্বপ্রথম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জানা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৩৩টি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পদার্থকে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৪টি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ভাগে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04800" y="533400"/>
            <a:ext cx="2755900" cy="3810000"/>
            <a:chOff x="304800" y="457200"/>
            <a:chExt cx="2755900" cy="3810000"/>
          </a:xfrm>
        </p:grpSpPr>
        <p:pic>
          <p:nvPicPr>
            <p:cNvPr id="4" name="Picture 3" descr="Lavoisier2.jpe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381000" y="457200"/>
              <a:ext cx="2679700" cy="381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304800" y="3276600"/>
              <a:ext cx="2728632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>
                  <a:latin typeface="NikoshBAN" panose="02000000000000000000" pitchFamily="2" charset="0"/>
                  <a:cs typeface="NikoshBAN" pitchFamily="2" charset="0"/>
                </a:rPr>
                <a:t>অ্যান্টিনিও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latin typeface="NikoshBAN" pitchFamily="2" charset="0"/>
                  <a:cs typeface="NikoshBAN" pitchFamily="2" charset="0"/>
                </a:rPr>
                <a:t>ল্যাভয়সিয়ে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r>
                <a:rPr lang="en-US" sz="2800" dirty="0">
                  <a:latin typeface="NikoshBAN" pitchFamily="2" charset="0"/>
                  <a:cs typeface="NikoshBAN" pitchFamily="2" charset="0"/>
                </a:rPr>
                <a:t>   (1743-1794)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81000" y="4713982"/>
            <a:ext cx="8446543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itchFamily="2" charset="0"/>
              </a:rPr>
              <a:t>তাঁর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তালিকায়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মৌল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যৌগসমূহকে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একত্রিত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প্রবাহী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32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ধাতু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অধাতু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খনিজ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৪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বিভক্ত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161280"/>
              </p:ext>
            </p:extLst>
          </p:nvPr>
        </p:nvGraphicFramePr>
        <p:xfrm>
          <a:off x="249382" y="1386450"/>
          <a:ext cx="8686799" cy="464298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447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38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62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3839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06260">
                <a:tc>
                  <a:txBody>
                    <a:bodyPr/>
                    <a:lstStyle/>
                    <a:p>
                      <a:r>
                        <a:rPr lang="en-US" sz="2400" b="1" baseline="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প্রবাহী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6450" marR="96450" marT="48225" marB="48225"/>
                </a:tc>
                <a:tc>
                  <a:txBody>
                    <a:bodyPr/>
                    <a:lstStyle/>
                    <a:p>
                      <a:r>
                        <a:rPr lang="en-US" sz="1900" dirty="0">
                          <a:latin typeface="NikoshBAN" pitchFamily="2" charset="0"/>
                          <a:cs typeface="NikoshBAN" pitchFamily="2" charset="0"/>
                        </a:rPr>
                        <a:t>      </a:t>
                      </a:r>
                      <a:r>
                        <a:rPr lang="en-US" sz="2800" dirty="0" err="1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অধাতু</a:t>
                      </a:r>
                      <a:r>
                        <a:rPr lang="en-US" sz="2800" baseline="0" dirty="0">
                          <a:solidFill>
                            <a:srgbClr val="FFFF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>
                          <a:latin typeface="NikoshBAN" pitchFamily="2" charset="0"/>
                          <a:cs typeface="NikoshBAN" pitchFamily="2" charset="0"/>
                        </a:rPr>
                        <a:t>জাতীয়</a:t>
                      </a:r>
                      <a:r>
                        <a:rPr lang="en-US" sz="28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6450" marR="96450" marT="48225" marB="4822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>
                          <a:latin typeface="NikoshBAN" pitchFamily="2" charset="0"/>
                          <a:cs typeface="NikoshBAN" pitchFamily="2" charset="0"/>
                        </a:rPr>
                        <a:t>   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ধাতু</a:t>
                      </a:r>
                      <a:r>
                        <a:rPr lang="en-US" sz="2800" baseline="0" dirty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aseline="0" dirty="0" err="1">
                          <a:latin typeface="NikoshBAN" pitchFamily="2" charset="0"/>
                          <a:cs typeface="NikoshBAN" pitchFamily="2" charset="0"/>
                        </a:rPr>
                        <a:t>জাতীয়</a:t>
                      </a:r>
                      <a:r>
                        <a:rPr lang="en-US" sz="28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96450" marR="96450" marT="48225" marB="48225"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   </a:t>
                      </a:r>
                      <a:r>
                        <a:rPr lang="en-US" sz="2800" dirty="0" err="1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খনিজ</a:t>
                      </a:r>
                      <a:r>
                        <a:rPr lang="en-US" sz="28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dirty="0"/>
                    </a:p>
                  </a:txBody>
                  <a:tcPr marL="96450" marR="96450" marT="48225" marB="48225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1160">
                <a:tc>
                  <a:txBody>
                    <a:bodyPr/>
                    <a:lstStyle/>
                    <a:p>
                      <a:r>
                        <a:rPr lang="en-US" sz="2400" dirty="0"/>
                        <a:t>Light,</a:t>
                      </a:r>
                    </a:p>
                    <a:p>
                      <a:r>
                        <a:rPr lang="en-US" sz="2400" dirty="0"/>
                        <a:t> Heat, </a:t>
                      </a:r>
                    </a:p>
                    <a:p>
                      <a:r>
                        <a:rPr lang="en-US" sz="2400" dirty="0"/>
                        <a:t>Oxygen, </a:t>
                      </a:r>
                    </a:p>
                    <a:p>
                      <a:r>
                        <a:rPr lang="en-US" sz="2400" dirty="0"/>
                        <a:t>Nitrogen, Hydrogen </a:t>
                      </a:r>
                      <a:endParaRPr lang="en-US" sz="2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6450" marR="96450" marT="48225" marB="48225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Sulfur</a:t>
                      </a:r>
                    </a:p>
                    <a:p>
                      <a:r>
                        <a:rPr lang="en-US" sz="2400" dirty="0"/>
                        <a:t>Phosphorus</a:t>
                      </a:r>
                    </a:p>
                    <a:p>
                      <a:r>
                        <a:rPr lang="en-US" sz="2400" dirty="0"/>
                        <a:t>Carbon</a:t>
                      </a:r>
                    </a:p>
                    <a:p>
                      <a:r>
                        <a:rPr lang="en-US" sz="2400" dirty="0"/>
                        <a:t>Hydrochloric  Acid</a:t>
                      </a:r>
                    </a:p>
                    <a:p>
                      <a:r>
                        <a:rPr lang="en-US" sz="2400" dirty="0"/>
                        <a:t>Hydrofluoric  Acid</a:t>
                      </a:r>
                    </a:p>
                    <a:p>
                      <a:r>
                        <a:rPr lang="en-US" sz="2400" dirty="0"/>
                        <a:t>Boric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dirty="0"/>
                        <a:t>Acid</a:t>
                      </a:r>
                      <a:endParaRPr lang="en-US" sz="2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6450" marR="96450" marT="48225" marB="48225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Antimony</a:t>
                      </a:r>
                    </a:p>
                    <a:p>
                      <a:r>
                        <a:rPr lang="en-US" sz="2400" dirty="0"/>
                        <a:t>Arsenic</a:t>
                      </a:r>
                    </a:p>
                    <a:p>
                      <a:r>
                        <a:rPr lang="en-US" sz="2400" dirty="0"/>
                        <a:t>Silver,      Bismuth</a:t>
                      </a:r>
                    </a:p>
                    <a:p>
                      <a:r>
                        <a:rPr lang="en-US" sz="2000" dirty="0"/>
                        <a:t>Cobalt</a:t>
                      </a:r>
                      <a:r>
                        <a:rPr lang="en-US" sz="2400" dirty="0"/>
                        <a:t>,    Copper</a:t>
                      </a:r>
                    </a:p>
                    <a:p>
                      <a:r>
                        <a:rPr lang="en-US" sz="2400" dirty="0"/>
                        <a:t>Tin,        Iron</a:t>
                      </a:r>
                    </a:p>
                    <a:p>
                      <a:r>
                        <a:rPr lang="en-US" sz="2400" dirty="0"/>
                        <a:t>Manganese</a:t>
                      </a:r>
                    </a:p>
                    <a:p>
                      <a:r>
                        <a:rPr lang="en-US" sz="2400" dirty="0"/>
                        <a:t>Mercury</a:t>
                      </a:r>
                    </a:p>
                    <a:p>
                      <a:r>
                        <a:rPr lang="en-US" sz="2400" dirty="0"/>
                        <a:t>Molybdenum</a:t>
                      </a:r>
                    </a:p>
                    <a:p>
                      <a:r>
                        <a:rPr lang="en-US" sz="2400" dirty="0"/>
                        <a:t>Nickel, Gold</a:t>
                      </a:r>
                    </a:p>
                    <a:p>
                      <a:r>
                        <a:rPr lang="en-US" sz="2400" dirty="0"/>
                        <a:t>Platinum,    Lead,</a:t>
                      </a:r>
                      <a:r>
                        <a:rPr lang="en-US" sz="2400" baseline="0" dirty="0"/>
                        <a:t>       </a:t>
                      </a:r>
                      <a:r>
                        <a:rPr lang="en-US" sz="2400" dirty="0"/>
                        <a:t>Zinc,      Tungsten</a:t>
                      </a:r>
                    </a:p>
                  </a:txBody>
                  <a:tcPr marL="96450" marR="96450" marT="48225" marB="48225"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Calcium</a:t>
                      </a:r>
                      <a:r>
                        <a:rPr lang="en-US" sz="2400" baseline="0" dirty="0"/>
                        <a:t> Oxide</a:t>
                      </a:r>
                      <a:endParaRPr lang="en-US" sz="2400" dirty="0"/>
                    </a:p>
                    <a:p>
                      <a:r>
                        <a:rPr lang="en-US" sz="2300" dirty="0"/>
                        <a:t>Magnesium  Oxide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Barium Oxide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Aluminum Oxide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Silicon dioxide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/>
                    </a:p>
                    <a:p>
                      <a:endParaRPr lang="en-US" sz="2400" dirty="0"/>
                    </a:p>
                  </a:txBody>
                  <a:tcPr marL="96450" marR="96450" marT="48225" marB="48225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86000" y="496669"/>
            <a:ext cx="4875053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ইংরেজি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ভাষায়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তালিকাটি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নিম্নরূপ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3587" y="109850"/>
            <a:ext cx="6668813" cy="107721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itchFamily="2" charset="0"/>
              </a:rPr>
              <a:t>কিন্তু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আবিষ্কৃত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পদার্থকে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তালিকাভূক্তির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পারেনি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6512" y="2286000"/>
            <a:ext cx="88452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বিজ্ঞানীগণ</a:t>
            </a:r>
            <a:r>
              <a:rPr lang="en-US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নীচের</a:t>
            </a:r>
            <a:r>
              <a:rPr lang="en-US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তিনটিটি</a:t>
            </a:r>
            <a:r>
              <a:rPr lang="en-US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5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গুলি</a:t>
            </a:r>
            <a:r>
              <a:rPr lang="en-US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সমর্থন</a:t>
            </a:r>
            <a:r>
              <a:rPr lang="en-US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609600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99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66800"/>
            <a:ext cx="8458085" cy="461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37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9144000" cy="554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1121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99px-PTE-Law_of_Octaves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76400"/>
            <a:ext cx="8763577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47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 descr="image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546" y="2549236"/>
            <a:ext cx="8077200" cy="3966362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30495" y="408955"/>
            <a:ext cx="5222905" cy="206210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১৮২৭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ব্রি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টিশ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বিজ্ঞানী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ডাল্টন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৩6টি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মৌলকে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বিচিত্র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প্রতীকের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সারিতে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৯টি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৪টি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সারির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সারণি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457200" y="381000"/>
            <a:ext cx="2133600" cy="2223654"/>
            <a:chOff x="457200" y="381000"/>
            <a:chExt cx="2133600" cy="2223654"/>
          </a:xfrm>
        </p:grpSpPr>
        <p:pic>
          <p:nvPicPr>
            <p:cNvPr id="5" name="Picture 4" descr="john dalton.jpe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200" y="381000"/>
              <a:ext cx="2133600" cy="213360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85800" y="2081434"/>
              <a:ext cx="18261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1766 - 1844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5481" y="1950720"/>
            <a:ext cx="8305800" cy="45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Frame 4"/>
          <p:cNvSpPr/>
          <p:nvPr/>
        </p:nvSpPr>
        <p:spPr>
          <a:xfrm>
            <a:off x="-33528" y="-33528"/>
            <a:ext cx="9144000" cy="6858000"/>
          </a:xfrm>
          <a:prstGeom prst="frame">
            <a:avLst>
              <a:gd name="adj1" fmla="val 2803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95072" y="214122"/>
            <a:ext cx="1527982" cy="1733550"/>
            <a:chOff x="228600" y="247650"/>
            <a:chExt cx="1527982" cy="1733550"/>
          </a:xfrm>
        </p:grpSpPr>
        <p:pic>
          <p:nvPicPr>
            <p:cNvPr id="4" name="Picture 3" descr="Dobereiner.jpe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0" y="247650"/>
              <a:ext cx="1524000" cy="165735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28600" y="1519535"/>
              <a:ext cx="152798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১৭৮০ - ১৮৪৯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869481" y="296478"/>
            <a:ext cx="7086599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১৮২৯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জার্মান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বিজ্ঞানী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জে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ডব্লিউ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ডোবেরাইনার</a:t>
            </a:r>
            <a:r>
              <a:rPr lang="en-US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ত্রয়ী</a:t>
            </a:r>
            <a:endParaRPr lang="en-US" sz="2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সূত্রানুসারে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মৌলের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পারমা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ণ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ভরের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মৌলের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পারমানবিক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ভরের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মৌল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তিনটির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রকুম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99px-PTE-Law_of_Octaves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200400"/>
            <a:ext cx="8302336" cy="27432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04800" y="284018"/>
            <a:ext cx="2053590" cy="2916382"/>
            <a:chOff x="2971800" y="0"/>
            <a:chExt cx="2053590" cy="2916382"/>
          </a:xfrm>
        </p:grpSpPr>
        <p:pic>
          <p:nvPicPr>
            <p:cNvPr id="6" name="Picture 5" descr="John Alexander Reina Newlands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71800" y="0"/>
              <a:ext cx="2053590" cy="2828354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3169281" y="2085385"/>
              <a:ext cx="170751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জন</a:t>
              </a:r>
              <a:r>
                <a:rPr lang="en-US" sz="24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নিউল্যান্ড</a:t>
              </a:r>
              <a:endPara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  <a:p>
              <a:r>
                <a:rPr lang="en-US" sz="24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1837 – 1898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870555" y="417255"/>
            <a:ext cx="5658921" cy="25545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itchFamily="2" charset="0"/>
              </a:rPr>
              <a:t>১৮৬৪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ইংরেজ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বিজ্ঞানী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নিউল্যান্ড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৫৬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মৌলকে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সাজিয়ে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অষ্টম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মৌলসমূহের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ভৌত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রাসায়নিক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ধর্মে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অষ্টক</a:t>
            </a:r>
            <a:r>
              <a:rPr lang="en-US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তত্ত্ব</a:t>
            </a:r>
            <a:r>
              <a:rPr lang="en-US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প্রস্থাব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03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685800"/>
            <a:ext cx="8222123" cy="646331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itchFamily="2" charset="0"/>
              </a:rPr>
              <a:t>জন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নিউল্যান্ড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৫৬টি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মৌলকে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পর্যায়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সারণি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03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Newlands_periodiska_system_186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86" y="1600202"/>
            <a:ext cx="8494414" cy="24383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0600" y="4343400"/>
            <a:ext cx="6367449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itchFamily="2" charset="0"/>
              </a:rPr>
              <a:t>কিন্তু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ক্যালসিয়ামের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(Ca)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8592" y="5257800"/>
            <a:ext cx="8374408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itchFamily="2" charset="0"/>
              </a:rPr>
              <a:t>দেখা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২০টি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মৌলের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সারণি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সফল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হয়নি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81000"/>
            <a:ext cx="3200400" cy="380047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Horizontal Scroll 4"/>
          <p:cNvSpPr/>
          <p:nvPr/>
        </p:nvSpPr>
        <p:spPr>
          <a:xfrm>
            <a:off x="739140" y="602171"/>
            <a:ext cx="4251960" cy="1066800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7640" y="2514600"/>
            <a:ext cx="5394960" cy="29718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s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ইব্রাহিম আলী </a:t>
            </a:r>
            <a:br>
              <a:rPr lang="as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(বিজ্ঞান) </a:t>
            </a:r>
            <a:br>
              <a:rPr lang="as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as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কালিনগর উচ্চ বিদ্যাল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য়,</a:t>
            </a:r>
            <a:r>
              <a:rPr lang="as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চাঁপাইনবাবগঞ্জ।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নম্বরঃ০১৭৩০৯৭১২৯৬</a:t>
            </a:r>
            <a:r>
              <a:rPr lang="as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as-IN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GB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E-mail: </a:t>
            </a:r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mdibrahimali115@gma</a:t>
            </a:r>
            <a:r>
              <a:rPr lang="en-GB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il.com</a:t>
            </a:r>
            <a:r>
              <a:rPr lang="en-GB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GB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GB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GB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27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43073" y="990600"/>
            <a:ext cx="4359739" cy="3297707"/>
            <a:chOff x="3247277" y="1742026"/>
            <a:chExt cx="4680698" cy="3636522"/>
          </a:xfrm>
        </p:grpSpPr>
        <p:pic>
          <p:nvPicPr>
            <p:cNvPr id="6" name="Picture 4" descr="Mendeleev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47277" y="1742026"/>
              <a:ext cx="3385517" cy="3058352"/>
            </a:xfrm>
            <a:prstGeom prst="rect">
              <a:avLst/>
            </a:prstGeom>
            <a:noFill/>
          </p:spPr>
        </p:pic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4194175" y="4616548"/>
              <a:ext cx="37338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43073" y="3962400"/>
            <a:ext cx="3153370" cy="3178451"/>
            <a:chOff x="3657600" y="914400"/>
            <a:chExt cx="2961091" cy="3890110"/>
          </a:xfrm>
        </p:grpSpPr>
        <p:pic>
          <p:nvPicPr>
            <p:cNvPr id="9" name="Picture 5" descr="Meyer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756545" y="914400"/>
              <a:ext cx="2862146" cy="3368086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3657600" y="4343400"/>
              <a:ext cx="169639" cy="461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648200" y="3959352"/>
            <a:ext cx="3115129" cy="2898648"/>
            <a:chOff x="5275463" y="-240078"/>
            <a:chExt cx="2794870" cy="3382052"/>
          </a:xfrm>
        </p:grpSpPr>
        <p:pic>
          <p:nvPicPr>
            <p:cNvPr id="12" name="Picture 11" descr="Moseley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75463" y="-240078"/>
              <a:ext cx="2794870" cy="3210861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5791200" y="2700644"/>
              <a:ext cx="228815" cy="44133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endParaRPr lang="en-US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5" name="Horizontal Scroll 14"/>
          <p:cNvSpPr/>
          <p:nvPr/>
        </p:nvSpPr>
        <p:spPr>
          <a:xfrm>
            <a:off x="3886201" y="574251"/>
            <a:ext cx="5257799" cy="3385101"/>
          </a:xfrm>
          <a:prstGeom prst="horizontalScroll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বিজ্ঞানীগণ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সূত্রগুলি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আলোচোনা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পর্যায়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সারনির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আবিষ্কার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Snip Diagonal Corner Rectangle 16"/>
          <p:cNvSpPr/>
          <p:nvPr/>
        </p:nvSpPr>
        <p:spPr>
          <a:xfrm>
            <a:off x="2683550" y="79262"/>
            <a:ext cx="2955249" cy="712943"/>
          </a:xfrm>
          <a:prstGeom prst="snip2Diag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97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0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876800" y="2286001"/>
            <a:ext cx="3425938" cy="3687222"/>
            <a:chOff x="3657600" y="914400"/>
            <a:chExt cx="3425938" cy="3919783"/>
          </a:xfrm>
        </p:grpSpPr>
        <p:pic>
          <p:nvPicPr>
            <p:cNvPr id="4" name="Picture 5" descr="Meyer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62400" y="914400"/>
              <a:ext cx="2628900" cy="3409950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3657600" y="4343400"/>
              <a:ext cx="3425938" cy="4907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>
                  <a:latin typeface="NikoshBAN" panose="02000000000000000000" pitchFamily="2" charset="0"/>
                  <a:cs typeface="NikoshBAN" pitchFamily="2" charset="0"/>
                </a:rPr>
                <a:t>জে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.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লুথার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মেয়র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(১৮৩০ – ১৮৯৫)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09600" y="2286000"/>
            <a:ext cx="3733800" cy="3790950"/>
            <a:chOff x="4038600" y="1847850"/>
            <a:chExt cx="3733800" cy="3790950"/>
          </a:xfrm>
        </p:grpSpPr>
        <p:pic>
          <p:nvPicPr>
            <p:cNvPr id="9" name="Picture 4" descr="Mendeleev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68800" y="1847850"/>
              <a:ext cx="3098800" cy="3181350"/>
            </a:xfrm>
            <a:prstGeom prst="rect">
              <a:avLst/>
            </a:prstGeom>
            <a:noFill/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4038600" y="4876800"/>
              <a:ext cx="37338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/>
              <a:r>
                <a:rPr lang="en-US" sz="2400" dirty="0" err="1">
                  <a:latin typeface="NikoshBAN" panose="02000000000000000000" pitchFamily="2" charset="0"/>
                  <a:cs typeface="NikoshBAN" pitchFamily="2" charset="0"/>
                </a:rPr>
                <a:t>দিমিদ্রি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ম্যান্ডেলিফ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(1834 – 1907)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72142" y="381000"/>
            <a:ext cx="8608447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১৮৬৯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রুশ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বিজ্ঞানী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মেন্ডেলিফ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জার্মান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বিজ্ঞানী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লুথার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মেয়র</a:t>
            </a:r>
            <a:r>
              <a:rPr lang="en-US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পৃথক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পৃথকভাবে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ধর্মবিশিষ্ট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মৌলকে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সমশ্রেণিভূক্ত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প্রয়াসে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মৌলসমূহের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19064" y="5029200"/>
            <a:ext cx="8015336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spc="-150" dirty="0" err="1">
                <a:latin typeface="NikoshBAN" panose="02000000000000000000" pitchFamily="2" charset="0"/>
                <a:cs typeface="NikoshBAN" pitchFamily="2" charset="0"/>
              </a:rPr>
              <a:t>পরবর্তীতে</a:t>
            </a:r>
            <a:r>
              <a:rPr lang="en-US" sz="32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latin typeface="NikoshBAN" pitchFamily="2" charset="0"/>
                <a:cs typeface="NikoshBAN" pitchFamily="2" charset="0"/>
              </a:rPr>
              <a:t>রুশ</a:t>
            </a:r>
            <a:r>
              <a:rPr lang="en-US" sz="32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latin typeface="NikoshBAN" pitchFamily="2" charset="0"/>
                <a:cs typeface="NikoshBAN" pitchFamily="2" charset="0"/>
              </a:rPr>
              <a:t>বিজ্ঞানী</a:t>
            </a:r>
            <a:r>
              <a:rPr lang="en-US" sz="32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-15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মেন্ডেলিফ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latin typeface="NikoshBAN" pitchFamily="2" charset="0"/>
                <a:cs typeface="NikoshBAN" pitchFamily="2" charset="0"/>
              </a:rPr>
              <a:t>পারমাণবিক</a:t>
            </a:r>
            <a:r>
              <a:rPr lang="en-US" sz="32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latin typeface="NikoshBAN" pitchFamily="2" charset="0"/>
                <a:cs typeface="NikoshBAN" pitchFamily="2" charset="0"/>
              </a:rPr>
              <a:t>ভরের</a:t>
            </a:r>
            <a:r>
              <a:rPr lang="en-US" sz="32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3200" spc="-150" dirty="0">
                <a:latin typeface="NikoshBAN" pitchFamily="2" charset="0"/>
                <a:cs typeface="NikoshBAN" pitchFamily="2" charset="0"/>
              </a:rPr>
              <a:t> ৬৭টি </a:t>
            </a:r>
          </a:p>
          <a:p>
            <a:r>
              <a:rPr lang="en-US" sz="3200" spc="-150" dirty="0" err="1">
                <a:latin typeface="NikoshBAN" pitchFamily="2" charset="0"/>
                <a:cs typeface="NikoshBAN" pitchFamily="2" charset="0"/>
              </a:rPr>
              <a:t>মৌল</a:t>
            </a:r>
            <a:r>
              <a:rPr lang="en-US" sz="32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latin typeface="NikoshBAN" pitchFamily="2" charset="0"/>
                <a:cs typeface="NikoshBAN" pitchFamily="2" charset="0"/>
              </a:rPr>
              <a:t>পর্যায়</a:t>
            </a:r>
            <a:r>
              <a:rPr lang="en-US" sz="32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latin typeface="NikoshBAN" pitchFamily="2" charset="0"/>
                <a:cs typeface="NikoshBAN" pitchFamily="2" charset="0"/>
              </a:rPr>
              <a:t>সারণি</a:t>
            </a:r>
            <a:r>
              <a:rPr lang="en-US" sz="32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latin typeface="NikoshBAN" pitchFamily="2" charset="0"/>
                <a:cs typeface="NikoshBAN" pitchFamily="2" charset="0"/>
              </a:rPr>
              <a:t>প্রবর্তন</a:t>
            </a:r>
            <a:r>
              <a:rPr lang="en-US" sz="32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32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200" spc="-150" dirty="0">
                <a:latin typeface="NikoshBAN" pitchFamily="2" charset="0"/>
                <a:cs typeface="NikoshBAN" pitchFamily="2" charset="0"/>
              </a:rPr>
              <a:t> ৬৩টি </a:t>
            </a:r>
            <a:r>
              <a:rPr lang="en-US" sz="3200" spc="-150" dirty="0" err="1">
                <a:latin typeface="NikoshBAN" pitchFamily="2" charset="0"/>
                <a:cs typeface="NikoshBAN" pitchFamily="2" charset="0"/>
              </a:rPr>
              <a:t>মৌল</a:t>
            </a:r>
            <a:r>
              <a:rPr lang="en-US" sz="32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latin typeface="NikoshBAN" pitchFamily="2" charset="0"/>
                <a:cs typeface="NikoshBAN" pitchFamily="2" charset="0"/>
              </a:rPr>
              <a:t>আবিষ্কৃত</a:t>
            </a:r>
            <a:endParaRPr lang="en-US" sz="3200" spc="-15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32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2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latin typeface="NikoshBAN" pitchFamily="2" charset="0"/>
                <a:cs typeface="NikoshBAN" pitchFamily="2" charset="0"/>
              </a:rPr>
              <a:t>বাকি</a:t>
            </a:r>
            <a:r>
              <a:rPr lang="en-US" sz="3200" spc="-150" dirty="0">
                <a:latin typeface="NikoshBAN" pitchFamily="2" charset="0"/>
                <a:cs typeface="NikoshBAN" pitchFamily="2" charset="0"/>
              </a:rPr>
              <a:t> ৪টি </a:t>
            </a:r>
            <a:r>
              <a:rPr lang="en-US" sz="3200" spc="-150" dirty="0" err="1">
                <a:latin typeface="NikoshBAN" pitchFamily="2" charset="0"/>
                <a:cs typeface="NikoshBAN" pitchFamily="2" charset="0"/>
              </a:rPr>
              <a:t>মৌল</a:t>
            </a:r>
            <a:r>
              <a:rPr lang="en-US" sz="32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latin typeface="NikoshBAN" pitchFamily="2" charset="0"/>
                <a:cs typeface="NikoshBAN" pitchFamily="2" charset="0"/>
              </a:rPr>
              <a:t>তখনও</a:t>
            </a:r>
            <a:r>
              <a:rPr lang="en-US" sz="32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latin typeface="NikoshBAN" pitchFamily="2" charset="0"/>
                <a:cs typeface="NikoshBAN" pitchFamily="2" charset="0"/>
              </a:rPr>
              <a:t>আবিষ্কৃত</a:t>
            </a:r>
            <a:r>
              <a:rPr lang="en-US" sz="3200" spc="-15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-150" dirty="0" err="1">
                <a:latin typeface="NikoshBAN" pitchFamily="2" charset="0"/>
                <a:cs typeface="NikoshBAN" pitchFamily="2" charset="0"/>
              </a:rPr>
              <a:t>হয়নি</a:t>
            </a:r>
            <a:r>
              <a:rPr lang="en-US" sz="3200" spc="-15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76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 descr="Mendeleev's_1869_periodic_tab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1" y="457200"/>
            <a:ext cx="7315199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ortPT10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79078"/>
            <a:ext cx="7683618" cy="55407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6019800"/>
            <a:ext cx="8521885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18৬৯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রুশ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বিজ্ঞানী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মেন্ডেলিফ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র্তৃ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 সংশোধিত পর্যায় সারণি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85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505200"/>
            <a:ext cx="8155406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oup 8"/>
          <p:cNvGrpSpPr/>
          <p:nvPr/>
        </p:nvGrpSpPr>
        <p:grpSpPr>
          <a:xfrm>
            <a:off x="259733" y="228600"/>
            <a:ext cx="3114675" cy="3253154"/>
            <a:chOff x="5562600" y="-152400"/>
            <a:chExt cx="3114675" cy="3253154"/>
          </a:xfrm>
        </p:grpSpPr>
        <p:pic>
          <p:nvPicPr>
            <p:cNvPr id="5" name="Picture 4" descr="Moseley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562600" y="-152400"/>
              <a:ext cx="3114675" cy="2847975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5791200" y="2700644"/>
              <a:ext cx="2736647" cy="40011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bn-BD" sz="20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হেনরি মোসলে </a:t>
              </a:r>
              <a:r>
                <a:rPr lang="en-US" sz="20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(1887 – 1915)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429000" y="884872"/>
            <a:ext cx="5562599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000" dirty="0">
                <a:latin typeface="NikoshBAN" pitchFamily="2" charset="0"/>
                <a:cs typeface="NikoshBAN" pitchFamily="2" charset="0"/>
              </a:rPr>
              <a:t>১৯১৩ সালে ব্রিটিশ বিজ্ঞানী </a:t>
            </a:r>
            <a:r>
              <a:rPr lang="bn-BD" sz="3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হেনরি মোসলে</a:t>
            </a:r>
          </a:p>
          <a:p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X-ray spectrum</a:t>
            </a:r>
            <a:r>
              <a:rPr lang="bn-BD" sz="3000" dirty="0">
                <a:latin typeface="NikoshBAN" pitchFamily="2" charset="0"/>
                <a:cs typeface="NikoshBAN" pitchFamily="2" charset="0"/>
              </a:rPr>
              <a:t> সম্পর্কে পরীক্ষা করতে </a:t>
            </a:r>
          </a:p>
          <a:p>
            <a:r>
              <a:rPr lang="bn-BD" sz="3000" dirty="0">
                <a:latin typeface="NikoshBAN" pitchFamily="2" charset="0"/>
                <a:cs typeface="NikoshBAN" pitchFamily="2" charset="0"/>
              </a:rPr>
              <a:t>গিয়ে মৌলের </a:t>
            </a:r>
            <a:r>
              <a:rPr lang="bn-BD" sz="3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পারমাণবিক সংখ্যার </a:t>
            </a:r>
            <a:r>
              <a:rPr lang="bn-BD" sz="3000" dirty="0">
                <a:latin typeface="NikoshBAN" pitchFamily="2" charset="0"/>
                <a:cs typeface="NikoshBAN" pitchFamily="2" charset="0"/>
              </a:rPr>
              <a:t>ধারনা দেন। 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eriodic_Table lit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866196"/>
            <a:ext cx="8382000" cy="4229804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03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4572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spc="-150" dirty="0">
                <a:latin typeface="NikoshBAN" pitchFamily="2" charset="0"/>
                <a:cs typeface="NikoshBAN" pitchFamily="2" charset="0"/>
              </a:rPr>
              <a:t>পরবর্তীতে </a:t>
            </a:r>
            <a:r>
              <a:rPr lang="en-US" sz="3200" spc="-15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মেন্ডেলিফ</a:t>
            </a:r>
            <a:r>
              <a:rPr lang="bn-BD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spc="-150" dirty="0">
                <a:latin typeface="NikoshBAN" pitchFamily="2" charset="0"/>
                <a:cs typeface="NikoshBAN" pitchFamily="2" charset="0"/>
              </a:rPr>
              <a:t>আধুনিক পর্যায় সারণিতে </a:t>
            </a:r>
            <a:r>
              <a:rPr lang="bn-BD" sz="3200" spc="-15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পারমাণবিক সংখ্যার</a:t>
            </a:r>
          </a:p>
          <a:p>
            <a:r>
              <a:rPr lang="bn-BD" sz="3200" spc="-150" dirty="0">
                <a:latin typeface="NikoshBAN" pitchFamily="2" charset="0"/>
                <a:cs typeface="NikoshBAN" pitchFamily="2" charset="0"/>
              </a:rPr>
              <a:t>ধারনা ব্যবহার করে </a:t>
            </a:r>
            <a:r>
              <a:rPr lang="bn-BD" sz="3200" b="1" spc="-15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পর্যায় সূত্রের </a:t>
            </a:r>
            <a:r>
              <a:rPr lang="bn-BD" sz="3200" spc="-150" dirty="0">
                <a:latin typeface="NikoshBAN" pitchFamily="2" charset="0"/>
                <a:cs typeface="NikoshBAN" pitchFamily="2" charset="0"/>
              </a:rPr>
              <a:t>সর্বশেষ (</a:t>
            </a:r>
            <a:r>
              <a:rPr lang="bn-BD" sz="3200" spc="-150" dirty="0" smtClean="0">
                <a:latin typeface="NikoshBAN" pitchFamily="2" charset="0"/>
                <a:cs typeface="NikoshBAN" pitchFamily="2" charset="0"/>
              </a:rPr>
              <a:t>২০১২)সংশোধিত </a:t>
            </a:r>
            <a:r>
              <a:rPr lang="bn-BD" sz="3200" spc="-150" dirty="0">
                <a:latin typeface="NikoshBAN" pitchFamily="2" charset="0"/>
                <a:cs typeface="NikoshBAN" pitchFamily="2" charset="0"/>
              </a:rPr>
              <a:t>রূপ</a:t>
            </a:r>
            <a:r>
              <a:rPr lang="bn-BD" sz="3200" spc="-15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spc="-15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600201" y="1905000"/>
            <a:ext cx="7543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পর্যায় সারণি কী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38299" y="4670024"/>
            <a:ext cx="74676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অষ্টক তত্ত্বটি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34311" y="3375273"/>
            <a:ext cx="769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ত্রয়ী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সূত্রটি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819400" y="330901"/>
            <a:ext cx="2819400" cy="1040701"/>
            <a:chOff x="1851557" y="360247"/>
            <a:chExt cx="3505200" cy="1143000"/>
          </a:xfrm>
        </p:grpSpPr>
        <p:sp>
          <p:nvSpPr>
            <p:cNvPr id="5" name="Oval Callout 4"/>
            <p:cNvSpPr/>
            <p:nvPr/>
          </p:nvSpPr>
          <p:spPr>
            <a:xfrm>
              <a:off x="1851557" y="360247"/>
              <a:ext cx="3505200" cy="1143000"/>
            </a:xfrm>
            <a:prstGeom prst="wedgeEllipseCallou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704173" y="521941"/>
              <a:ext cx="1738228" cy="7774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2401" y="457200"/>
            <a:ext cx="8915400" cy="1321859"/>
            <a:chOff x="2637590" y="1676400"/>
            <a:chExt cx="5363410" cy="1031051"/>
          </a:xfrm>
        </p:grpSpPr>
        <p:sp>
          <p:nvSpPr>
            <p:cNvPr id="2" name="TextBox 1"/>
            <p:cNvSpPr txBox="1"/>
            <p:nvPr/>
          </p:nvSpPr>
          <p:spPr>
            <a:xfrm>
              <a:off x="2637590" y="1676400"/>
              <a:ext cx="5363410" cy="936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১। </a:t>
              </a:r>
              <a:r>
                <a:rPr lang="en-US" sz="3600" dirty="0" err="1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মৌল</a:t>
              </a:r>
              <a:r>
                <a:rPr lang="en-US" sz="36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গুলোকে</a:t>
              </a:r>
              <a:r>
                <a:rPr lang="en-US" sz="36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তাদের</a:t>
              </a:r>
              <a:r>
                <a:rPr lang="en-US" sz="36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ভৌত</a:t>
              </a:r>
              <a:r>
                <a:rPr lang="en-US" sz="36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600" dirty="0" err="1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রাসায়নিক</a:t>
              </a:r>
              <a:r>
                <a:rPr lang="en-US" sz="36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ধর্ম</a:t>
              </a:r>
              <a:r>
                <a:rPr lang="en-US" sz="36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অনুযায়ী</a:t>
              </a:r>
              <a:r>
                <a:rPr lang="en-US" sz="36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সাজালে</a:t>
              </a:r>
              <a:r>
                <a:rPr lang="en-US" sz="36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যে</a:t>
              </a:r>
              <a:r>
                <a:rPr lang="en-US" sz="36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সারনি</a:t>
              </a:r>
              <a:r>
                <a:rPr lang="en-US" sz="36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</a:t>
              </a:r>
              <a:r>
                <a:rPr lang="en-US" sz="36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ছক</a:t>
              </a:r>
              <a:r>
                <a:rPr lang="en-US" sz="36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3600" dirty="0" err="1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পাওয়া</a:t>
              </a:r>
              <a:r>
                <a:rPr lang="en-US" sz="36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যায়</a:t>
              </a:r>
              <a:r>
                <a:rPr lang="en-US" sz="36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তাকে</a:t>
              </a:r>
              <a:r>
                <a:rPr lang="en-US" sz="36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পর্যায়</a:t>
              </a:r>
              <a:r>
                <a:rPr lang="en-US" sz="36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সারনি</a:t>
              </a:r>
              <a:r>
                <a:rPr lang="en-US" sz="36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বলে</a:t>
              </a:r>
              <a:r>
                <a:rPr lang="en-US" sz="36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3043226" y="2184231"/>
              <a:ext cx="359075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04801" y="1996082"/>
            <a:ext cx="8763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ত্রয়ী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সূত্রঃ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পর্যায়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সারনির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মৌলের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পারমাণবিক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ভরের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মৌলের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পামাণবিক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ভরের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তিরটির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একইরকম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মৌলকে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পারমাণকি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সাজালে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র্তৃতীয়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মৌলের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মৌলের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ভরের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মৌল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তিনটিকে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ডোবেরাইনার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ত্রয়ী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৩।অষ্টক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তত্ত্বঃ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মৌলগুলোকে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পারমানবিক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সাজালে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মৌলসমূহের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ধর্মের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60565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/>
          <p:nvPr/>
        </p:nvGrpSpPr>
        <p:grpSpPr>
          <a:xfrm>
            <a:off x="1828800" y="609600"/>
            <a:ext cx="3962400" cy="923330"/>
            <a:chOff x="1295400" y="676870"/>
            <a:chExt cx="3810000" cy="1371600"/>
          </a:xfrm>
          <a:gradFill>
            <a:gsLst>
              <a:gs pos="0">
                <a:schemeClr val="bg1">
                  <a:lumMod val="50000"/>
                </a:schemeClr>
              </a:gs>
              <a:gs pos="0">
                <a:schemeClr val="bg1">
                  <a:lumMod val="50000"/>
                </a:schemeClr>
              </a:gs>
              <a:gs pos="78000">
                <a:schemeClr val="bg1">
                  <a:lumMod val="6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1" name="Round Single Corner Rectangle 81"/>
            <p:cNvSpPr/>
            <p:nvPr/>
          </p:nvSpPr>
          <p:spPr>
            <a:xfrm flipH="1" flipV="1">
              <a:off x="1295400" y="676870"/>
              <a:ext cx="3810000" cy="1371600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462427" y="838200"/>
              <a:ext cx="978554" cy="76944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4400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44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33400" y="2895600"/>
            <a:ext cx="861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মেন্ডেলিফকে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আধুনিক পর্যায় সারণির জনক</a:t>
            </a:r>
          </a:p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 বলা হয়” উক্তিটি বিশ্লেষণ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371600"/>
            <a:ext cx="800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bn-BD" sz="4800" b="1" dirty="0">
                <a:ln w="11430"/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ধন্যবাদ</a:t>
            </a:r>
          </a:p>
        </p:txBody>
      </p:sp>
    </p:spTree>
    <p:extLst>
      <p:ext uri="{BB962C8B-B14F-4D97-AF65-F5344CB8AC3E}">
        <p14:creationId xmlns:p14="http://schemas.microsoft.com/office/powerpoint/2010/main" val="358117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143000" y="2626144"/>
            <a:ext cx="6096000" cy="373380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শ্রেণিঃনবম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বিষয়ঃরসায়ন</a:t>
            </a:r>
            <a:endPara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অধ্যায়ঃচতুর্থ</a:t>
            </a:r>
            <a:endPara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তারিখঃ২৩/০৯/২০২০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209800" y="685800"/>
            <a:ext cx="3200400" cy="1066800"/>
            <a:chOff x="2209800" y="609600"/>
            <a:chExt cx="3657600" cy="1676400"/>
          </a:xfrm>
        </p:grpSpPr>
        <p:sp>
          <p:nvSpPr>
            <p:cNvPr id="5" name="Oval Callout 4"/>
            <p:cNvSpPr/>
            <p:nvPr/>
          </p:nvSpPr>
          <p:spPr>
            <a:xfrm>
              <a:off x="2209800" y="609600"/>
              <a:ext cx="3657600" cy="1676400"/>
            </a:xfrm>
            <a:prstGeom prst="wedgeEllipseCallou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624467" y="883480"/>
              <a:ext cx="1348639" cy="6488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r>
                <a:rPr lang="en-US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880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ushod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47800"/>
            <a:ext cx="6709660" cy="5295265"/>
          </a:xfrm>
          <a:prstGeom prst="rect">
            <a:avLst/>
          </a:prstGeom>
        </p:spPr>
      </p:pic>
      <p:pic>
        <p:nvPicPr>
          <p:cNvPr id="4" name="Picture 3" descr="Copy of old_man_walking_slow.ps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617586" y="491169"/>
            <a:ext cx="2869841" cy="4444445"/>
          </a:xfrm>
          <a:prstGeom prst="rect">
            <a:avLst/>
          </a:prstGeom>
        </p:spPr>
      </p:pic>
      <p:pic>
        <p:nvPicPr>
          <p:cNvPr id="5" name="Picture 4" descr="Animated-gif-question-mark-in-flashing-head-picture-moving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3831" y="5002945"/>
            <a:ext cx="1657350" cy="16573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76200"/>
            <a:ext cx="6709659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ছড়িয়ে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ছিটিয়ে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ঔষধগুলো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ঔষধ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নেয়া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acking book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4960"/>
            <a:ext cx="9144000" cy="5151120"/>
          </a:xfrm>
          <a:prstGeom prst="rect">
            <a:avLst/>
          </a:prstGeom>
        </p:spPr>
      </p:pic>
      <p:pic>
        <p:nvPicPr>
          <p:cNvPr id="6" name="Picture 5" descr="old_man_walking_slow.ps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828800"/>
            <a:ext cx="2869841" cy="4444445"/>
          </a:xfrm>
          <a:prstGeom prst="rect">
            <a:avLst/>
          </a:prstGeom>
        </p:spPr>
      </p:pic>
      <p:pic>
        <p:nvPicPr>
          <p:cNvPr id="7" name="Picture 6" descr="Animated-gif-question-mark-in-flashing-head-picture-moving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752600" y="1524000"/>
            <a:ext cx="762000" cy="76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201751"/>
            <a:ext cx="83820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ছড়িয়ে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ছিটিয়ে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বইগুলো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নেয়া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olshelf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066800"/>
            <a:ext cx="6248400" cy="4800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5000" y="5997714"/>
            <a:ext cx="5404043" cy="70788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সাজানো-গোছানো বইয়ের র‍্যাক...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5000" y="152400"/>
            <a:ext cx="3017173" cy="70788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এটি কিসের ছবি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990600" y="228600"/>
            <a:ext cx="5867400" cy="1600200"/>
          </a:xfrm>
          <a:prstGeom prst="leftRigh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2209800"/>
            <a:ext cx="6934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পর্যায়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সারণির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পটভূমি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0129"/>
            <a:ext cx="9144000" cy="344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251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Box 86"/>
          <p:cNvSpPr txBox="1"/>
          <p:nvPr/>
        </p:nvSpPr>
        <p:spPr>
          <a:xfrm>
            <a:off x="716280" y="2061412"/>
            <a:ext cx="4160520" cy="6423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IN" sz="36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...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716280" y="3733800"/>
            <a:ext cx="5607625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itchFamily="2" charset="0"/>
                <a:sym typeface="Webdings"/>
              </a:rPr>
              <a:t>ত্রয়ী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ebdings"/>
              </a:rPr>
              <a:t>সূত্র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এবং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ebdings"/>
              </a:rPr>
              <a:t>অষ্টক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ebdings"/>
              </a:rPr>
              <a:t>তত্ত্ব</a:t>
            </a:r>
            <a:r>
              <a:rPr lang="en-US" sz="3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বলতে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পারবে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।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2895600" y="381000"/>
            <a:ext cx="3810000" cy="1371600"/>
            <a:chOff x="1295400" y="533400"/>
            <a:chExt cx="3810000" cy="1371600"/>
          </a:xfrm>
        </p:grpSpPr>
        <p:sp>
          <p:nvSpPr>
            <p:cNvPr id="82" name="Round Single Corner Rectangle 81"/>
            <p:cNvSpPr/>
            <p:nvPr/>
          </p:nvSpPr>
          <p:spPr>
            <a:xfrm flipH="1" flipV="1">
              <a:off x="1295400" y="533400"/>
              <a:ext cx="3810000" cy="1371600"/>
            </a:xfrm>
            <a:prstGeom prst="flowChartAlternateProcess">
              <a:avLst/>
            </a:prstGeom>
            <a:gradFill flip="none" rotWithShape="1">
              <a:gsLst>
                <a:gs pos="82000">
                  <a:schemeClr val="bg2">
                    <a:lumMod val="75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879193" y="680977"/>
              <a:ext cx="218521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err="1" smtClean="0">
                  <a:latin typeface="NikoshBAN" pitchFamily="2" charset="0"/>
                  <a:cs typeface="NikoshBAN" pitchFamily="2" charset="0"/>
                </a:rPr>
                <a:t>শিখনফল</a:t>
              </a:r>
              <a:r>
                <a:rPr lang="bn-IN" sz="4400" dirty="0">
                  <a:latin typeface="NikoshBAN" pitchFamily="2" charset="0"/>
                  <a:cs typeface="NikoshBAN" pitchFamily="2" charset="0"/>
                </a:rPr>
                <a:t>...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16280" y="2895600"/>
            <a:ext cx="4996819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  <a:sym typeface="Webdings"/>
              </a:rPr>
              <a:t>পর্যায়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ebdings"/>
              </a:rPr>
              <a:t>সারণি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কী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তা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বলতে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পারবে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।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079"/>
            </a:avLst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4761131"/>
            <a:ext cx="7375737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itchFamily="2" charset="0"/>
                <a:sym typeface="Webdings"/>
              </a:rPr>
              <a:t>পর্যায়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সারণি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বিকাশের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  <a:sym typeface="Webdings"/>
              </a:rPr>
              <a:t>পটভূমি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বর্ণনা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করতে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পারবে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Webdings"/>
              </a:rPr>
              <a:t>।</a:t>
            </a:r>
            <a:endParaRPr lang="en-US" sz="3600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 animBg="1"/>
      <p:bldP spid="1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28800" y="762000"/>
            <a:ext cx="3962400" cy="4639632"/>
            <a:chOff x="304800" y="457200"/>
            <a:chExt cx="2755900" cy="3810000"/>
          </a:xfrm>
        </p:grpSpPr>
        <p:pic>
          <p:nvPicPr>
            <p:cNvPr id="3" name="Picture 2" descr="Lavoisier2.jpe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381000" y="457200"/>
              <a:ext cx="2679700" cy="381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304800" y="3276600"/>
              <a:ext cx="18473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800" dirty="0">
                <a:latin typeface="NikoshBAN" pitchFamily="2" charset="0"/>
                <a:cs typeface="NikoshBAN" pitchFamily="2" charset="0"/>
              </a:endParaRPr>
            </a:p>
            <a:p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57200" y="5401632"/>
            <a:ext cx="8305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বিজ্ঞানীর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সর্বপ্রথম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আবিষ্কার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0"/>
            <a:ext cx="2587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19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1080</TotalTime>
  <Words>645</Words>
  <Application>Microsoft Office PowerPoint</Application>
  <PresentationFormat>On-screen Show (4:3)</PresentationFormat>
  <Paragraphs>116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Calibri Light</vt:lpstr>
      <vt:lpstr>NikoshBAN</vt:lpstr>
      <vt:lpstr>Times New Roman</vt:lpstr>
      <vt:lpstr>Webdings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bcc123</dc:creator>
  <cp:lastModifiedBy>Windows User</cp:lastModifiedBy>
  <cp:revision>327</cp:revision>
  <dcterms:created xsi:type="dcterms:W3CDTF">2013-06-17T02:29:30Z</dcterms:created>
  <dcterms:modified xsi:type="dcterms:W3CDTF">2020-09-24T01:15:43Z</dcterms:modified>
</cp:coreProperties>
</file>