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347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3" r:id="rId16"/>
    <p:sldId id="350" r:id="rId17"/>
    <p:sldId id="342" r:id="rId18"/>
    <p:sldId id="344" r:id="rId19"/>
    <p:sldId id="348" r:id="rId20"/>
    <p:sldId id="349" r:id="rId21"/>
  </p:sldIdLst>
  <p:sldSz cx="12801600" cy="7315200"/>
  <p:notesSz cx="6858000" cy="9144000"/>
  <p:defaultTextStyle>
    <a:defPPr>
      <a:defRPr lang="en-US"/>
    </a:defPPr>
    <a:lvl1pPr marL="0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746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492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4238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984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3731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8477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3223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7969" algn="l" defTabSz="1149492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3" autoAdjust="0"/>
    <p:restoredTop sz="94660"/>
  </p:normalViewPr>
  <p:slideViewPr>
    <p:cSldViewPr>
      <p:cViewPr varScale="1">
        <p:scale>
          <a:sx n="66" d="100"/>
          <a:sy n="66" d="100"/>
        </p:scale>
        <p:origin x="810" y="66"/>
      </p:cViewPr>
      <p:guideLst>
        <p:guide orient="horz" pos="230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272456"/>
            <a:ext cx="10881360" cy="15680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145280"/>
            <a:ext cx="8961120" cy="18694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3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7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60" y="313269"/>
            <a:ext cx="4031616" cy="665649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9" y="313269"/>
            <a:ext cx="11885930" cy="665649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706880"/>
            <a:ext cx="11521440" cy="48276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700694"/>
            <a:ext cx="10881360" cy="1452880"/>
          </a:xfrm>
          <a:prstGeom prst="rect">
            <a:avLst/>
          </a:prstGeo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100495"/>
            <a:ext cx="10881360" cy="160019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7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49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4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98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373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84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3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796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1820334"/>
            <a:ext cx="7958772" cy="5149426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2" y="1820334"/>
            <a:ext cx="7958773" cy="5149426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637456"/>
            <a:ext cx="5656263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319869"/>
            <a:ext cx="5656263" cy="421470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637456"/>
            <a:ext cx="5658486" cy="6824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000" b="1"/>
            </a:lvl1pPr>
            <a:lvl2pPr marL="574746" indent="0">
              <a:buNone/>
              <a:defRPr sz="2500" b="1"/>
            </a:lvl2pPr>
            <a:lvl3pPr marL="1149492" indent="0">
              <a:buNone/>
              <a:defRPr sz="2300" b="1"/>
            </a:lvl3pPr>
            <a:lvl4pPr marL="1724238" indent="0">
              <a:buNone/>
              <a:defRPr sz="2000" b="1"/>
            </a:lvl4pPr>
            <a:lvl5pPr marL="2298984" indent="0">
              <a:buNone/>
              <a:defRPr sz="2000" b="1"/>
            </a:lvl5pPr>
            <a:lvl6pPr marL="2873731" indent="0">
              <a:buNone/>
              <a:defRPr sz="2000" b="1"/>
            </a:lvl6pPr>
            <a:lvl7pPr marL="3448477" indent="0">
              <a:buNone/>
              <a:defRPr sz="2000" b="1"/>
            </a:lvl7pPr>
            <a:lvl8pPr marL="4023223" indent="0">
              <a:buNone/>
              <a:defRPr sz="2000" b="1"/>
            </a:lvl8pPr>
            <a:lvl9pPr marL="4597969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319869"/>
            <a:ext cx="5658486" cy="4214707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92947"/>
            <a:ext cx="1152144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291253"/>
            <a:ext cx="4211638" cy="1239520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291256"/>
            <a:ext cx="7156450" cy="6243321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1530776"/>
            <a:ext cx="4211638" cy="5003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120642"/>
            <a:ext cx="7680960" cy="604521"/>
          </a:xfrm>
          <a:prstGeom prst="rect">
            <a:avLst/>
          </a:prstGeo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53627"/>
            <a:ext cx="7680960" cy="4389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/>
            </a:lvl1pPr>
            <a:lvl2pPr marL="574746" indent="0">
              <a:buNone/>
              <a:defRPr sz="3500"/>
            </a:lvl2pPr>
            <a:lvl3pPr marL="1149492" indent="0">
              <a:buNone/>
              <a:defRPr sz="3000"/>
            </a:lvl3pPr>
            <a:lvl4pPr marL="1724238" indent="0">
              <a:buNone/>
              <a:defRPr sz="2500"/>
            </a:lvl4pPr>
            <a:lvl5pPr marL="2298984" indent="0">
              <a:buNone/>
              <a:defRPr sz="2500"/>
            </a:lvl5pPr>
            <a:lvl6pPr marL="2873731" indent="0">
              <a:buNone/>
              <a:defRPr sz="2500"/>
            </a:lvl6pPr>
            <a:lvl7pPr marL="3448477" indent="0">
              <a:buNone/>
              <a:defRPr sz="2500"/>
            </a:lvl7pPr>
            <a:lvl8pPr marL="4023223" indent="0">
              <a:buNone/>
              <a:defRPr sz="2500"/>
            </a:lvl8pPr>
            <a:lvl9pPr marL="459796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5725163"/>
            <a:ext cx="7680960" cy="858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74746" indent="0">
              <a:buNone/>
              <a:defRPr sz="1500"/>
            </a:lvl2pPr>
            <a:lvl3pPr marL="1149492" indent="0">
              <a:buNone/>
              <a:defRPr sz="1300"/>
            </a:lvl3pPr>
            <a:lvl4pPr marL="1724238" indent="0">
              <a:buNone/>
              <a:defRPr sz="1100"/>
            </a:lvl4pPr>
            <a:lvl5pPr marL="2298984" indent="0">
              <a:buNone/>
              <a:defRPr sz="1100"/>
            </a:lvl5pPr>
            <a:lvl6pPr marL="2873731" indent="0">
              <a:buNone/>
              <a:defRPr sz="1100"/>
            </a:lvl6pPr>
            <a:lvl7pPr marL="3448477" indent="0">
              <a:buNone/>
              <a:defRPr sz="1100"/>
            </a:lvl7pPr>
            <a:lvl8pPr marL="4023223" indent="0">
              <a:buNone/>
              <a:defRPr sz="1100"/>
            </a:lvl8pPr>
            <a:lvl9pPr marL="4597969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8063CE92-87F8-4F4C-A127-5B284C3E47F1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6780109"/>
            <a:ext cx="405384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6780109"/>
            <a:ext cx="2987040" cy="389467"/>
          </a:xfrm>
          <a:prstGeom prst="rect">
            <a:avLst/>
          </a:prstGeom>
        </p:spPr>
        <p:txBody>
          <a:bodyPr/>
          <a:lstStyle/>
          <a:p>
            <a:fld id="{FE76FEE8-3E9B-4E8B-887C-BCB1E4047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801600" cy="7315200"/>
          </a:xfrm>
          <a:prstGeom prst="rect">
            <a:avLst/>
          </a:prstGeom>
          <a:solidFill>
            <a:srgbClr val="FF0000">
              <a:alpha val="61000"/>
            </a:srgb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" y="152401"/>
            <a:ext cx="12420600" cy="693420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29491" y="304802"/>
            <a:ext cx="12039600" cy="6553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208330" y="304800"/>
            <a:ext cx="1281495" cy="83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/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130" y="346367"/>
            <a:ext cx="748145" cy="644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userhub-client-a2i.png"/>
          <p:cNvPicPr>
            <a:picLocks noChangeAspect="1"/>
          </p:cNvPicPr>
          <p:nvPr userDrawn="1"/>
        </p:nvPicPr>
        <p:blipFill>
          <a:blip r:embed="rId15"/>
          <a:srcRect l="18000" t="18000" r="52000" b="20000"/>
          <a:stretch>
            <a:fillRect/>
          </a:stretch>
        </p:blipFill>
        <p:spPr>
          <a:xfrm>
            <a:off x="436422" y="6206835"/>
            <a:ext cx="589935" cy="609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8551" y="6096000"/>
            <a:ext cx="838200" cy="83820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76800" y="699129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2000" baseline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তাজিবুর রহমান, সহাকারী শিক্ষক, কালিয়া, নড়াইল। </a:t>
            </a:r>
            <a:r>
              <a:rPr lang="en-US" sz="2000" baseline="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tajiburs.tr@gmail.com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9492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060" indent="-431060" algn="l" defTabSz="1149492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3962" indent="-359216" algn="l" defTabSz="1149492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65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1611" indent="-287373" algn="l" defTabSz="114949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6358" indent="-287373" algn="l" defTabSz="1149492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1104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5850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596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5342" indent="-287373" algn="l" defTabSz="114949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746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492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4238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984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3731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8477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23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7969" algn="l" defTabSz="114949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EC4B20-9043-4198-9EA0-0200DCE7F933}"/>
              </a:ext>
            </a:extLst>
          </p:cNvPr>
          <p:cNvSpPr/>
          <p:nvPr/>
        </p:nvSpPr>
        <p:spPr>
          <a:xfrm>
            <a:off x="3991429" y="3018972"/>
            <a:ext cx="7414151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99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1EC4B20-9043-4198-9EA0-0200DCE7F933}"/>
              </a:ext>
            </a:extLst>
          </p:cNvPr>
          <p:cNvSpPr/>
          <p:nvPr/>
        </p:nvSpPr>
        <p:spPr>
          <a:xfrm>
            <a:off x="1092201" y="943430"/>
            <a:ext cx="96774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138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অনলাইন ক্লাসে </a:t>
            </a:r>
            <a:endParaRPr lang="en-US" sz="138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9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38929" y="303611"/>
            <a:ext cx="4954323" cy="682278"/>
          </a:xfrm>
          <a:prstGeom prst="rect">
            <a:avLst/>
          </a:prstGeom>
        </p:spPr>
        <p:txBody>
          <a:bodyPr wrap="none" lIns="96561" tIns="48280" rIns="96561" bIns="48280">
            <a:spAutoFit/>
          </a:bodyPr>
          <a:lstStyle/>
          <a:p>
            <a:pPr algn="ctr"/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35078" y="257132"/>
            <a:ext cx="2909454" cy="6894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26943" y="1280160"/>
            <a:ext cx="11742519" cy="4826094"/>
            <a:chOff x="406612" y="1200150"/>
            <a:chExt cx="11183351" cy="45244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12" y="1200150"/>
              <a:ext cx="5488440" cy="45244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E417D7F0-E26B-4E14-BCB5-953338A35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523" y="1200150"/>
              <a:ext cx="5488440" cy="452446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TextBox 14"/>
          <p:cNvSpPr txBox="1"/>
          <p:nvPr/>
        </p:nvSpPr>
        <p:spPr>
          <a:xfrm>
            <a:off x="7644533" y="6210316"/>
            <a:ext cx="3698941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225" y="6210316"/>
            <a:ext cx="4888298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অ্যাপার্টমেন্টে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34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1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771245" y="1286732"/>
            <a:ext cx="11301085" cy="3762066"/>
            <a:chOff x="734518" y="1206311"/>
            <a:chExt cx="10762938" cy="35269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0604" y="1206311"/>
              <a:ext cx="4796852" cy="35269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18" y="1237702"/>
              <a:ext cx="4976734" cy="3495546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950937" y="5117655"/>
            <a:ext cx="4577621" cy="689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হাসপাতালে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8793" y="5143893"/>
            <a:ext cx="3787745" cy="689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707" y="6376214"/>
            <a:ext cx="5495232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পরিচ্ছন্নতাকর্মী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0598" y="6029125"/>
            <a:ext cx="11826933" cy="1280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>
            <a:spAutoFit/>
          </a:bodyPr>
          <a:lstStyle/>
          <a:p>
            <a:pPr algn="ctr"/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কর্মী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হাসপাতাল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19338" y="320606"/>
            <a:ext cx="2909454" cy="6894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পরিচ্ছন্নতা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0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8" grpId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2183" y="118227"/>
            <a:ext cx="6837219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5795" y="6079328"/>
            <a:ext cx="3776106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6405" y="6124090"/>
            <a:ext cx="2734888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864" y="6124091"/>
            <a:ext cx="11175404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মানুষগুলোকে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4576" y="6163307"/>
            <a:ext cx="2938549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46148" y="960183"/>
            <a:ext cx="11576095" cy="4956825"/>
            <a:chOff x="520140" y="900169"/>
            <a:chExt cx="11024852" cy="4647023"/>
          </a:xfrm>
        </p:grpSpPr>
        <p:grpSp>
          <p:nvGrpSpPr>
            <p:cNvPr id="9" name="Group 11"/>
            <p:cNvGrpSpPr/>
            <p:nvPr/>
          </p:nvGrpSpPr>
          <p:grpSpPr>
            <a:xfrm>
              <a:off x="520140" y="900169"/>
              <a:ext cx="11024852" cy="1947099"/>
              <a:chOff x="520140" y="1111377"/>
              <a:chExt cx="11024852" cy="240613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9072" y="1111377"/>
                <a:ext cx="3355920" cy="240613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140" y="1111377"/>
                <a:ext cx="3355920" cy="24061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1840" y="1111377"/>
                <a:ext cx="3355920" cy="240613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840" y="3316079"/>
              <a:ext cx="3355920" cy="20883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40" y="3264665"/>
              <a:ext cx="3330388" cy="20883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9072" y="3458807"/>
              <a:ext cx="3355920" cy="208838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0315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C38C64-F5F6-4579-A43C-44A311318CDC}"/>
              </a:ext>
            </a:extLst>
          </p:cNvPr>
          <p:cNvSpPr txBox="1"/>
          <p:nvPr/>
        </p:nvSpPr>
        <p:spPr>
          <a:xfrm>
            <a:off x="5278920" y="316017"/>
            <a:ext cx="2800350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52947" y="6512729"/>
            <a:ext cx="9135688" cy="689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যানবাহনগুলো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6178" y="6476606"/>
            <a:ext cx="10149222" cy="682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মালামাল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825426" y="1443165"/>
            <a:ext cx="11418060" cy="5054541"/>
            <a:chOff x="786119" y="1352965"/>
            <a:chExt cx="10874343" cy="4738632"/>
          </a:xfrm>
        </p:grpSpPr>
        <p:grpSp>
          <p:nvGrpSpPr>
            <p:cNvPr id="3" name="Group 17"/>
            <p:cNvGrpSpPr/>
            <p:nvPr/>
          </p:nvGrpSpPr>
          <p:grpSpPr>
            <a:xfrm>
              <a:off x="786119" y="1352965"/>
              <a:ext cx="10796281" cy="4308485"/>
              <a:chOff x="319384" y="1396258"/>
              <a:chExt cx="10467359" cy="4308485"/>
            </a:xfrm>
          </p:grpSpPr>
          <p:pic>
            <p:nvPicPr>
              <p:cNvPr id="7" name="Picture 6">
                <a:extLst>
                  <a:ext uri="{FF2B5EF4-FFF2-40B4-BE49-F238E27FC236}">
                    <a16:creationId xmlns="" xmlns:a16="http://schemas.microsoft.com/office/drawing/2014/main" id="{64C41385-A8D0-4A1C-BB26-50C93FED1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6963" y="3845034"/>
                <a:ext cx="3023293" cy="177806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9" name="Picture 8">
                <a:extLst>
                  <a:ext uri="{FF2B5EF4-FFF2-40B4-BE49-F238E27FC236}">
                    <a16:creationId xmlns="" xmlns:a16="http://schemas.microsoft.com/office/drawing/2014/main" id="{64C41385-A8D0-4A1C-BB26-50C93FED12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972"/>
              <a:stretch/>
            </p:blipFill>
            <p:spPr>
              <a:xfrm>
                <a:off x="319385" y="3819728"/>
                <a:ext cx="3233285" cy="1828672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64C41385-A8D0-4A1C-BB26-50C93FED12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384" y="1396258"/>
                <a:ext cx="3233286" cy="196618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="" xmlns:a16="http://schemas.microsoft.com/office/drawing/2014/main" id="{47DE557D-6DF1-4056-A034-0FE0FC32A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4543" y="3845034"/>
                <a:ext cx="3092200" cy="1859709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47DE557D-6DF1-4056-A034-0FE0FC32A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5636" y="1396258"/>
                <a:ext cx="3092200" cy="1859707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47DE557D-6DF1-4056-A034-0FE0FC32A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8541" y="1396258"/>
                <a:ext cx="3061224" cy="179137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5" name="Group 21"/>
            <p:cNvGrpSpPr/>
            <p:nvPr/>
          </p:nvGrpSpPr>
          <p:grpSpPr>
            <a:xfrm>
              <a:off x="786119" y="3267855"/>
              <a:ext cx="10874343" cy="461665"/>
              <a:chOff x="786119" y="3267855"/>
              <a:chExt cx="10874343" cy="461665"/>
            </a:xfrm>
          </p:grpSpPr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5DC38C64-F5F6-4579-A43C-44A311318CDC}"/>
                  </a:ext>
                </a:extLst>
              </p:cNvPr>
              <p:cNvSpPr txBox="1"/>
              <p:nvPr/>
            </p:nvSpPr>
            <p:spPr>
              <a:xfrm>
                <a:off x="786119" y="3267855"/>
                <a:ext cx="333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নৌকা</a:t>
                </a:r>
                <a:endParaRPr lang="en-US" sz="2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5DC38C64-F5F6-4579-A43C-44A311318CDC}"/>
                  </a:ext>
                </a:extLst>
              </p:cNvPr>
              <p:cNvSpPr txBox="1"/>
              <p:nvPr/>
            </p:nvSpPr>
            <p:spPr>
              <a:xfrm>
                <a:off x="4642774" y="3267855"/>
                <a:ext cx="333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রিক্সা</a:t>
                </a:r>
                <a:r>
                  <a:rPr lang="en-US" sz="25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/</a:t>
                </a:r>
                <a:r>
                  <a:rPr lang="en-US" sz="25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ভ্যান</a:t>
                </a:r>
                <a:endParaRPr lang="en-US" sz="2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5DC38C64-F5F6-4579-A43C-44A311318CDC}"/>
                  </a:ext>
                </a:extLst>
              </p:cNvPr>
              <p:cNvSpPr txBox="1"/>
              <p:nvPr/>
            </p:nvSpPr>
            <p:spPr>
              <a:xfrm>
                <a:off x="8325575" y="3267855"/>
                <a:ext cx="333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বাস</a:t>
                </a:r>
                <a:endParaRPr lang="en-US" sz="2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786119" y="5629932"/>
              <a:ext cx="10874343" cy="461665"/>
              <a:chOff x="786119" y="3267855"/>
              <a:chExt cx="10874343" cy="461665"/>
            </a:xfrm>
          </p:grpSpPr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5DC38C64-F5F6-4579-A43C-44A311318CDC}"/>
                  </a:ext>
                </a:extLst>
              </p:cNvPr>
              <p:cNvSpPr txBox="1"/>
              <p:nvPr/>
            </p:nvSpPr>
            <p:spPr>
              <a:xfrm>
                <a:off x="786119" y="3267855"/>
                <a:ext cx="333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ট্রাক</a:t>
                </a:r>
                <a:endParaRPr lang="en-US" sz="2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5DC38C64-F5F6-4579-A43C-44A311318CDC}"/>
                  </a:ext>
                </a:extLst>
              </p:cNvPr>
              <p:cNvSpPr txBox="1"/>
              <p:nvPr/>
            </p:nvSpPr>
            <p:spPr>
              <a:xfrm>
                <a:off x="4642774" y="3267855"/>
                <a:ext cx="333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ট্রেন</a:t>
                </a:r>
                <a:endParaRPr lang="en-US" sz="2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5DC38C64-F5F6-4579-A43C-44A311318CDC}"/>
                  </a:ext>
                </a:extLst>
              </p:cNvPr>
              <p:cNvSpPr txBox="1"/>
              <p:nvPr/>
            </p:nvSpPr>
            <p:spPr>
              <a:xfrm>
                <a:off x="8325575" y="3267855"/>
                <a:ext cx="33348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ট্যাক্সি</a:t>
                </a:r>
                <a:endParaRPr lang="en-US" sz="25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51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DC38C64-F5F6-4579-A43C-44A311318CDC}"/>
              </a:ext>
            </a:extLst>
          </p:cNvPr>
          <p:cNvSpPr txBox="1"/>
          <p:nvPr/>
        </p:nvSpPr>
        <p:spPr>
          <a:xfrm>
            <a:off x="5278920" y="316017"/>
            <a:ext cx="2800350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947" y="6200966"/>
            <a:ext cx="9135688" cy="6894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যানবাহনগুলো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8190" y="6200965"/>
            <a:ext cx="9425198" cy="682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970065" y="1005437"/>
            <a:ext cx="11418060" cy="5103996"/>
            <a:chOff x="786119" y="1306601"/>
            <a:chExt cx="10874343" cy="4784996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64C41385-A8D0-4A1C-BB26-50C93FED12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07" b="13589"/>
            <a:stretch/>
          </p:blipFill>
          <p:spPr>
            <a:xfrm>
              <a:off x="4740107" y="3830964"/>
              <a:ext cx="3148651" cy="17989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64C41385-A8D0-4A1C-BB26-50C93FED1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63" y="3810055"/>
              <a:ext cx="3325626" cy="181987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64C41385-A8D0-4A1C-BB26-50C93FED1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62" y="1306601"/>
              <a:ext cx="3325627" cy="186696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47DE557D-6DF1-4056-A034-0FE0FC32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9951" y="3901706"/>
              <a:ext cx="3180511" cy="17182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7DE557D-6DF1-4056-A034-0FE0FC32A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075" y="1306602"/>
              <a:ext cx="3251386" cy="19771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47DE557D-6DF1-4056-A034-0FE0FC32A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203"/>
            <a:stretch/>
          </p:blipFill>
          <p:spPr>
            <a:xfrm>
              <a:off x="4740107" y="1419238"/>
              <a:ext cx="3148651" cy="1717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5DC38C64-F5F6-4579-A43C-44A311318CDC}"/>
                </a:ext>
              </a:extLst>
            </p:cNvPr>
            <p:cNvSpPr txBox="1"/>
            <p:nvPr/>
          </p:nvSpPr>
          <p:spPr>
            <a:xfrm>
              <a:off x="786119" y="3267855"/>
              <a:ext cx="3334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নৌকা</a:t>
              </a:r>
              <a:endParaRPr lang="en-US" sz="2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5DC38C64-F5F6-4579-A43C-44A311318CDC}"/>
                </a:ext>
              </a:extLst>
            </p:cNvPr>
            <p:cNvSpPr txBox="1"/>
            <p:nvPr/>
          </p:nvSpPr>
          <p:spPr>
            <a:xfrm>
              <a:off x="4642774" y="3267855"/>
              <a:ext cx="3334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রিক্সা</a:t>
              </a:r>
              <a:r>
                <a:rPr lang="en-US" sz="25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</a:t>
              </a:r>
              <a:r>
                <a:rPr lang="en-US" sz="2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ভ্যান</a:t>
              </a:r>
              <a:endParaRPr lang="en-US" sz="2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DC38C64-F5F6-4579-A43C-44A311318CDC}"/>
                </a:ext>
              </a:extLst>
            </p:cNvPr>
            <p:cNvSpPr txBox="1"/>
            <p:nvPr/>
          </p:nvSpPr>
          <p:spPr>
            <a:xfrm>
              <a:off x="8325575" y="3267855"/>
              <a:ext cx="3334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বাস</a:t>
              </a:r>
              <a:endParaRPr lang="en-US" sz="2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DC38C64-F5F6-4579-A43C-44A311318CDC}"/>
                </a:ext>
              </a:extLst>
            </p:cNvPr>
            <p:cNvSpPr txBox="1"/>
            <p:nvPr/>
          </p:nvSpPr>
          <p:spPr>
            <a:xfrm>
              <a:off x="786119" y="5629932"/>
              <a:ext cx="3334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ট্রাক</a:t>
              </a:r>
              <a:endParaRPr lang="en-US" sz="2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5DC38C64-F5F6-4579-A43C-44A311318CDC}"/>
                </a:ext>
              </a:extLst>
            </p:cNvPr>
            <p:cNvSpPr txBox="1"/>
            <p:nvPr/>
          </p:nvSpPr>
          <p:spPr>
            <a:xfrm>
              <a:off x="4642774" y="5629932"/>
              <a:ext cx="3334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ট্রেন</a:t>
              </a:r>
              <a:endParaRPr lang="en-US" sz="2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5DC38C64-F5F6-4579-A43C-44A311318CDC}"/>
                </a:ext>
              </a:extLst>
            </p:cNvPr>
            <p:cNvSpPr txBox="1"/>
            <p:nvPr/>
          </p:nvSpPr>
          <p:spPr>
            <a:xfrm>
              <a:off x="8325575" y="5629932"/>
              <a:ext cx="3334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ট্যাক্সি</a:t>
              </a:r>
              <a:endParaRPr lang="en-US" sz="25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09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838200"/>
            <a:ext cx="5715000" cy="569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764181" y="279518"/>
            <a:ext cx="5813534" cy="589945"/>
          </a:xfrm>
          <a:prstGeom prst="rect">
            <a:avLst/>
          </a:prstGeom>
        </p:spPr>
        <p:txBody>
          <a:bodyPr wrap="none" lIns="96561" tIns="48280" rIns="96561" bIns="48280">
            <a:spAutoFit/>
          </a:bodyPr>
          <a:lstStyle/>
          <a:p>
            <a:pPr algn="ctr"/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৩২ ও ৩৩ পৃষ্ঠা বের কর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0D66C6C7-5A8D-4F12-8904-F103D192650A}"/>
              </a:ext>
            </a:extLst>
          </p:cNvPr>
          <p:cNvGrpSpPr/>
          <p:nvPr/>
        </p:nvGrpSpPr>
        <p:grpSpPr>
          <a:xfrm>
            <a:off x="545690" y="228600"/>
            <a:ext cx="11562736" cy="6880086"/>
            <a:chOff x="545690" y="575187"/>
            <a:chExt cx="11562736" cy="6524349"/>
          </a:xfrm>
        </p:grpSpPr>
        <p:grpSp>
          <p:nvGrpSpPr>
            <p:cNvPr id="5" name="Group 9"/>
            <p:cNvGrpSpPr/>
            <p:nvPr/>
          </p:nvGrpSpPr>
          <p:grpSpPr>
            <a:xfrm>
              <a:off x="545690" y="575187"/>
              <a:ext cx="11562736" cy="6352966"/>
              <a:chOff x="850416" y="1427240"/>
              <a:chExt cx="9613881" cy="425540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50416" y="1429148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740843" y="1427240"/>
                <a:ext cx="4723454" cy="425349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098811" y="1519459"/>
                <a:ext cx="4331008" cy="407012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5" name="Oval 14"/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4C9D3CB7-0EBE-4973-837A-2A8404AAB568}"/>
                </a:ext>
              </a:extLst>
            </p:cNvPr>
            <p:cNvSpPr/>
            <p:nvPr/>
          </p:nvSpPr>
          <p:spPr>
            <a:xfrm>
              <a:off x="2819400" y="6427531"/>
              <a:ext cx="689612" cy="6720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dirty="0" smtClean="0">
                  <a:latin typeface="NikoshBAN" pitchFamily="2" charset="0"/>
                  <a:cs typeface="NikoshBAN" pitchFamily="2" charset="0"/>
                </a:rPr>
                <a:t>৩২</a:t>
              </a:r>
              <a:endParaRPr lang="en-US" sz="36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C00F67F0-120B-472C-829F-E41BF0FA1418}"/>
                </a:ext>
              </a:extLst>
            </p:cNvPr>
            <p:cNvSpPr/>
            <p:nvPr/>
          </p:nvSpPr>
          <p:spPr>
            <a:xfrm>
              <a:off x="8991601" y="6355193"/>
              <a:ext cx="1011815" cy="613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3600" dirty="0" smtClean="0"/>
                <a:t>৩৩ </a:t>
              </a:r>
              <a:endParaRPr lang="en-US" sz="3600" dirty="0"/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12F5B7F-9CE8-4735-A76C-EE1D94469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4" y="381000"/>
            <a:ext cx="4957272" cy="613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03293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0580" y="147784"/>
            <a:ext cx="3884122" cy="984885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5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5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1003" y="1381177"/>
            <a:ext cx="11274138" cy="1280351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974164"/>
              </p:ext>
            </p:extLst>
          </p:nvPr>
        </p:nvGraphicFramePr>
        <p:xfrm>
          <a:off x="771005" y="2961182"/>
          <a:ext cx="11274138" cy="3724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58046">
                  <a:extLst>
                    <a:ext uri="{9D8B030D-6E8A-4147-A177-3AD203B41FA5}">
                      <a16:colId xmlns="" xmlns:a16="http://schemas.microsoft.com/office/drawing/2014/main" val="1661287821"/>
                    </a:ext>
                  </a:extLst>
                </a:gridCol>
                <a:gridCol w="3758046">
                  <a:extLst>
                    <a:ext uri="{9D8B030D-6E8A-4147-A177-3AD203B41FA5}">
                      <a16:colId xmlns="" xmlns:a16="http://schemas.microsoft.com/office/drawing/2014/main" val="2149556971"/>
                    </a:ext>
                  </a:extLst>
                </a:gridCol>
                <a:gridCol w="3758046">
                  <a:extLst>
                    <a:ext uri="{9D8B030D-6E8A-4147-A177-3AD203B41FA5}">
                      <a16:colId xmlns="" xmlns:a16="http://schemas.microsoft.com/office/drawing/2014/main" val="3324672184"/>
                    </a:ext>
                  </a:extLst>
                </a:gridCol>
              </a:tblGrid>
              <a:tr h="744820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পেশা</a:t>
                      </a:r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3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স্থান</a:t>
                      </a:r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কাজের</a:t>
                      </a:r>
                      <a:r>
                        <a:rPr lang="en-US" sz="3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ফলাফল</a:t>
                      </a:r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extLst>
                  <a:ext uri="{0D108BD9-81ED-4DB2-BD59-A6C34878D82A}">
                    <a16:rowId xmlns="" xmlns:a16="http://schemas.microsoft.com/office/drawing/2014/main" val="3711942234"/>
                  </a:ext>
                </a:extLst>
              </a:tr>
              <a:tr h="744820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কারখানা</a:t>
                      </a:r>
                      <a:r>
                        <a:rPr lang="en-US" sz="3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extLst>
                  <a:ext uri="{0D108BD9-81ED-4DB2-BD59-A6C34878D82A}">
                    <a16:rowId xmlns="" xmlns:a16="http://schemas.microsoft.com/office/drawing/2014/main" val="1653519853"/>
                  </a:ext>
                </a:extLst>
              </a:tr>
              <a:tr h="744820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পরিচ্ছন্নতা</a:t>
                      </a:r>
                      <a:r>
                        <a:rPr lang="en-US" sz="38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কর্মী</a:t>
                      </a:r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extLst>
                  <a:ext uri="{0D108BD9-81ED-4DB2-BD59-A6C34878D82A}">
                    <a16:rowId xmlns="" xmlns:a16="http://schemas.microsoft.com/office/drawing/2014/main" val="3192990421"/>
                  </a:ext>
                </a:extLst>
              </a:tr>
              <a:tr h="744820">
                <a:tc>
                  <a:txBody>
                    <a:bodyPr/>
                    <a:lstStyle/>
                    <a:p>
                      <a:pPr algn="ctr"/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পরিবহন</a:t>
                      </a:r>
                      <a:r>
                        <a:rPr lang="en-US" sz="38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8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শ্রমিক</a:t>
                      </a:r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extLst>
                  <a:ext uri="{0D108BD9-81ED-4DB2-BD59-A6C34878D82A}">
                    <a16:rowId xmlns="" xmlns:a16="http://schemas.microsoft.com/office/drawing/2014/main" val="3738386458"/>
                  </a:ext>
                </a:extLst>
              </a:tr>
              <a:tr h="744820">
                <a:tc>
                  <a:txBody>
                    <a:bodyPr/>
                    <a:lstStyle/>
                    <a:p>
                      <a:pPr algn="ctr"/>
                      <a:endParaRPr lang="en-US" sz="38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1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tc>
                  <a:txBody>
                    <a:bodyPr/>
                    <a:lstStyle/>
                    <a:p>
                      <a:pPr algn="ctr"/>
                      <a:endParaRPr lang="en-US" sz="3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6012" marR="96012" marT="48768" marB="48768"/>
                </a:tc>
                <a:extLst>
                  <a:ext uri="{0D108BD9-81ED-4DB2-BD59-A6C34878D82A}">
                    <a16:rowId xmlns="" xmlns:a16="http://schemas.microsoft.com/office/drawing/2014/main" val="2423699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30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53"/>
          <p:cNvGrpSpPr/>
          <p:nvPr/>
        </p:nvGrpSpPr>
        <p:grpSpPr>
          <a:xfrm>
            <a:off x="1708219" y="1391246"/>
            <a:ext cx="8518895" cy="1170090"/>
            <a:chOff x="1626874" y="1304291"/>
            <a:chExt cx="8113234" cy="1096959"/>
          </a:xfrm>
        </p:grpSpPr>
        <p:sp>
          <p:nvSpPr>
            <p:cNvPr id="2" name="TextBox 1"/>
            <p:cNvSpPr txBox="1"/>
            <p:nvPr/>
          </p:nvSpPr>
          <p:spPr>
            <a:xfrm>
              <a:off x="1626874" y="1304291"/>
              <a:ext cx="6285604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দৈনন্দিন জীবনযাপনে সাহায্য করেন কে 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3" name="Group 45"/>
            <p:cNvGrpSpPr/>
            <p:nvPr/>
          </p:nvGrpSpPr>
          <p:grpSpPr>
            <a:xfrm>
              <a:off x="2116590" y="1854188"/>
              <a:ext cx="7623518" cy="547062"/>
              <a:chOff x="1676224" y="2104809"/>
              <a:chExt cx="7623518" cy="547062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1676224" y="2152030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131498" y="2132498"/>
                <a:ext cx="1081188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শ্রমজীবী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720486" y="2143874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175760" y="2124342"/>
                <a:ext cx="936153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ডাক্তার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857235" y="2152030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312509" y="2132498"/>
                <a:ext cx="1209428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প্রকৌশলী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782604" y="2137938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8378855" y="2104809"/>
                <a:ext cx="920887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4" name="Group 48"/>
          <p:cNvGrpSpPr/>
          <p:nvPr/>
        </p:nvGrpSpPr>
        <p:grpSpPr>
          <a:xfrm>
            <a:off x="1663210" y="2901082"/>
            <a:ext cx="8827659" cy="1077217"/>
            <a:chOff x="1584009" y="2719763"/>
            <a:chExt cx="8407294" cy="1009890"/>
          </a:xfrm>
        </p:grpSpPr>
        <p:sp>
          <p:nvSpPr>
            <p:cNvPr id="11" name="TextBox 10"/>
            <p:cNvSpPr txBox="1"/>
            <p:nvPr/>
          </p:nvSpPr>
          <p:spPr>
            <a:xfrm>
              <a:off x="1584009" y="2719763"/>
              <a:ext cx="3574238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২। পোশাক শ্রমিক কি করেন 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5" name="Group 47"/>
            <p:cNvGrpSpPr/>
            <p:nvPr/>
          </p:nvGrpSpPr>
          <p:grpSpPr>
            <a:xfrm>
              <a:off x="2063263" y="3201936"/>
              <a:ext cx="7928040" cy="527717"/>
              <a:chOff x="1676224" y="3238750"/>
              <a:chExt cx="7928040" cy="52771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676224" y="3275452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837699" y="3238750"/>
                <a:ext cx="2413970" cy="519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পোশাক তৈরি করেন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428169" y="3261223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075160" y="3238971"/>
                <a:ext cx="2380383" cy="519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রুগীদের সেবা করেন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76156" y="3253081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701728" y="3247095"/>
                <a:ext cx="1902536" cy="519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যানবাহন চালান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6" name="Group 50"/>
          <p:cNvGrpSpPr/>
          <p:nvPr/>
        </p:nvGrpSpPr>
        <p:grpSpPr>
          <a:xfrm>
            <a:off x="1687020" y="4194076"/>
            <a:ext cx="9430473" cy="1510838"/>
            <a:chOff x="1606685" y="3931946"/>
            <a:chExt cx="8981403" cy="1416411"/>
          </a:xfrm>
        </p:grpSpPr>
        <p:sp>
          <p:nvSpPr>
            <p:cNvPr id="18" name="TextBox 17"/>
            <p:cNvSpPr txBox="1"/>
            <p:nvPr/>
          </p:nvSpPr>
          <p:spPr>
            <a:xfrm>
              <a:off x="1606685" y="3931946"/>
              <a:ext cx="3580345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৩। পরিচ্ছন্নতাকর্মী কি করেন 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7" name="Group 49"/>
            <p:cNvGrpSpPr/>
            <p:nvPr/>
          </p:nvGrpSpPr>
          <p:grpSpPr>
            <a:xfrm>
              <a:off x="2111495" y="4479001"/>
              <a:ext cx="8476593" cy="869356"/>
              <a:chOff x="1676224" y="4441174"/>
              <a:chExt cx="8476593" cy="86935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676224" y="4468696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12142" y="4441174"/>
                <a:ext cx="2913191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রাস্তাঘাট পরিস্কার করেন 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534848" y="4468696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63263" y="4442018"/>
                <a:ext cx="2413970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পোশাক তৈরি করেন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819336" y="4460348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50281" y="4459335"/>
                <a:ext cx="1902536" cy="851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যানবাহন চালান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8" name="Group 57"/>
          <p:cNvGrpSpPr/>
          <p:nvPr/>
        </p:nvGrpSpPr>
        <p:grpSpPr>
          <a:xfrm>
            <a:off x="1760035" y="5583157"/>
            <a:ext cx="9620611" cy="1107597"/>
            <a:chOff x="1676224" y="5234206"/>
            <a:chExt cx="9162487" cy="1038372"/>
          </a:xfrm>
        </p:grpSpPr>
        <p:sp>
          <p:nvSpPr>
            <p:cNvPr id="25" name="TextBox 24"/>
            <p:cNvSpPr txBox="1"/>
            <p:nvPr/>
          </p:nvSpPr>
          <p:spPr>
            <a:xfrm>
              <a:off x="1676224" y="5234206"/>
              <a:ext cx="3629199" cy="519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0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 পরিবহন শ্রমিক কি করেন ?</a:t>
              </a:r>
              <a:endParaRPr lang="en-US" sz="3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39" name="Group 51"/>
            <p:cNvGrpSpPr/>
            <p:nvPr/>
          </p:nvGrpSpPr>
          <p:grpSpPr>
            <a:xfrm>
              <a:off x="2023647" y="5700707"/>
              <a:ext cx="8815064" cy="571871"/>
              <a:chOff x="1676224" y="5700091"/>
              <a:chExt cx="8815064" cy="57187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1676224" y="5752589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702847" y="5724724"/>
                <a:ext cx="2913191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রাস্তাঘাট পরিস্কার করেন 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247037" y="5767227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95413" y="5752589"/>
                <a:ext cx="1902536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যানবাহন </a:t>
                </a:r>
                <a:r>
                  <a:rPr lang="bn-IN" sz="3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চালান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652424" y="5742596"/>
                <a:ext cx="455274" cy="438214"/>
              </a:xfrm>
              <a:prstGeom prst="ellipse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IN" sz="3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077319" y="5700091"/>
                <a:ext cx="2413969" cy="5193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3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পোশাক তৈরি করেন</a:t>
                </a:r>
                <a:endParaRPr lang="en-US" sz="3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5544914" y="184038"/>
            <a:ext cx="1350774" cy="682278"/>
          </a:xfrm>
          <a:prstGeom prst="rect">
            <a:avLst/>
          </a:prstGeom>
          <a:noFill/>
        </p:spPr>
        <p:txBody>
          <a:bodyPr wrap="none" lIns="96561" tIns="48280" rIns="96561" bIns="48280" rtlCol="0">
            <a:spAutoFit/>
          </a:bodyPr>
          <a:lstStyle/>
          <a:p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253594" y="2033726"/>
            <a:ext cx="478038" cy="4674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055968" y="3436325"/>
            <a:ext cx="478038" cy="4674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218625" y="4822938"/>
            <a:ext cx="478038" cy="4674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2125393" y="6163477"/>
            <a:ext cx="478038" cy="467428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685801" y="617326"/>
            <a:ext cx="3658549" cy="592347"/>
          </a:xfrm>
          <a:prstGeom prst="triangle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solidFill>
              <a:schemeClr val="accent6">
                <a:lumMod val="90000"/>
                <a:alpha val="3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49111" y="1213030"/>
            <a:ext cx="3016338" cy="10382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89984" y="1568892"/>
            <a:ext cx="486595" cy="6070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2414" y="1540389"/>
            <a:ext cx="1535687" cy="529975"/>
          </a:xfrm>
          <a:prstGeom prst="rect">
            <a:avLst/>
          </a:prstGeom>
          <a:solidFill>
            <a:schemeClr val="tx2">
              <a:lumMod val="50000"/>
              <a:alpha val="69000"/>
            </a:schemeClr>
          </a:solidFill>
          <a:ln>
            <a:solidFill>
              <a:schemeClr val="accent1">
                <a:shade val="50000"/>
                <a:alpha val="9000"/>
              </a:schemeClr>
            </a:solidFill>
          </a:ln>
          <a:effectLst>
            <a:outerShdw blurRad="50800" dist="50800" dir="5400000" algn="ctr" rotWithShape="0">
              <a:srgbClr val="000000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31" tIns="54366" rIns="108731" bIns="54366" rtlCol="0" anchor="ctr"/>
          <a:lstStyle/>
          <a:p>
            <a:pPr algn="ctr"/>
            <a:endParaRPr lang="en-US"/>
          </a:p>
        </p:txBody>
      </p:sp>
      <p:grpSp>
        <p:nvGrpSpPr>
          <p:cNvPr id="6" name="Group 15"/>
          <p:cNvGrpSpPr/>
          <p:nvPr/>
        </p:nvGrpSpPr>
        <p:grpSpPr>
          <a:xfrm>
            <a:off x="1533516" y="1641201"/>
            <a:ext cx="1365730" cy="341269"/>
            <a:chOff x="4572379" y="3007117"/>
            <a:chExt cx="1867989" cy="1120745"/>
          </a:xfrm>
        </p:grpSpPr>
        <p:sp>
          <p:nvSpPr>
            <p:cNvPr id="7" name="Rectangle 6"/>
            <p:cNvSpPr/>
            <p:nvPr/>
          </p:nvSpPr>
          <p:spPr>
            <a:xfrm>
              <a:off x="4572379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39030" y="3007117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2379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39030" y="3581882"/>
              <a:ext cx="901338" cy="54598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accent1">
                  <a:shade val="50000"/>
                  <a:alpha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33515" y="728740"/>
            <a:ext cx="2810834" cy="663792"/>
          </a:xfrm>
          <a:prstGeom prst="rect">
            <a:avLst/>
          </a:prstGeom>
          <a:noFill/>
        </p:spPr>
        <p:txBody>
          <a:bodyPr wrap="square" lIns="108731" tIns="54366" rIns="108731" bIns="54366" rtlCol="0">
            <a:spAutoFit/>
          </a:bodyPr>
          <a:lstStyle/>
          <a:p>
            <a:r>
              <a:rPr lang="bn-BD" sz="3600" b="1" dirty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5730BEB-055E-4FB1-A3D2-F3BCA9DF29FA}"/>
              </a:ext>
            </a:extLst>
          </p:cNvPr>
          <p:cNvSpPr/>
          <p:nvPr/>
        </p:nvSpPr>
        <p:spPr>
          <a:xfrm>
            <a:off x="1219200" y="2895600"/>
            <a:ext cx="1133355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7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72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শ্রমজীবীদের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72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/>
      <p:bldP spid="11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001" y="304800"/>
            <a:ext cx="12039600" cy="655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14800" y="533402"/>
            <a:ext cx="4727576" cy="1200329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angle"/>
          </a:sp3d>
        </p:spPr>
        <p:txBody>
          <a:bodyPr wrap="non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0" name="Group 19"/>
          <p:cNvGrpSpPr/>
          <p:nvPr/>
        </p:nvGrpSpPr>
        <p:grpSpPr>
          <a:xfrm rot="2147459">
            <a:off x="959848" y="1200978"/>
            <a:ext cx="2304736" cy="1681396"/>
            <a:chOff x="2343464" y="1828800"/>
            <a:chExt cx="4895536" cy="4729396"/>
          </a:xfrm>
        </p:grpSpPr>
        <p:sp>
          <p:nvSpPr>
            <p:cNvPr id="8" name="5-Point Star 7"/>
            <p:cNvSpPr/>
            <p:nvPr/>
          </p:nvSpPr>
          <p:spPr>
            <a:xfrm>
              <a:off x="3482715" y="49317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4092315" y="43221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4636958" y="3837482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5-Point Star 11"/>
            <p:cNvSpPr/>
            <p:nvPr/>
          </p:nvSpPr>
          <p:spPr>
            <a:xfrm>
              <a:off x="5159115" y="32553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5-Point Star 12"/>
            <p:cNvSpPr/>
            <p:nvPr/>
          </p:nvSpPr>
          <p:spPr>
            <a:xfrm>
              <a:off x="5716249" y="2788171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5-Point Star 13"/>
            <p:cNvSpPr/>
            <p:nvPr/>
          </p:nvSpPr>
          <p:spPr>
            <a:xfrm>
              <a:off x="6195935" y="232347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6705600" y="1828800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2943070" y="5531370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5-Point Star 18"/>
            <p:cNvSpPr/>
            <p:nvPr/>
          </p:nvSpPr>
          <p:spPr>
            <a:xfrm>
              <a:off x="2343464" y="610099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601" y="2362202"/>
            <a:ext cx="11771087" cy="3291721"/>
            <a:chOff x="609600" y="2362200"/>
            <a:chExt cx="11771087" cy="3291721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2362200"/>
              <a:ext cx="2895600" cy="3124200"/>
              <a:chOff x="685800" y="1981200"/>
              <a:chExt cx="2895600" cy="3124200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685800" y="1981200"/>
                <a:ext cx="2895600" cy="3124200"/>
              </a:xfrm>
              <a:prstGeom prst="roundRect">
                <a:avLst>
                  <a:gd name="adj" fmla="val 15228"/>
                </a:avLst>
              </a:prstGeom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5" name="Picture 4" descr="0231.PNG"/>
              <p:cNvPicPr>
                <a:picLocks noChangeAspect="1"/>
              </p:cNvPicPr>
              <p:nvPr/>
            </p:nvPicPr>
            <p:blipFill>
              <a:blip r:embed="rId2"/>
              <a:srcRect l="16899" t="1326" r="7055" b="20410"/>
              <a:stretch>
                <a:fillRect/>
              </a:stretch>
            </p:blipFill>
            <p:spPr>
              <a:xfrm>
                <a:off x="823210" y="2103620"/>
                <a:ext cx="2590800" cy="2830689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638800" y="2514600"/>
              <a:ext cx="6741887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54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তাজিবুর রহমান</a:t>
              </a:r>
              <a:endParaRPr lang="bn-IN" sz="54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</a:p>
            <a:p>
              <a:pPr algn="ctr"/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 কেকানিয়া স</a:t>
              </a:r>
              <a:r>
                <a:rPr lang="en-US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</a:t>
              </a:r>
              <a:r>
                <a:rPr lang="en-US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</a:t>
              </a:r>
              <a:endParaRPr lang="bn-IN" sz="48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4800" b="1" i="1" dirty="0" smtClean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কালিয়া, নড়াইল। </a:t>
              </a:r>
              <a:endParaRPr lang="en-US" sz="4800" b="1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 rot="2147459">
            <a:off x="944857" y="4843587"/>
            <a:ext cx="2304736" cy="1681396"/>
            <a:chOff x="2343464" y="1828800"/>
            <a:chExt cx="4895536" cy="4729396"/>
          </a:xfrm>
        </p:grpSpPr>
        <p:sp>
          <p:nvSpPr>
            <p:cNvPr id="40" name="5-Point Star 39"/>
            <p:cNvSpPr/>
            <p:nvPr/>
          </p:nvSpPr>
          <p:spPr>
            <a:xfrm>
              <a:off x="3482715" y="49317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4092315" y="43221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4636958" y="3837482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5159115" y="3255364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5716249" y="2788171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5-Point Star 46"/>
            <p:cNvSpPr/>
            <p:nvPr/>
          </p:nvSpPr>
          <p:spPr>
            <a:xfrm>
              <a:off x="6195935" y="232347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6705600" y="1828800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5-Point Star 48"/>
            <p:cNvSpPr/>
            <p:nvPr/>
          </p:nvSpPr>
          <p:spPr>
            <a:xfrm>
              <a:off x="2943070" y="5531370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5-Point Star 49"/>
            <p:cNvSpPr/>
            <p:nvPr/>
          </p:nvSpPr>
          <p:spPr>
            <a:xfrm>
              <a:off x="2343464" y="6100996"/>
              <a:ext cx="533400" cy="45720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1" y="1905002"/>
            <a:ext cx="830580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12" y="740986"/>
            <a:ext cx="4573088" cy="560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105400" y="235804"/>
            <a:ext cx="266290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143000" y="651302"/>
            <a:ext cx="1030552" cy="5995967"/>
            <a:chOff x="535897" y="656516"/>
            <a:chExt cx="1030552" cy="5995967"/>
          </a:xfrm>
        </p:grpSpPr>
        <p:grpSp>
          <p:nvGrpSpPr>
            <p:cNvPr id="4" name="Group 3"/>
            <p:cNvGrpSpPr/>
            <p:nvPr/>
          </p:nvGrpSpPr>
          <p:grpSpPr>
            <a:xfrm>
              <a:off x="564881" y="746200"/>
              <a:ext cx="1001568" cy="5728291"/>
              <a:chOff x="5199529" y="1645367"/>
              <a:chExt cx="914400" cy="3751286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5740843" y="16453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740843" y="20684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740843" y="248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740843" y="29066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5740843" y="33217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740843" y="37448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740843" y="41599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740843" y="4583006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740843" y="5023567"/>
                <a:ext cx="373086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flipH="1">
                <a:off x="5199529" y="16453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 flipH="1">
                <a:off x="5199529" y="20684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 flipH="1">
                <a:off x="5199529" y="248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flipH="1">
                <a:off x="5199529" y="29066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 flipH="1">
                <a:off x="5199529" y="33217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flipH="1">
                <a:off x="5199529" y="41599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flipH="1">
                <a:off x="5199529" y="45830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 flipH="1">
                <a:off x="5199529" y="5023567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flipH="1">
                <a:off x="5199529" y="3744806"/>
                <a:ext cx="384094" cy="373086"/>
              </a:xfrm>
              <a:prstGeom prst="ellipse">
                <a:avLst/>
              </a:prstGeom>
              <a:gradFill>
                <a:gsLst>
                  <a:gs pos="94690">
                    <a:schemeClr val="tx1">
                      <a:lumMod val="50000"/>
                      <a:lumOff val="50000"/>
                    </a:schemeClr>
                  </a:gs>
                  <a:gs pos="19000">
                    <a:schemeClr val="tx1"/>
                  </a:gs>
                  <a:gs pos="65000">
                    <a:schemeClr val="bg2"/>
                  </a:gs>
                  <a:gs pos="95000">
                    <a:schemeClr val="accent1">
                      <a:lumMod val="45000"/>
                      <a:lumOff val="55000"/>
                    </a:schemeClr>
                  </a:gs>
                  <a:gs pos="53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5283401" y="1732589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5296873" y="21616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5296873" y="256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5296873" y="299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5296873" y="34189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296873" y="38380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296873" y="4269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5296873" y="46508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5296873" y="5095387"/>
                <a:ext cx="720196" cy="218361"/>
              </a:xfrm>
              <a:prstGeom prst="roundRect">
                <a:avLst>
                  <a:gd name="adj" fmla="val 49156"/>
                </a:avLst>
              </a:prstGeom>
              <a:gradFill>
                <a:gsLst>
                  <a:gs pos="94690">
                    <a:schemeClr val="tx1"/>
                  </a:gs>
                  <a:gs pos="11000">
                    <a:schemeClr val="tx1"/>
                  </a:gs>
                  <a:gs pos="67000">
                    <a:schemeClr val="bg2"/>
                  </a:gs>
                  <a:gs pos="86000">
                    <a:schemeClr val="tx1"/>
                  </a:gs>
                  <a:gs pos="37000">
                    <a:schemeClr val="tx1">
                      <a:lumMod val="50000"/>
                      <a:lumOff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4E2D7991-539C-4825-A6EF-913BDDA8D235}"/>
                </a:ext>
              </a:extLst>
            </p:cNvPr>
            <p:cNvSpPr/>
            <p:nvPr/>
          </p:nvSpPr>
          <p:spPr>
            <a:xfrm>
              <a:off x="535897" y="656516"/>
              <a:ext cx="509611" cy="5995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791200" y="2249011"/>
            <a:ext cx="67418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৭ </a:t>
            </a:r>
            <a:endParaRPr lang="bn-IN" sz="5400" b="1" i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 মর্যাদা </a:t>
            </a:r>
            <a:endParaRPr lang="bn-IN" sz="4800" b="1" i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i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শ্রমজীবী  </a:t>
            </a:r>
            <a:endParaRPr lang="bn-IN" sz="4800" b="1" i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7802" y="196451"/>
            <a:ext cx="4480560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3044" y="6045280"/>
            <a:ext cx="7051428" cy="700617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3537" y="6006651"/>
            <a:ext cx="7011786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6294" y="6041684"/>
            <a:ext cx="6077123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6741" y="6121553"/>
            <a:ext cx="7491846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পেশাকে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300" y="6022726"/>
            <a:ext cx="10343111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মানুষগুলোকে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1099" y="5905186"/>
            <a:ext cx="2422116" cy="919226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613849" y="1039321"/>
            <a:ext cx="11793804" cy="4794195"/>
            <a:chOff x="584617" y="974361"/>
            <a:chExt cx="11232193" cy="4392118"/>
          </a:xfrm>
        </p:grpSpPr>
        <p:grpSp>
          <p:nvGrpSpPr>
            <p:cNvPr id="10" name="Group 28"/>
            <p:cNvGrpSpPr/>
            <p:nvPr/>
          </p:nvGrpSpPr>
          <p:grpSpPr>
            <a:xfrm>
              <a:off x="584617" y="974361"/>
              <a:ext cx="3582649" cy="4346537"/>
              <a:chOff x="584617" y="974361"/>
              <a:chExt cx="3467179" cy="434653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078" y="974361"/>
                <a:ext cx="3384256" cy="204909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617" y="3362962"/>
                <a:ext cx="3467179" cy="1957936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1" name="Group 27"/>
            <p:cNvGrpSpPr/>
            <p:nvPr/>
          </p:nvGrpSpPr>
          <p:grpSpPr>
            <a:xfrm>
              <a:off x="4451589" y="974361"/>
              <a:ext cx="3496964" cy="4392118"/>
              <a:chOff x="4559191" y="974361"/>
              <a:chExt cx="3073647" cy="4392118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191" y="974361"/>
                <a:ext cx="3073647" cy="204909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191" y="3317381"/>
                <a:ext cx="3073647" cy="204909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grpSp>
          <p:nvGrpSpPr>
            <p:cNvPr id="12" name="Group 26"/>
            <p:cNvGrpSpPr/>
            <p:nvPr/>
          </p:nvGrpSpPr>
          <p:grpSpPr>
            <a:xfrm>
              <a:off x="8277003" y="974361"/>
              <a:ext cx="3539807" cy="4392118"/>
              <a:chOff x="8270615" y="974361"/>
              <a:chExt cx="3206412" cy="4392118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0615" y="974361"/>
                <a:ext cx="3206412" cy="204909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0615" y="3317381"/>
                <a:ext cx="3206411" cy="204909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sp>
        <p:nvSpPr>
          <p:cNvPr id="19" name="TextBox 18"/>
          <p:cNvSpPr txBox="1"/>
          <p:nvPr/>
        </p:nvSpPr>
        <p:spPr>
          <a:xfrm>
            <a:off x="3282567" y="6020090"/>
            <a:ext cx="7491846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পেশাকে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endParaRPr lang="en-US" sz="3800" dirty="0"/>
          </a:p>
        </p:txBody>
      </p:sp>
      <p:sp>
        <p:nvSpPr>
          <p:cNvPr id="30" name="TextBox 29"/>
          <p:cNvSpPr txBox="1"/>
          <p:nvPr/>
        </p:nvSpPr>
        <p:spPr>
          <a:xfrm>
            <a:off x="3029470" y="5998496"/>
            <a:ext cx="7598312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6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3" grpId="0"/>
      <p:bldP spid="3" grpId="1"/>
      <p:bldP spid="9" grpId="0"/>
      <p:bldP spid="19" grpId="0"/>
      <p:bldP spid="19" grpId="1"/>
      <p:bldP spid="30" grpId="0"/>
      <p:bldP spid="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7625" y="295917"/>
            <a:ext cx="4480560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240" y="5963474"/>
            <a:ext cx="4480560" cy="919226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5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শ্রমজীবী</a:t>
            </a:r>
            <a:endParaRPr lang="en-US" sz="5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9525000" cy="5031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11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646745" y="2702826"/>
            <a:ext cx="9425862" cy="3239644"/>
            <a:chOff x="1576689" y="2819649"/>
            <a:chExt cx="7350036" cy="3037166"/>
          </a:xfrm>
        </p:grpSpPr>
        <p:sp>
          <p:nvSpPr>
            <p:cNvPr id="2" name="TextBox 1"/>
            <p:cNvSpPr txBox="1"/>
            <p:nvPr/>
          </p:nvSpPr>
          <p:spPr>
            <a:xfrm>
              <a:off x="1592475" y="2819649"/>
              <a:ext cx="7334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৬.১.১। শ্রমের গুরুত্ব বলতে পারবে।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76689" y="3400637"/>
              <a:ext cx="7334250" cy="54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৬.২.১। সমাজে সকল পেশাজীবীর অবদান বর্ণনা করতে পারবে।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76689" y="3995079"/>
              <a:ext cx="7334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৬.২.২। বিভিন্ন পেশাজীবীর গুরুত্ব বলতে পারবে।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2475" y="4635331"/>
              <a:ext cx="73342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৬.৩.১। নিজের হাতে কাজ করার গুরুত্ব উল্লেখ করতে পারবে।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92475" y="5308588"/>
              <a:ext cx="7334250" cy="548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৬.৩.২। দুই তিন ধরনের পেশাজীবীর কাজের বর্ণনা দিতে পারবে।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09104" y="1495555"/>
            <a:ext cx="4009610" cy="7550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bn-IN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4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4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9478" y="527275"/>
            <a:ext cx="3160396" cy="843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561" tIns="48280" rIns="96561" bIns="48280" rtlCol="0" anchor="ctr"/>
          <a:lstStyle/>
          <a:p>
            <a:pPr algn="ctr"/>
            <a:r>
              <a:rPr lang="bn-IN" sz="51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60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8511E36-7A84-469B-9233-805A146A16D0}"/>
              </a:ext>
            </a:extLst>
          </p:cNvPr>
          <p:cNvSpPr txBox="1"/>
          <p:nvPr/>
        </p:nvSpPr>
        <p:spPr>
          <a:xfrm>
            <a:off x="2911786" y="182256"/>
            <a:ext cx="7008836" cy="620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6561" tIns="48280" rIns="96561" bIns="48280" rtlCol="0">
            <a:spAutoFit/>
          </a:bodyPr>
          <a:lstStyle/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2552" y="6115105"/>
            <a:ext cx="4771508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মানুষগুলো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7947" y="6187685"/>
            <a:ext cx="5266113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কর্মরত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68065" y="6204152"/>
            <a:ext cx="4658909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2282" y="6220619"/>
            <a:ext cx="7723313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উপার্জনের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13848" y="1039319"/>
            <a:ext cx="11573934" cy="4833162"/>
            <a:chOff x="584617" y="974361"/>
            <a:chExt cx="11022794" cy="469767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617" y="974361"/>
              <a:ext cx="3467179" cy="21916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25" y="1023533"/>
              <a:ext cx="3467179" cy="20933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0232" y="1023533"/>
              <a:ext cx="3467179" cy="209330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858" y="3480386"/>
              <a:ext cx="3452697" cy="21916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426" y="3480386"/>
              <a:ext cx="3369152" cy="21916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1718153" y="6195918"/>
            <a:ext cx="8892435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3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3830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2892" y="329637"/>
            <a:ext cx="4954323" cy="682278"/>
          </a:xfrm>
          <a:prstGeom prst="rect">
            <a:avLst/>
          </a:prstGeom>
        </p:spPr>
        <p:txBody>
          <a:bodyPr wrap="none" lIns="96561" tIns="48280" rIns="96561" bIns="48280">
            <a:spAutoFit/>
          </a:bodyPr>
          <a:lstStyle/>
          <a:p>
            <a:pPr algn="ctr"/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দেখতে 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r>
              <a:rPr lang="bn-IN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432" y="6268972"/>
            <a:ext cx="2909454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3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364" y="6268971"/>
            <a:ext cx="5411586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2556" y="6268972"/>
            <a:ext cx="3578629" cy="689420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0887" y="1112411"/>
            <a:ext cx="11742519" cy="5110886"/>
            <a:chOff x="391622" y="1321571"/>
            <a:chExt cx="11183351" cy="4791456"/>
          </a:xfrm>
        </p:grpSpPr>
        <p:grpSp>
          <p:nvGrpSpPr>
            <p:cNvPr id="7" name="Group 12"/>
            <p:cNvGrpSpPr/>
            <p:nvPr/>
          </p:nvGrpSpPr>
          <p:grpSpPr>
            <a:xfrm>
              <a:off x="391622" y="1321571"/>
              <a:ext cx="11183351" cy="4029918"/>
              <a:chOff x="391622" y="1321571"/>
              <a:chExt cx="11183351" cy="347793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622" y="1321571"/>
                <a:ext cx="5488440" cy="347793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E417D7F0-E26B-4E14-BCB5-953338A357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6533" y="1321571"/>
                <a:ext cx="5488440" cy="3477938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7801410" y="5466695"/>
              <a:ext cx="302029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গার্মেন্টস</a:t>
              </a:r>
              <a:r>
                <a:rPr lang="en-US" sz="3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শ্রমিক</a:t>
              </a:r>
              <a:endParaRPr lang="en-US" sz="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04032" y="5466696"/>
              <a:ext cx="3020291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তাঁত</a:t>
              </a:r>
              <a:r>
                <a:rPr lang="en-US" sz="3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শ্রমিক</a:t>
              </a:r>
              <a:endParaRPr lang="en-US" sz="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39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2440" y="1086273"/>
            <a:ext cx="2807624" cy="886397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5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4797" y="3936415"/>
            <a:ext cx="8742910" cy="682278"/>
          </a:xfrm>
          <a:prstGeom prst="rect">
            <a:avLst/>
          </a:prstGeom>
          <a:noFill/>
        </p:spPr>
        <p:txBody>
          <a:bodyPr wrap="square" lIns="96561" tIns="48280" rIns="96561" bIns="48280" rtlCol="0">
            <a:spAutoFit/>
          </a:bodyPr>
          <a:lstStyle/>
          <a:p>
            <a:pPr algn="ctr"/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রপ্তানিতে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শ্রমিকদের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1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521</Words>
  <Application>Microsoft Office PowerPoint</Application>
  <PresentationFormat>Custom</PresentationFormat>
  <Paragraphs>121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PER KEKANIA GPS</dc:creator>
  <cp:lastModifiedBy>PER KEKANIA GPS</cp:lastModifiedBy>
  <cp:revision>113</cp:revision>
  <dcterms:created xsi:type="dcterms:W3CDTF">2020-08-19T00:32:32Z</dcterms:created>
  <dcterms:modified xsi:type="dcterms:W3CDTF">2020-09-24T00:15:53Z</dcterms:modified>
</cp:coreProperties>
</file>