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6"/>
  </p:notesMasterIdLst>
  <p:sldIdLst>
    <p:sldId id="301" r:id="rId2"/>
    <p:sldId id="302" r:id="rId3"/>
    <p:sldId id="303" r:id="rId4"/>
    <p:sldId id="282" r:id="rId5"/>
    <p:sldId id="283" r:id="rId6"/>
    <p:sldId id="304" r:id="rId7"/>
    <p:sldId id="284" r:id="rId8"/>
    <p:sldId id="275" r:id="rId9"/>
    <p:sldId id="285" r:id="rId10"/>
    <p:sldId id="286" r:id="rId11"/>
    <p:sldId id="287" r:id="rId12"/>
    <p:sldId id="276" r:id="rId13"/>
    <p:sldId id="288" r:id="rId14"/>
    <p:sldId id="292" r:id="rId15"/>
    <p:sldId id="306" r:id="rId16"/>
    <p:sldId id="307" r:id="rId17"/>
    <p:sldId id="308" r:id="rId18"/>
    <p:sldId id="309" r:id="rId19"/>
    <p:sldId id="310" r:id="rId20"/>
    <p:sldId id="290" r:id="rId21"/>
    <p:sldId id="293" r:id="rId22"/>
    <p:sldId id="294" r:id="rId23"/>
    <p:sldId id="296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E20D-0EB6-4387-A798-E2DEFCD1DDC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AA860-1A99-4B8C-B023-F78B0700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A860-1A99-4B8C-B023-F78B070035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8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39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45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56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9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5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6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8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40B5-346B-47F2-98B5-267A3AA11E62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DE07-FF0D-4F64-A315-922C3C6F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ame 17">
            <a:extLst>
              <a:ext uri="{FF2B5EF4-FFF2-40B4-BE49-F238E27FC236}">
                <a16:creationId xmlns="" xmlns:a16="http://schemas.microsoft.com/office/drawing/2014/main" id="{7D9F267B-6610-4881-B16F-4AB25A730B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399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FA741EA-B5BD-42E0-A73B-D9E361B62591}"/>
              </a:ext>
            </a:extLst>
          </p:cNvPr>
          <p:cNvSpPr txBox="1"/>
          <p:nvPr userDrawn="1"/>
        </p:nvSpPr>
        <p:spPr>
          <a:xfrm>
            <a:off x="4987918" y="-116113"/>
            <a:ext cx="2627082" cy="41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Stay home, Stay safe.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D08BF29-414F-4A44-9804-B65F258B2B96}"/>
              </a:ext>
            </a:extLst>
          </p:cNvPr>
          <p:cNvSpPr txBox="1"/>
          <p:nvPr userDrawn="1"/>
        </p:nvSpPr>
        <p:spPr>
          <a:xfrm>
            <a:off x="3614051" y="6589487"/>
            <a:ext cx="4891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Muhammad Khalidur Rahman Manik @ 01712-114197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6DE2D9B-7941-4609-B62F-51E694E01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2828" r="13277"/>
          <a:stretch/>
        </p:blipFill>
        <p:spPr>
          <a:xfrm>
            <a:off x="231278" y="187735"/>
            <a:ext cx="749547" cy="5018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B0EB10C-1992-4259-B645-2E1188891F9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40" y="6101005"/>
            <a:ext cx="874258" cy="581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FBCDFDD-05A5-4C02-B1BF-F18DA7E3233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868" y="6077730"/>
            <a:ext cx="871797" cy="605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3E27273E-AD6C-44BF-BAF4-89931637E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21949" r="6124" b="27626"/>
          <a:stretch/>
        </p:blipFill>
        <p:spPr>
          <a:xfrm>
            <a:off x="10988428" y="224853"/>
            <a:ext cx="958732" cy="5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F9E2E3-8DA5-42FD-BA39-A96A4727A3D0}"/>
              </a:ext>
            </a:extLst>
          </p:cNvPr>
          <p:cNvSpPr/>
          <p:nvPr/>
        </p:nvSpPr>
        <p:spPr>
          <a:xfrm>
            <a:off x="3276601" y="0"/>
            <a:ext cx="4754063" cy="1396536"/>
          </a:xfrm>
          <a:prstGeom prst="rect">
            <a:avLst/>
          </a:prstGeom>
        </p:spPr>
        <p:txBody>
          <a:bodyPr wrap="none" lIns="68556" tIns="34277" rIns="68556" bIns="34277" numCol="1">
            <a:prstTxWarp prst="textChevron">
              <a:avLst/>
            </a:prstTxWarp>
            <a:spAutoFit/>
          </a:bodyPr>
          <a:lstStyle/>
          <a:p>
            <a:r>
              <a:rPr lang="en-US" sz="8625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  <a:endParaRPr lang="en-US" sz="8625" b="1" dirty="0">
              <a:solidFill>
                <a:srgbClr val="D60093"/>
              </a:solidFill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1" y="-1"/>
            <a:ext cx="1570630" cy="1523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1593162"/>
            <a:ext cx="10140287" cy="4956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8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D9FBC4-EA6E-41B3-A3E3-AA8E2F00657F}"/>
              </a:ext>
            </a:extLst>
          </p:cNvPr>
          <p:cNvSpPr txBox="1"/>
          <p:nvPr/>
        </p:nvSpPr>
        <p:spPr>
          <a:xfrm>
            <a:off x="2317531" y="331077"/>
            <a:ext cx="764985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b="1" i="1" dirty="0">
                <a:latin typeface="Times New Roman" panose="02020603050405020304" pitchFamily="18" charset="0"/>
              </a:rPr>
              <a:t>Let’s read the advices given 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Sima </a:t>
            </a:r>
            <a:r>
              <a:rPr lang="en-US" sz="2800" b="1" i="1" dirty="0">
                <a:latin typeface="Times New Roman" panose="02020603050405020304" pitchFamily="18" charset="0"/>
              </a:rPr>
              <a:t>by her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Doctor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55A44E-E95A-415E-8F01-5135F4C6C88C}"/>
              </a:ext>
            </a:extLst>
          </p:cNvPr>
          <p:cNvSpPr txBox="1"/>
          <p:nvPr/>
        </p:nvSpPr>
        <p:spPr>
          <a:xfrm>
            <a:off x="3972910" y="1939158"/>
            <a:ext cx="7294626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Drink a lot of water or juice.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They are better than soft drinks.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900D9E-498B-4AB2-9709-F82FFDBE7CA3}"/>
              </a:ext>
            </a:extLst>
          </p:cNvPr>
          <p:cNvSpPr txBox="1"/>
          <p:nvPr/>
        </p:nvSpPr>
        <p:spPr>
          <a:xfrm>
            <a:off x="4004444" y="3957144"/>
            <a:ext cx="6892271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Are you coughing or sneezing?</a:t>
            </a:r>
          </a:p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Cover your mouth and nose!</a:t>
            </a:r>
          </a:p>
          <a:p>
            <a:pPr algn="l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Use a tissue, not your hand!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0E1783-370D-491C-8CC3-BDF878E4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02" y="3861678"/>
            <a:ext cx="1716470" cy="2288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F16E90A-9EBF-4CE2-A1F4-28A6A5003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4" y="1709701"/>
            <a:ext cx="1734208" cy="1895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7DDA69-0BBF-4E55-8908-A73ED3B93415}"/>
              </a:ext>
            </a:extLst>
          </p:cNvPr>
          <p:cNvSpPr txBox="1"/>
          <p:nvPr/>
        </p:nvSpPr>
        <p:spPr>
          <a:xfrm>
            <a:off x="2317531" y="331077"/>
            <a:ext cx="764985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b="1" i="1" dirty="0">
                <a:latin typeface="Times New Roman" panose="02020603050405020304" pitchFamily="18" charset="0"/>
              </a:rPr>
              <a:t>Let’s read the advices given 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Sima </a:t>
            </a:r>
            <a:r>
              <a:rPr lang="en-US" sz="2800" b="1" i="1" dirty="0">
                <a:latin typeface="Times New Roman" panose="02020603050405020304" pitchFamily="18" charset="0"/>
              </a:rPr>
              <a:t>by her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Doctor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FCB4C4-8D1C-488A-B9E2-DD9C1AFEF6EF}"/>
              </a:ext>
            </a:extLst>
          </p:cNvPr>
          <p:cNvSpPr txBox="1"/>
          <p:nvPr/>
        </p:nvSpPr>
        <p:spPr>
          <a:xfrm>
            <a:off x="4004442" y="2175642"/>
            <a:ext cx="6239400" cy="70788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Wash your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hands</a:t>
            </a:r>
            <a:r>
              <a:rPr lang="en-US" sz="4000" b="1" dirty="0">
                <a:latin typeface="Times New Roman" panose="02020603050405020304" pitchFamily="18" charset="0"/>
              </a:rPr>
              <a:t> regularly.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C71FE2-6C8E-4A87-B9DC-B264700FC795}"/>
              </a:ext>
            </a:extLst>
          </p:cNvPr>
          <p:cNvSpPr txBox="1"/>
          <p:nvPr/>
        </p:nvSpPr>
        <p:spPr>
          <a:xfrm>
            <a:off x="4020207" y="3972910"/>
            <a:ext cx="7849265" cy="193899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Use your own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plate</a:t>
            </a:r>
            <a:r>
              <a:rPr lang="en-US" sz="4000" b="1" dirty="0">
                <a:latin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glass</a:t>
            </a:r>
            <a:r>
              <a:rPr lang="en-US" sz="4000" b="1" dirty="0">
                <a:latin typeface="Times New Roman" panose="02020603050405020304" pitchFamily="18" charset="0"/>
              </a:rPr>
              <a:t> and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cup.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Other people can catch your illness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From these things.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EFCEB1-9A49-42C8-9598-9B721A8ED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1696990"/>
            <a:ext cx="2115791" cy="1755656"/>
          </a:xfrm>
          <a:prstGeom prst="roundRect">
            <a:avLst>
              <a:gd name="adj" fmla="val 1666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DD232D-21A2-44E2-AB58-D3AA4DD66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2" b="8836"/>
          <a:stretch/>
        </p:blipFill>
        <p:spPr>
          <a:xfrm>
            <a:off x="898634" y="4215244"/>
            <a:ext cx="2333297" cy="171259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0F6BB7-70EA-4420-A513-24E8D774E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72" y="1044726"/>
            <a:ext cx="3759703" cy="4788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Scroll: Horizontal 4">
            <a:extLst>
              <a:ext uri="{FF2B5EF4-FFF2-40B4-BE49-F238E27FC236}">
                <a16:creationId xmlns="" xmlns:a16="http://schemas.microsoft.com/office/drawing/2014/main" id="{8C397FE1-193A-44C6-A0FB-61875986E739}"/>
              </a:ext>
            </a:extLst>
          </p:cNvPr>
          <p:cNvSpPr/>
          <p:nvPr/>
        </p:nvSpPr>
        <p:spPr>
          <a:xfrm>
            <a:off x="641446" y="536023"/>
            <a:ext cx="4860720" cy="5400754"/>
          </a:xfrm>
          <a:prstGeom prst="wedgeEllipseCallout">
            <a:avLst>
              <a:gd name="adj1" fmla="val 85852"/>
              <a:gd name="adj2" fmla="val 261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Now, open at page 30 of your 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text book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4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8C5AF3-3945-4A56-A85C-6547F5C44C65}"/>
              </a:ext>
            </a:extLst>
          </p:cNvPr>
          <p:cNvSpPr txBox="1"/>
          <p:nvPr/>
        </p:nvSpPr>
        <p:spPr>
          <a:xfrm>
            <a:off x="2941094" y="210598"/>
            <a:ext cx="6217343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6600" b="1" dirty="0">
                <a:latin typeface="Times New Roman" panose="02020603050405020304" pitchFamily="18" charset="0"/>
              </a:rPr>
              <a:t>Individual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9A5939-AF4E-422B-BA52-5D7D5EA122D1}"/>
              </a:ext>
            </a:extLst>
          </p:cNvPr>
          <p:cNvSpPr txBox="1"/>
          <p:nvPr/>
        </p:nvSpPr>
        <p:spPr>
          <a:xfrm>
            <a:off x="817689" y="1615141"/>
            <a:ext cx="8570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Answer the following questions: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BF65FF-0154-49D0-8B94-17E22053AB14}"/>
              </a:ext>
            </a:extLst>
          </p:cNvPr>
          <p:cNvSpPr txBox="1"/>
          <p:nvPr/>
        </p:nvSpPr>
        <p:spPr>
          <a:xfrm>
            <a:off x="1070878" y="3088394"/>
            <a:ext cx="10911855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 algn="l">
              <a:buFont typeface="+mj-lt"/>
              <a:buAutoNum type="alphaLcPeriod"/>
            </a:pPr>
            <a:r>
              <a:rPr lang="en-US" sz="5400" b="1" dirty="0">
                <a:latin typeface="Times New Roman" panose="02020603050405020304" pitchFamily="18" charset="0"/>
              </a:rPr>
              <a:t>What food does Sima need to eat?</a:t>
            </a:r>
          </a:p>
          <a:p>
            <a:pPr marL="742950" indent="-742950" algn="l">
              <a:buFont typeface="+mj-lt"/>
              <a:buAutoNum type="alphaLcPeriod"/>
            </a:pPr>
            <a:r>
              <a:rPr lang="en-US" sz="5400" b="1" dirty="0">
                <a:latin typeface="Times New Roman" panose="02020603050405020304" pitchFamily="18" charset="0"/>
              </a:rPr>
              <a:t>Where should Sima stay?</a:t>
            </a:r>
          </a:p>
          <a:p>
            <a:pPr marL="742950" indent="-742950" algn="l">
              <a:buFont typeface="+mj-lt"/>
              <a:buAutoNum type="alphaLcPeriod"/>
            </a:pPr>
            <a:r>
              <a:rPr lang="en-US" sz="5400" b="1" dirty="0">
                <a:latin typeface="Times New Roman" panose="02020603050405020304" pitchFamily="18" charset="0"/>
              </a:rPr>
              <a:t>What is better than soft drinks</a:t>
            </a:r>
            <a:r>
              <a:rPr lang="en-US" sz="5400" b="1" dirty="0" smtClean="0">
                <a:latin typeface="Times New Roman" panose="02020603050405020304" pitchFamily="18" charset="0"/>
              </a:rPr>
              <a:t>?</a:t>
            </a:r>
            <a:endParaRPr lang="en-US" sz="5400" b="1" dirty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2948" y="0"/>
            <a:ext cx="2900080" cy="87114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547" y="4290368"/>
            <a:ext cx="11449319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Eat food that gives your body energy. Try to eat, even if you aren’t hungry. You need to be strong.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7" y="1241947"/>
            <a:ext cx="7560860" cy="2852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252" y="5559610"/>
            <a:ext cx="11449319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Rest! Stay at home. Don’t go to school or work.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2948" y="0"/>
            <a:ext cx="2900080" cy="87114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547" y="4344959"/>
            <a:ext cx="11449319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Drink a lot of water or juice</a:t>
            </a:r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They are better then soft drinks.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1" y="900752"/>
            <a:ext cx="5363570" cy="3275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843" y="5218416"/>
            <a:ext cx="11449319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Are you coughing or sneezing? Cover your mouth and nose! Use a tissue, not your hand!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1255595"/>
            <a:ext cx="4599295" cy="29342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52948" y="0"/>
            <a:ext cx="2900080" cy="87114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2019" y="4536028"/>
            <a:ext cx="514097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Wash your hand regularly.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549" y="0"/>
            <a:ext cx="1519452" cy="1887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149" y="5395837"/>
            <a:ext cx="10608859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Use your own plate, glass and cup. Other people can catch your illness from these things.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7 Points 1">
            <a:extLst>
              <a:ext uri="{FF2B5EF4-FFF2-40B4-BE49-F238E27FC236}">
                <a16:creationId xmlns="" xmlns:a16="http://schemas.microsoft.com/office/drawing/2014/main" id="{062E11EE-48C5-46D3-BABA-07A4C5B7E3C8}"/>
              </a:ext>
            </a:extLst>
          </p:cNvPr>
          <p:cNvSpPr/>
          <p:nvPr/>
        </p:nvSpPr>
        <p:spPr>
          <a:xfrm>
            <a:off x="4800600" y="0"/>
            <a:ext cx="4756411" cy="2981085"/>
          </a:xfrm>
          <a:prstGeom prst="star7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energy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: 8 Points 1">
            <a:extLst>
              <a:ext uri="{FF2B5EF4-FFF2-40B4-BE49-F238E27FC236}">
                <a16:creationId xmlns="" xmlns:a16="http://schemas.microsoft.com/office/drawing/2014/main" id="{46039FF5-2B63-41E8-9499-41503B041E18}"/>
              </a:ext>
            </a:extLst>
          </p:cNvPr>
          <p:cNvSpPr/>
          <p:nvPr/>
        </p:nvSpPr>
        <p:spPr>
          <a:xfrm>
            <a:off x="1" y="0"/>
            <a:ext cx="4495800" cy="2239618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New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7 Points 1">
            <a:extLst>
              <a:ext uri="{FF2B5EF4-FFF2-40B4-BE49-F238E27FC236}">
                <a16:creationId xmlns="" xmlns:a16="http://schemas.microsoft.com/office/drawing/2014/main" id="{062E11EE-48C5-46D3-BABA-07A4C5B7E3C8}"/>
              </a:ext>
            </a:extLst>
          </p:cNvPr>
          <p:cNvSpPr/>
          <p:nvPr/>
        </p:nvSpPr>
        <p:spPr>
          <a:xfrm>
            <a:off x="5257800" y="3429000"/>
            <a:ext cx="5546737" cy="2901681"/>
          </a:xfrm>
          <a:prstGeom prst="star7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dynamism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: 8 Points 1">
            <a:extLst>
              <a:ext uri="{FF2B5EF4-FFF2-40B4-BE49-F238E27FC236}">
                <a16:creationId xmlns="" xmlns:a16="http://schemas.microsoft.com/office/drawing/2014/main" id="{46039FF5-2B63-41E8-9499-41503B041E18}"/>
              </a:ext>
            </a:extLst>
          </p:cNvPr>
          <p:cNvSpPr/>
          <p:nvPr/>
        </p:nvSpPr>
        <p:spPr>
          <a:xfrm>
            <a:off x="-128789" y="3400023"/>
            <a:ext cx="5005589" cy="2239618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Meaning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7 Points 1">
            <a:extLst>
              <a:ext uri="{FF2B5EF4-FFF2-40B4-BE49-F238E27FC236}">
                <a16:creationId xmlns="" xmlns:a16="http://schemas.microsoft.com/office/drawing/2014/main" id="{062E11EE-48C5-46D3-BABA-07A4C5B7E3C8}"/>
              </a:ext>
            </a:extLst>
          </p:cNvPr>
          <p:cNvSpPr/>
          <p:nvPr/>
        </p:nvSpPr>
        <p:spPr>
          <a:xfrm>
            <a:off x="4800600" y="0"/>
            <a:ext cx="4756411" cy="2981085"/>
          </a:xfrm>
          <a:prstGeom prst="star7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hungry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: 8 Points 1">
            <a:extLst>
              <a:ext uri="{FF2B5EF4-FFF2-40B4-BE49-F238E27FC236}">
                <a16:creationId xmlns="" xmlns:a16="http://schemas.microsoft.com/office/drawing/2014/main" id="{46039FF5-2B63-41E8-9499-41503B041E18}"/>
              </a:ext>
            </a:extLst>
          </p:cNvPr>
          <p:cNvSpPr/>
          <p:nvPr/>
        </p:nvSpPr>
        <p:spPr>
          <a:xfrm>
            <a:off x="1" y="0"/>
            <a:ext cx="4495800" cy="2239618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New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7 Points 1">
            <a:extLst>
              <a:ext uri="{FF2B5EF4-FFF2-40B4-BE49-F238E27FC236}">
                <a16:creationId xmlns="" xmlns:a16="http://schemas.microsoft.com/office/drawing/2014/main" id="{062E11EE-48C5-46D3-BABA-07A4C5B7E3C8}"/>
              </a:ext>
            </a:extLst>
          </p:cNvPr>
          <p:cNvSpPr/>
          <p:nvPr/>
        </p:nvSpPr>
        <p:spPr>
          <a:xfrm>
            <a:off x="5257800" y="3429000"/>
            <a:ext cx="5546737" cy="2901681"/>
          </a:xfrm>
          <a:prstGeom prst="star7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starv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: 8 Points 1">
            <a:extLst>
              <a:ext uri="{FF2B5EF4-FFF2-40B4-BE49-F238E27FC236}">
                <a16:creationId xmlns="" xmlns:a16="http://schemas.microsoft.com/office/drawing/2014/main" id="{46039FF5-2B63-41E8-9499-41503B041E18}"/>
              </a:ext>
            </a:extLst>
          </p:cNvPr>
          <p:cNvSpPr/>
          <p:nvPr/>
        </p:nvSpPr>
        <p:spPr>
          <a:xfrm>
            <a:off x="-128789" y="3400023"/>
            <a:ext cx="5005589" cy="2239618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Meaning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7 Points 1">
            <a:extLst>
              <a:ext uri="{FF2B5EF4-FFF2-40B4-BE49-F238E27FC236}">
                <a16:creationId xmlns="" xmlns:a16="http://schemas.microsoft.com/office/drawing/2014/main" id="{062E11EE-48C5-46D3-BABA-07A4C5B7E3C8}"/>
              </a:ext>
            </a:extLst>
          </p:cNvPr>
          <p:cNvSpPr/>
          <p:nvPr/>
        </p:nvSpPr>
        <p:spPr>
          <a:xfrm>
            <a:off x="4800600" y="0"/>
            <a:ext cx="4756411" cy="2981085"/>
          </a:xfrm>
          <a:prstGeom prst="star7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strong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: 8 Points 1">
            <a:extLst>
              <a:ext uri="{FF2B5EF4-FFF2-40B4-BE49-F238E27FC236}">
                <a16:creationId xmlns="" xmlns:a16="http://schemas.microsoft.com/office/drawing/2014/main" id="{46039FF5-2B63-41E8-9499-41503B041E18}"/>
              </a:ext>
            </a:extLst>
          </p:cNvPr>
          <p:cNvSpPr/>
          <p:nvPr/>
        </p:nvSpPr>
        <p:spPr>
          <a:xfrm>
            <a:off x="1" y="0"/>
            <a:ext cx="4495800" cy="2239618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New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7 Points 1">
            <a:extLst>
              <a:ext uri="{FF2B5EF4-FFF2-40B4-BE49-F238E27FC236}">
                <a16:creationId xmlns="" xmlns:a16="http://schemas.microsoft.com/office/drawing/2014/main" id="{062E11EE-48C5-46D3-BABA-07A4C5B7E3C8}"/>
              </a:ext>
            </a:extLst>
          </p:cNvPr>
          <p:cNvSpPr/>
          <p:nvPr/>
        </p:nvSpPr>
        <p:spPr>
          <a:xfrm>
            <a:off x="5257800" y="3429000"/>
            <a:ext cx="5546737" cy="2901681"/>
          </a:xfrm>
          <a:prstGeom prst="star7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solid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: 8 Points 1">
            <a:extLst>
              <a:ext uri="{FF2B5EF4-FFF2-40B4-BE49-F238E27FC236}">
                <a16:creationId xmlns="" xmlns:a16="http://schemas.microsoft.com/office/drawing/2014/main" id="{46039FF5-2B63-41E8-9499-41503B041E18}"/>
              </a:ext>
            </a:extLst>
          </p:cNvPr>
          <p:cNvSpPr/>
          <p:nvPr/>
        </p:nvSpPr>
        <p:spPr>
          <a:xfrm>
            <a:off x="-128789" y="3400023"/>
            <a:ext cx="5005589" cy="2239618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Meaning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00250" y="3220872"/>
            <a:ext cx="11891749" cy="170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7" rIns="68556" bIns="34277" rtlCol="0" anchor="ctr"/>
          <a:lstStyle/>
          <a:p>
            <a:pPr algn="ctr"/>
            <a:endParaRPr lang="en-US" sz="965"/>
          </a:p>
        </p:txBody>
      </p:sp>
      <p:sp>
        <p:nvSpPr>
          <p:cNvPr id="5" name="Rectangle 4"/>
          <p:cNvSpPr/>
          <p:nvPr/>
        </p:nvSpPr>
        <p:spPr>
          <a:xfrm>
            <a:off x="4114800" y="762000"/>
            <a:ext cx="5448299" cy="2100549"/>
          </a:xfrm>
          <a:prstGeom prst="rect">
            <a:avLst/>
          </a:prstGeom>
        </p:spPr>
        <p:txBody>
          <a:bodyPr wrap="square" lIns="68556" tIns="34277" rIns="68556" bIns="34277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Md. Abdul Kader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Borni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Govt. primary School,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Companiganj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3464790"/>
            <a:ext cx="8458200" cy="3393210"/>
          </a:xfrm>
          <a:prstGeom prst="rect">
            <a:avLst/>
          </a:prstGeom>
        </p:spPr>
        <p:txBody>
          <a:bodyPr wrap="square" lIns="68556" tIns="34277" rIns="68556" bIns="34277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 : Five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: English for today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Unit: 12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Lesson: 1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Title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Write to me soon!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Part: “B” (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Doctor’s Advice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9971" y="1143003"/>
            <a:ext cx="2015798" cy="717821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7" rIns="68556" bIns="34277" rtlCol="0" anchor="ctr"/>
          <a:lstStyle/>
          <a:p>
            <a:pPr algn="ctr"/>
            <a:r>
              <a:rPr lang="en-US" sz="209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 IDENTITY</a:t>
            </a:r>
          </a:p>
        </p:txBody>
      </p:sp>
      <p:pic>
        <p:nvPicPr>
          <p:cNvPr id="8" name="Picture 7" descr="Kader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1219200"/>
            <a:ext cx="1671819" cy="18673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1543619" y="4057653"/>
            <a:ext cx="2015798" cy="717821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77" rIns="68556" bIns="34277" rtlCol="0" anchor="ctr"/>
          <a:lstStyle/>
          <a:p>
            <a:pPr algn="ctr"/>
            <a:r>
              <a:rPr lang="en-US" sz="209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LEASON IDENTITY</a:t>
            </a:r>
          </a:p>
        </p:txBody>
      </p:sp>
      <p:pic>
        <p:nvPicPr>
          <p:cNvPr id="10" name="Picture 9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0" y="0"/>
            <a:ext cx="129540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713163-B6EA-4893-BE84-5E9C375CA9D8}"/>
              </a:ext>
            </a:extLst>
          </p:cNvPr>
          <p:cNvSpPr txBox="1"/>
          <p:nvPr/>
        </p:nvSpPr>
        <p:spPr>
          <a:xfrm>
            <a:off x="3405356" y="457202"/>
            <a:ext cx="4925451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Students’ silent reading.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012E50-200F-4F33-B47C-6EE2496CFB7D}"/>
              </a:ext>
            </a:extLst>
          </p:cNvPr>
          <p:cNvSpPr txBox="1"/>
          <p:nvPr/>
        </p:nvSpPr>
        <p:spPr>
          <a:xfrm>
            <a:off x="1083212" y="5065825"/>
            <a:ext cx="10793660" cy="1323439"/>
          </a:xfrm>
          <a:prstGeom prst="rect">
            <a:avLst/>
          </a:prstGeom>
          <a:noFill/>
          <a:ln w="28575">
            <a:solidFill>
              <a:srgbClr val="00FFCC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Read the text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silently. You must maintain proper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punctuation marks.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22" y="1324689"/>
            <a:ext cx="6851175" cy="34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089DBB0-68CD-4D5F-9353-D34238B3B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34" y="1440290"/>
            <a:ext cx="3841531" cy="2865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1137228-9B98-44D1-A441-2A465868530B}"/>
              </a:ext>
            </a:extLst>
          </p:cNvPr>
          <p:cNvSpPr txBox="1"/>
          <p:nvPr/>
        </p:nvSpPr>
        <p:spPr>
          <a:xfrm>
            <a:off x="4666595" y="409905"/>
            <a:ext cx="272016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Group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7BA5E83-ABDD-43AE-9F91-4DFB0F84DD4E}"/>
              </a:ext>
            </a:extLst>
          </p:cNvPr>
          <p:cNvSpPr txBox="1"/>
          <p:nvPr/>
        </p:nvSpPr>
        <p:spPr>
          <a:xfrm>
            <a:off x="851337" y="4713889"/>
            <a:ext cx="10667023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Read the instructions of the doctor with proper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stress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and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intonation</a:t>
            </a:r>
            <a:r>
              <a:rPr lang="en-US" sz="3600" b="1" dirty="0">
                <a:latin typeface="Times New Roman" panose="02020603050405020304" pitchFamily="18" charset="0"/>
              </a:rPr>
              <a:t> one by one in your groups.</a:t>
            </a: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5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B7D274-566A-46B4-A018-A1251505FE6B}"/>
              </a:ext>
            </a:extLst>
          </p:cNvPr>
          <p:cNvSpPr txBox="1"/>
          <p:nvPr/>
        </p:nvSpPr>
        <p:spPr>
          <a:xfrm>
            <a:off x="3515710" y="378372"/>
            <a:ext cx="456618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Review today’s lesson.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434588-51FF-4850-8348-5A1B4B179E2D}"/>
              </a:ext>
            </a:extLst>
          </p:cNvPr>
          <p:cNvSpPr txBox="1"/>
          <p:nvPr/>
        </p:nvSpPr>
        <p:spPr>
          <a:xfrm>
            <a:off x="346840" y="1813036"/>
            <a:ext cx="11487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Can you tell me what have we learnt from today’s lesson?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278B71-081C-4982-A054-EBC4BD72D7AF}"/>
              </a:ext>
            </a:extLst>
          </p:cNvPr>
          <p:cNvSpPr txBox="1"/>
          <p:nvPr/>
        </p:nvSpPr>
        <p:spPr>
          <a:xfrm>
            <a:off x="2081048" y="3058510"/>
            <a:ext cx="68764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Yes, we learnt today…</a:t>
            </a:r>
          </a:p>
          <a:p>
            <a:pPr algn="l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How to stay healthy.</a:t>
            </a:r>
          </a:p>
          <a:p>
            <a:pPr algn="l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How to keep others healthy.</a:t>
            </a: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6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54091" y="0"/>
            <a:ext cx="5956662" cy="13454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8106" y="3473986"/>
            <a:ext cx="10649244" cy="157442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write at least five sentences about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to stay healthy and keep others healthy.”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463" cy="30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5226" y="298496"/>
            <a:ext cx="5956662" cy="13454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all</a:t>
            </a:r>
            <a:endParaRPr lang="en-US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1697652"/>
            <a:ext cx="10549719" cy="47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447800"/>
            <a:ext cx="2555225" cy="622202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404536" y="2209800"/>
            <a:ext cx="2787464" cy="641821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0800" y="1295400"/>
            <a:ext cx="5943600" cy="73790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Good morning, students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2209800"/>
            <a:ext cx="5638800" cy="73790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Good morning, teacher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90800" y="3276600"/>
            <a:ext cx="4495799" cy="73790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How are you today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38600" y="5687"/>
            <a:ext cx="4072514" cy="756313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GREETING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8400" y="4419600"/>
            <a:ext cx="3081057" cy="73790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Fine</a:t>
            </a:r>
          </a:p>
        </p:txBody>
      </p:sp>
      <p:pic>
        <p:nvPicPr>
          <p:cNvPr id="11" name="Picture 10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0" y="3276600"/>
            <a:ext cx="2555225" cy="622202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04536" y="4495800"/>
            <a:ext cx="2787464" cy="641821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</p:spTree>
    <p:extLst>
      <p:ext uri="{BB962C8B-B14F-4D97-AF65-F5344CB8AC3E}">
        <p14:creationId xmlns:p14="http://schemas.microsoft.com/office/powerpoint/2010/main" val="9846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6875">
              <a:srgbClr val="DBE9D3"/>
            </a:gs>
            <a:gs pos="100000">
              <a:schemeClr val="accent4">
                <a:lumMod val="20000"/>
                <a:lumOff val="80000"/>
              </a:schemeClr>
            </a:gs>
            <a:gs pos="100000">
              <a:srgbClr val="AAB4A3"/>
            </a:gs>
            <a:gs pos="100000">
              <a:schemeClr val="accent6">
                <a:lumMod val="20000"/>
                <a:lumOff val="80000"/>
              </a:schemeClr>
            </a:gs>
            <a:gs pos="100000">
              <a:scrgbClr r="0" g="0" b="0"/>
            </a:gs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2E7536-C3FF-407D-97E3-96232A4304EA}"/>
              </a:ext>
            </a:extLst>
          </p:cNvPr>
          <p:cNvSpPr txBox="1"/>
          <p:nvPr/>
        </p:nvSpPr>
        <p:spPr>
          <a:xfrm>
            <a:off x="1654492" y="1374833"/>
            <a:ext cx="8294707" cy="1446550"/>
          </a:xfrm>
          <a:prstGeom prst="rect">
            <a:avLst/>
          </a:prstGeom>
          <a:pattFill prst="smCheck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Dear students, can you remember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what </a:t>
            </a:r>
            <a:r>
              <a:rPr lang="en-US" sz="4400" b="1" dirty="0" smtClean="0">
                <a:latin typeface="Times New Roman" panose="02020603050405020304" pitchFamily="18" charset="0"/>
              </a:rPr>
              <a:t>we had learnt </a:t>
            </a:r>
            <a:r>
              <a:rPr lang="en-US" sz="4400" b="1" dirty="0">
                <a:latin typeface="Times New Roman" panose="02020603050405020304" pitchFamily="18" charset="0"/>
              </a:rPr>
              <a:t>yesterday?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B73D77-5878-4D51-86D6-2FD128450206}"/>
              </a:ext>
            </a:extLst>
          </p:cNvPr>
          <p:cNvSpPr txBox="1"/>
          <p:nvPr/>
        </p:nvSpPr>
        <p:spPr>
          <a:xfrm>
            <a:off x="1106906" y="3914274"/>
            <a:ext cx="9918100" cy="769441"/>
          </a:xfrm>
          <a:prstGeom prst="rect">
            <a:avLst/>
          </a:prstGeom>
          <a:pattFill prst="dkHorz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Yes, </a:t>
            </a:r>
            <a:r>
              <a:rPr lang="en-US" sz="4400" b="1" dirty="0" smtClean="0">
                <a:latin typeface="Times New Roman" panose="02020603050405020304" pitchFamily="18" charset="0"/>
              </a:rPr>
              <a:t>we had learnt </a:t>
            </a:r>
            <a:r>
              <a:rPr lang="en-US" sz="4400" b="1" dirty="0">
                <a:latin typeface="Times New Roman" panose="02020603050405020304" pitchFamily="18" charset="0"/>
              </a:rPr>
              <a:t>about the disease Flu.</a:t>
            </a: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F61842-8BDD-4EF3-B761-219C78976A41}"/>
              </a:ext>
            </a:extLst>
          </p:cNvPr>
          <p:cNvSpPr txBox="1"/>
          <p:nvPr/>
        </p:nvSpPr>
        <p:spPr>
          <a:xfrm>
            <a:off x="122594" y="261464"/>
            <a:ext cx="887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Let’s see some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pictures and read description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F73A7A5-7AAA-459D-BA16-8BBE252D9D8C}"/>
              </a:ext>
            </a:extLst>
          </p:cNvPr>
          <p:cNvSpPr txBox="1"/>
          <p:nvPr/>
        </p:nvSpPr>
        <p:spPr>
          <a:xfrm>
            <a:off x="1089188" y="5829531"/>
            <a:ext cx="2557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</a:rPr>
              <a:t>A sick baby.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8519818-7B7C-45FB-B4E3-BA3385260581}"/>
              </a:ext>
            </a:extLst>
          </p:cNvPr>
          <p:cNvSpPr txBox="1"/>
          <p:nvPr/>
        </p:nvSpPr>
        <p:spPr>
          <a:xfrm>
            <a:off x="6295771" y="5938714"/>
            <a:ext cx="589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</a:rPr>
              <a:t>A Doctor is Checking a baby.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15" name="Picture 1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278" y="0"/>
            <a:ext cx="1082722" cy="1082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163471"/>
            <a:ext cx="5909482" cy="4432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92" y="1162382"/>
            <a:ext cx="5678108" cy="45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6" y="1151743"/>
            <a:ext cx="6131897" cy="4825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1146412"/>
            <a:ext cx="5709313" cy="4804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F61842-8BDD-4EF3-B761-219C78976A41}"/>
              </a:ext>
            </a:extLst>
          </p:cNvPr>
          <p:cNvSpPr txBox="1"/>
          <p:nvPr/>
        </p:nvSpPr>
        <p:spPr>
          <a:xfrm>
            <a:off x="245424" y="97691"/>
            <a:ext cx="887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Let’s see some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pictures and read description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687" y="0"/>
            <a:ext cx="1137313" cy="1137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73A7A5-7AAA-459D-BA16-8BBE252D9D8C}"/>
              </a:ext>
            </a:extLst>
          </p:cNvPr>
          <p:cNvSpPr txBox="1"/>
          <p:nvPr/>
        </p:nvSpPr>
        <p:spPr>
          <a:xfrm>
            <a:off x="147492" y="6211669"/>
            <a:ext cx="5511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</a:rPr>
              <a:t>There have some medicine.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F73A7A5-7AAA-459D-BA16-8BBE252D9D8C}"/>
              </a:ext>
            </a:extLst>
          </p:cNvPr>
          <p:cNvSpPr txBox="1"/>
          <p:nvPr/>
        </p:nvSpPr>
        <p:spPr>
          <a:xfrm>
            <a:off x="6370871" y="6047896"/>
            <a:ext cx="5378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</a:rPr>
              <a:t>A child is taking medicine.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="" xmlns:a16="http://schemas.microsoft.com/office/drawing/2014/main" id="{11F3F896-CAE9-40E3-8452-518B53DA87BC}"/>
              </a:ext>
            </a:extLst>
          </p:cNvPr>
          <p:cNvSpPr/>
          <p:nvPr/>
        </p:nvSpPr>
        <p:spPr>
          <a:xfrm>
            <a:off x="2579898" y="2121756"/>
            <a:ext cx="7425559" cy="1765738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</a:rPr>
              <a:t>Today we will read…</a:t>
            </a:r>
          </a:p>
        </p:txBody>
      </p:sp>
      <p:sp>
        <p:nvSpPr>
          <p:cNvPr id="5" name="Flowchart: Predefined Process 4">
            <a:extLst>
              <a:ext uri="{FF2B5EF4-FFF2-40B4-BE49-F238E27FC236}">
                <a16:creationId xmlns="" xmlns:a16="http://schemas.microsoft.com/office/drawing/2014/main" id="{BE98C415-16A4-4D54-8210-92823382094D}"/>
              </a:ext>
            </a:extLst>
          </p:cNvPr>
          <p:cNvSpPr/>
          <p:nvPr/>
        </p:nvSpPr>
        <p:spPr>
          <a:xfrm>
            <a:off x="2402478" y="4568705"/>
            <a:ext cx="7441323" cy="1781504"/>
          </a:xfrm>
          <a:prstGeom prst="flowChartPredefinedProcess">
            <a:avLst/>
          </a:prstGeom>
          <a:solidFill>
            <a:srgbClr val="0070C0"/>
          </a:solidFill>
          <a:ln w="38100">
            <a:solidFill>
              <a:srgbClr val="00FFC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The doctor’s advice</a:t>
            </a:r>
          </a:p>
        </p:txBody>
      </p:sp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1EE24C-BADE-4A27-830E-0FF7DC19E870}"/>
              </a:ext>
            </a:extLst>
          </p:cNvPr>
          <p:cNvSpPr txBox="1"/>
          <p:nvPr/>
        </p:nvSpPr>
        <p:spPr>
          <a:xfrm>
            <a:off x="794156" y="677362"/>
            <a:ext cx="9298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 you guess what is our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29235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53106" y="29231"/>
            <a:ext cx="7087974" cy="844226"/>
          </a:xfrm>
          <a:prstGeom prst="rect">
            <a:avLst/>
          </a:prstGeom>
          <a:noFill/>
          <a:ln w="12700" cap="rnd" cmpd="sng" algn="ctr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762000"/>
            <a:ext cx="10495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rgbClr val="00B0F0"/>
                </a:solidFill>
              </a:rPr>
              <a:t>By the end of the lesson Students will be able to</a:t>
            </a:r>
            <a:r>
              <a:rPr lang="en-US" sz="3200" dirty="0" smtClean="0">
                <a:solidFill>
                  <a:srgbClr val="00B0F0"/>
                </a:solidFill>
              </a:rPr>
              <a:t>…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780" y="1529054"/>
            <a:ext cx="1201522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FF0000"/>
                </a:solidFill>
                <a:latin typeface="+mn-lt"/>
              </a:rPr>
              <a:t>Listening: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7030A0"/>
                </a:solidFill>
              </a:rPr>
              <a:t>1.3.1 recognize which words in a sentences are stressed .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7030A0"/>
                </a:solidFill>
              </a:rPr>
              <a:t>2.1.1 carry out simple commands and instructions</a:t>
            </a:r>
            <a:r>
              <a:rPr lang="en-GB" sz="3600" dirty="0" smtClean="0">
                <a:solidFill>
                  <a:srgbClr val="7030A0"/>
                </a:solidFill>
              </a:rPr>
              <a:t>.</a:t>
            </a:r>
          </a:p>
          <a:p>
            <a:pPr>
              <a:defRPr/>
            </a:pPr>
            <a:r>
              <a:rPr lang="en-GB" sz="4000" dirty="0" smtClean="0">
                <a:solidFill>
                  <a:srgbClr val="FF0000"/>
                </a:solidFill>
              </a:rPr>
              <a:t>Speaking:</a:t>
            </a:r>
            <a:endParaRPr lang="en-GB" sz="4000" dirty="0">
              <a:solidFill>
                <a:srgbClr val="7030A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002060"/>
                </a:solidFill>
              </a:rPr>
              <a:t>1.1.2 say sentences with proper intonation.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002060"/>
                </a:solidFill>
              </a:rPr>
              <a:t>6.2.1 talk about people, objects, events etc.</a:t>
            </a:r>
          </a:p>
          <a:p>
            <a:pPr>
              <a:defRPr/>
            </a:pPr>
            <a:r>
              <a:rPr lang="en-GB" sz="4000" dirty="0" smtClean="0">
                <a:solidFill>
                  <a:srgbClr val="FF0000"/>
                </a:solidFill>
              </a:rPr>
              <a:t>Reading:</a:t>
            </a:r>
          </a:p>
          <a:p>
            <a:pPr>
              <a:defRPr/>
            </a:pPr>
            <a:r>
              <a:rPr lang="en-GB" sz="4000" dirty="0" smtClean="0">
                <a:solidFill>
                  <a:srgbClr val="00B050"/>
                </a:solidFill>
                <a:latin typeface="+mn-lt"/>
              </a:rPr>
              <a:t>1.7.1 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read paragraphs, dialogues, stories, letters and </a:t>
            </a:r>
            <a:endParaRPr lang="en-US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others 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texts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82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F3F85D-87B7-447F-9A26-8570A8BE76D5}"/>
              </a:ext>
            </a:extLst>
          </p:cNvPr>
          <p:cNvSpPr txBox="1"/>
          <p:nvPr/>
        </p:nvSpPr>
        <p:spPr>
          <a:xfrm>
            <a:off x="2459439" y="2191411"/>
            <a:ext cx="9277796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</a:rPr>
              <a:t>Eat food that gives your body energy. Try to eat, </a:t>
            </a:r>
          </a:p>
          <a:p>
            <a:pPr algn="l"/>
            <a:r>
              <a:rPr lang="en-US" sz="3600" dirty="0">
                <a:latin typeface="Times New Roman" panose="02020603050405020304" pitchFamily="18" charset="0"/>
              </a:rPr>
              <a:t>even if you aren’t hungry. You need to be strong.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86D2C7-FB62-482E-94BB-4C8ADB0EC9A2}"/>
              </a:ext>
            </a:extLst>
          </p:cNvPr>
          <p:cNvSpPr txBox="1"/>
          <p:nvPr/>
        </p:nvSpPr>
        <p:spPr>
          <a:xfrm>
            <a:off x="2254470" y="4698122"/>
            <a:ext cx="9473747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Rest!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Stay at home</a:t>
            </a:r>
            <a:r>
              <a:rPr lang="en-US" sz="3600" b="1" dirty="0">
                <a:latin typeface="Times New Roman" panose="02020603050405020304" pitchFamily="18" charset="0"/>
              </a:rPr>
              <a:t>. Don’t go to school or work.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816E82-8ECD-4A29-B2F6-0F6744CC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9" y="4176518"/>
            <a:ext cx="1738805" cy="1466392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CC3C80-0374-484D-974A-01490533CDF9}"/>
              </a:ext>
            </a:extLst>
          </p:cNvPr>
          <p:cNvSpPr txBox="1"/>
          <p:nvPr/>
        </p:nvSpPr>
        <p:spPr>
          <a:xfrm>
            <a:off x="2317531" y="331077"/>
            <a:ext cx="764985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b="1" i="1" dirty="0">
                <a:latin typeface="Times New Roman" panose="02020603050405020304" pitchFamily="18" charset="0"/>
              </a:rPr>
              <a:t>Let’s read the advices given to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Sima </a:t>
            </a:r>
            <a:r>
              <a:rPr lang="en-US" sz="2800" b="1" i="1" dirty="0">
                <a:latin typeface="Times New Roman" panose="02020603050405020304" pitchFamily="18" charset="0"/>
              </a:rPr>
              <a:t>by her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Doctor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49D035-1217-4C02-84F1-C117E05FF3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/>
          <a:stretch/>
        </p:blipFill>
        <p:spPr>
          <a:xfrm>
            <a:off x="397783" y="2068732"/>
            <a:ext cx="1915641" cy="1494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071" y="0"/>
            <a:ext cx="1387929" cy="1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592</Words>
  <Application>Microsoft Office PowerPoint</Application>
  <PresentationFormat>Widescreen</PresentationFormat>
  <Paragraphs>102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Comic Sans MS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Borni GPS</cp:lastModifiedBy>
  <cp:revision>113</cp:revision>
  <dcterms:created xsi:type="dcterms:W3CDTF">2020-04-06T04:38:59Z</dcterms:created>
  <dcterms:modified xsi:type="dcterms:W3CDTF">2020-09-24T04:12:37Z</dcterms:modified>
</cp:coreProperties>
</file>