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97" r:id="rId2"/>
    <p:sldId id="298" r:id="rId3"/>
    <p:sldId id="279" r:id="rId4"/>
    <p:sldId id="291" r:id="rId5"/>
    <p:sldId id="287" r:id="rId6"/>
    <p:sldId id="282" r:id="rId7"/>
    <p:sldId id="283" r:id="rId8"/>
    <p:sldId id="258" r:id="rId9"/>
    <p:sldId id="294" r:id="rId10"/>
    <p:sldId id="266" r:id="rId11"/>
    <p:sldId id="295" r:id="rId12"/>
    <p:sldId id="296" r:id="rId13"/>
    <p:sldId id="267" r:id="rId14"/>
    <p:sldId id="289" r:id="rId15"/>
    <p:sldId id="263" r:id="rId16"/>
    <p:sldId id="264" r:id="rId17"/>
    <p:sldId id="29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0066"/>
    <a:srgbClr val="660033"/>
    <a:srgbClr val="000000"/>
    <a:srgbClr val="006600"/>
    <a:srgbClr val="0000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7673" autoAdjust="0"/>
  </p:normalViewPr>
  <p:slideViewPr>
    <p:cSldViewPr>
      <p:cViewPr varScale="1">
        <p:scale>
          <a:sx n="71" d="100"/>
          <a:sy n="71" d="100"/>
        </p:scale>
        <p:origin x="135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6D10D6-D57A-4B3E-AE7C-AB3876210355}" type="datetimeFigureOut">
              <a:rPr lang="en-US" smtClean="0"/>
              <a:pPr/>
              <a:t>9/24/2020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1AA195-0625-40EC-9D0E-B39F79FCF24F}" type="slidenum">
              <a:rPr lang="en-US" smtClean="0"/>
              <a:pPr/>
              <a:t>‹#›</a:t>
            </a:fld>
            <a:endParaRPr lang="en-US"/>
          </a:p>
        </p:txBody>
      </p:sp>
    </p:spTree>
    <p:extLst>
      <p:ext uri="{BB962C8B-B14F-4D97-AF65-F5344CB8AC3E}">
        <p14:creationId xmlns:p14="http://schemas.microsoft.com/office/powerpoint/2010/main" val="2256774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1AA195-0625-40EC-9D0E-B39F79FCF24F}" type="slidenum">
              <a:rPr lang="en-US" smtClean="0"/>
              <a:pPr/>
              <a:t>3</a:t>
            </a:fld>
            <a:endParaRPr lang="en-US"/>
          </a:p>
        </p:txBody>
      </p:sp>
    </p:spTree>
    <p:extLst>
      <p:ext uri="{BB962C8B-B14F-4D97-AF65-F5344CB8AC3E}">
        <p14:creationId xmlns:p14="http://schemas.microsoft.com/office/powerpoint/2010/main" val="778316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1AA195-0625-40EC-9D0E-B39F79FCF24F}" type="slidenum">
              <a:rPr lang="en-US" smtClean="0"/>
              <a:pPr/>
              <a:t>7</a:t>
            </a:fld>
            <a:endParaRPr lang="en-US"/>
          </a:p>
        </p:txBody>
      </p:sp>
    </p:spTree>
    <p:extLst>
      <p:ext uri="{BB962C8B-B14F-4D97-AF65-F5344CB8AC3E}">
        <p14:creationId xmlns:p14="http://schemas.microsoft.com/office/powerpoint/2010/main" val="1833463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1AA195-0625-40EC-9D0E-B39F79FCF24F}" type="slidenum">
              <a:rPr lang="en-US" smtClean="0"/>
              <a:pPr/>
              <a:t>15</a:t>
            </a:fld>
            <a:endParaRPr lang="en-US"/>
          </a:p>
        </p:txBody>
      </p:sp>
    </p:spTree>
    <p:extLst>
      <p:ext uri="{BB962C8B-B14F-4D97-AF65-F5344CB8AC3E}">
        <p14:creationId xmlns:p14="http://schemas.microsoft.com/office/powerpoint/2010/main" val="547673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atnazmul81@gmail.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9499075">
            <a:off x="1449228" y="1757168"/>
            <a:ext cx="2344087" cy="2862322"/>
          </a:xfrm>
          <a:prstGeom prst="rect">
            <a:avLst/>
          </a:prstGeom>
          <a:ln w="76200"/>
        </p:spPr>
        <p:style>
          <a:lnRef idx="1">
            <a:schemeClr val="accent4"/>
          </a:lnRef>
          <a:fillRef idx="1001">
            <a:schemeClr val="lt1"/>
          </a:fillRef>
          <a:effectRef idx="1">
            <a:schemeClr val="accent4"/>
          </a:effectRef>
          <a:fontRef idx="minor">
            <a:schemeClr val="dk1"/>
          </a:fontRef>
        </p:style>
        <p:txBody>
          <a:bodyPr wrap="square" rtlCol="0">
            <a:spAutoFit/>
          </a:bodyPr>
          <a:lstStyle/>
          <a:p>
            <a:pPr algn="ctr"/>
            <a:r>
              <a:rPr lang="bn-IN" sz="3600" dirty="0">
                <a:solidFill>
                  <a:srgbClr val="00B050"/>
                </a:solidFill>
              </a:rPr>
              <a:t>সব্বাইকে</a:t>
            </a:r>
            <a:r>
              <a:rPr lang="bn-IN" sz="3600" dirty="0"/>
              <a:t> </a:t>
            </a:r>
          </a:p>
          <a:p>
            <a:pPr algn="ctr"/>
            <a:r>
              <a:rPr lang="bn-IN" sz="3600" dirty="0">
                <a:solidFill>
                  <a:srgbClr val="FF0000"/>
                </a:solidFill>
              </a:rPr>
              <a:t>এক </a:t>
            </a:r>
            <a:r>
              <a:rPr lang="bn-IN" sz="3600" dirty="0"/>
              <a:t> </a:t>
            </a:r>
          </a:p>
          <a:p>
            <a:pPr algn="ctr"/>
            <a:r>
              <a:rPr lang="bn-IN" sz="3600" dirty="0">
                <a:solidFill>
                  <a:srgbClr val="002060"/>
                </a:solidFill>
              </a:rPr>
              <a:t>গুচ্ছ </a:t>
            </a:r>
            <a:endParaRPr lang="bn-IN" sz="3600" dirty="0"/>
          </a:p>
          <a:p>
            <a:pPr algn="ctr"/>
            <a:r>
              <a:rPr lang="bn-IN" sz="3600" dirty="0">
                <a:solidFill>
                  <a:srgbClr val="C00000"/>
                </a:solidFill>
              </a:rPr>
              <a:t>ফুলের</a:t>
            </a:r>
          </a:p>
          <a:p>
            <a:pPr algn="ctr"/>
            <a:r>
              <a:rPr lang="bn-IN" sz="3600" dirty="0"/>
              <a:t> </a:t>
            </a:r>
            <a:r>
              <a:rPr lang="bn-IN" sz="3600" dirty="0">
                <a:solidFill>
                  <a:srgbClr val="00B050"/>
                </a:solidFill>
              </a:rPr>
              <a:t>শুভেচ্ছা </a:t>
            </a:r>
            <a:endParaRPr lang="en-US" sz="3600" dirty="0">
              <a:solidFill>
                <a:srgbClr val="00B050"/>
              </a:solidFill>
            </a:endParaRPr>
          </a:p>
        </p:txBody>
      </p:sp>
      <p:sp>
        <p:nvSpPr>
          <p:cNvPr id="3" name="Subtitle 4"/>
          <p:cNvSpPr txBox="1">
            <a:spLocks/>
          </p:cNvSpPr>
          <p:nvPr/>
        </p:nvSpPr>
        <p:spPr>
          <a:xfrm>
            <a:off x="-584291" y="-76200"/>
            <a:ext cx="10351295" cy="939145"/>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4" name="Subtitle 4"/>
          <p:cNvSpPr txBox="1">
            <a:spLocks/>
          </p:cNvSpPr>
          <p:nvPr/>
        </p:nvSpPr>
        <p:spPr>
          <a:xfrm>
            <a:off x="-584292" y="6144575"/>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5" name="Can 4"/>
          <p:cNvSpPr/>
          <p:nvPr/>
        </p:nvSpPr>
        <p:spPr>
          <a:xfrm>
            <a:off x="0" y="214045"/>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6" name="Can 5"/>
          <p:cNvSpPr/>
          <p:nvPr/>
        </p:nvSpPr>
        <p:spPr>
          <a:xfrm>
            <a:off x="8377518" y="302558"/>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pic>
        <p:nvPicPr>
          <p:cNvPr id="7" name="Picture 6" descr="Color Flower.jpg"/>
          <p:cNvPicPr>
            <a:picLocks noChangeAspect="1"/>
          </p:cNvPicPr>
          <p:nvPr/>
        </p:nvPicPr>
        <p:blipFill>
          <a:blip r:embed="rId2" cstate="print"/>
          <a:stretch>
            <a:fillRect/>
          </a:stretch>
        </p:blipFill>
        <p:spPr>
          <a:xfrm>
            <a:off x="4248457" y="1429934"/>
            <a:ext cx="3590549" cy="2312397"/>
          </a:xfrm>
          <a:prstGeom prst="ellipse">
            <a:avLst/>
          </a:prstGeom>
          <a:ln>
            <a:noFill/>
          </a:ln>
          <a:effectLst>
            <a:softEdge rad="112500"/>
          </a:effectLst>
        </p:spPr>
      </p:pic>
    </p:spTree>
    <p:extLst>
      <p:ext uri="{BB962C8B-B14F-4D97-AF65-F5344CB8AC3E}">
        <p14:creationId xmlns:p14="http://schemas.microsoft.com/office/powerpoint/2010/main" val="40311658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
                                        </p:tgtEl>
                                        <p:attrNameLst>
                                          <p:attrName>ppt_y</p:attrName>
                                        </p:attrNameLst>
                                      </p:cBhvr>
                                      <p:tavLst>
                                        <p:tav tm="0">
                                          <p:val>
                                            <p:strVal val="#ppt_y"/>
                                          </p:val>
                                        </p:tav>
                                        <p:tav tm="100000">
                                          <p:val>
                                            <p:strVal val="#ppt_y"/>
                                          </p:val>
                                        </p:tav>
                                      </p:tavLst>
                                    </p:anim>
                                    <p:anim calcmode="lin" valueType="num">
                                      <p:cBhvr>
                                        <p:cTn id="17"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Diagonal Corner Rectangle 2"/>
          <p:cNvSpPr/>
          <p:nvPr/>
        </p:nvSpPr>
        <p:spPr>
          <a:xfrm>
            <a:off x="1612451" y="431941"/>
            <a:ext cx="5897613" cy="76200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3200" dirty="0">
                <a:solidFill>
                  <a:schemeClr val="tx1"/>
                </a:solidFill>
                <a:latin typeface="NikoshBAN" pitchFamily="2" charset="0"/>
                <a:cs typeface="NikoshBAN" pitchFamily="2" charset="0"/>
              </a:rPr>
              <a:t>প্রশ্নঃ তড়িৎ </a:t>
            </a:r>
            <a:r>
              <a:rPr lang="as-IN" sz="3200" dirty="0" smtClean="0">
                <a:solidFill>
                  <a:schemeClr val="tx1"/>
                </a:solidFill>
                <a:latin typeface="NikoshBAN" pitchFamily="2" charset="0"/>
                <a:cs typeface="NikoshBAN" pitchFamily="2" charset="0"/>
              </a:rPr>
              <a:t>প্রবা</a:t>
            </a:r>
            <a:r>
              <a:rPr lang="bn-BD" sz="3200" dirty="0" smtClean="0">
                <a:solidFill>
                  <a:schemeClr val="tx1"/>
                </a:solidFill>
                <a:latin typeface="NikoshBAN" pitchFamily="2" charset="0"/>
                <a:cs typeface="NikoshBAN" pitchFamily="2" charset="0"/>
              </a:rPr>
              <a:t>হের প্রচলিত দিক ব্যাখ্যা কর।</a:t>
            </a:r>
            <a:r>
              <a:rPr lang="as-IN" sz="3200" dirty="0" smtClean="0">
                <a:solidFill>
                  <a:schemeClr val="tx1"/>
                </a:solidFill>
                <a:latin typeface="NikoshBAN" pitchFamily="2" charset="0"/>
                <a:cs typeface="NikoshBAN" pitchFamily="2" charset="0"/>
              </a:rPr>
              <a:t> </a:t>
            </a:r>
            <a:endParaRPr lang="as-IN" sz="3200" dirty="0">
              <a:solidFill>
                <a:schemeClr val="tx1"/>
              </a:solidFill>
              <a:latin typeface="NikoshBAN" pitchFamily="2" charset="0"/>
              <a:cs typeface="NikoshBAN" pitchFamily="2" charset="0"/>
            </a:endParaRPr>
          </a:p>
        </p:txBody>
      </p:sp>
      <p:sp>
        <p:nvSpPr>
          <p:cNvPr id="4" name="Rectangle 3"/>
          <p:cNvSpPr/>
          <p:nvPr/>
        </p:nvSpPr>
        <p:spPr>
          <a:xfrm>
            <a:off x="1360858" y="1396341"/>
            <a:ext cx="6400800" cy="4524315"/>
          </a:xfrm>
          <a:prstGeom prst="rect">
            <a:avLst/>
          </a:prstGeom>
          <a:solidFill>
            <a:schemeClr val="bg1"/>
          </a:solidFill>
          <a:ln w="38100">
            <a:solidFill>
              <a:schemeClr val="tx1"/>
            </a:solidFill>
          </a:ln>
        </p:spPr>
        <p:style>
          <a:lnRef idx="1">
            <a:schemeClr val="accent6"/>
          </a:lnRef>
          <a:fillRef idx="3">
            <a:schemeClr val="accent6"/>
          </a:fillRef>
          <a:effectRef idx="2">
            <a:schemeClr val="accent6"/>
          </a:effectRef>
          <a:fontRef idx="minor">
            <a:schemeClr val="lt1"/>
          </a:fontRef>
        </p:style>
        <p:txBody>
          <a:bodyPr wrap="square">
            <a:spAutoFit/>
          </a:bodyPr>
          <a:lstStyle/>
          <a:p>
            <a:r>
              <a:rPr lang="bn-BD" sz="2400" dirty="0" smtClean="0">
                <a:solidFill>
                  <a:schemeClr val="tx1"/>
                </a:solidFill>
                <a:latin typeface="NikoshBAN" pitchFamily="2" charset="0"/>
                <a:cs typeface="NikoshBAN" pitchFamily="2" charset="0"/>
              </a:rPr>
              <a:t>প্রথম যখন চল তড়িৎ আবিষ্কৃত হয় , তখন মনে করা হতো যে ধনাত্বক আধানের প্রবাহের ফলে তড়িৎ প্রবাহের সৃষ্টি হয় এবং এই ধনাত্বক অধান উচ্চতর বিভব থেকে নিম্নতর বিভবের দিকে প্রবাহিত হয়। তাই তড়িৎ প্রবাহের প্রচলিত দিক ধরা </a:t>
            </a:r>
            <a:r>
              <a:rPr lang="bn-BD" sz="2400" dirty="0">
                <a:solidFill>
                  <a:schemeClr val="tx1"/>
                </a:solidFill>
                <a:latin typeface="NikoshBAN" pitchFamily="2" charset="0"/>
                <a:cs typeface="NikoshBAN" pitchFamily="2" charset="0"/>
              </a:rPr>
              <a:t>হয় উচ্চতর বিভব থেকে নিম্নতর বিভবের দিকে </a:t>
            </a:r>
            <a:r>
              <a:rPr lang="bn-BD" sz="2400" dirty="0" smtClean="0">
                <a:solidFill>
                  <a:schemeClr val="tx1"/>
                </a:solidFill>
                <a:latin typeface="NikoshBAN" pitchFamily="2" charset="0"/>
                <a:cs typeface="NikoshBAN" pitchFamily="2" charset="0"/>
              </a:rPr>
              <a:t>অথবা তড়িৎ কোষের ধনাত্বক পাত থেকে ঋনাত্বক পাতের দিকে । </a:t>
            </a:r>
            <a:endParaRPr lang="en-US" sz="2400" dirty="0" smtClean="0">
              <a:solidFill>
                <a:schemeClr val="tx1"/>
              </a:solidFill>
              <a:latin typeface="NikoshBAN" pitchFamily="2" charset="0"/>
              <a:cs typeface="NikoshBAN" pitchFamily="2" charset="0"/>
            </a:endParaRPr>
          </a:p>
          <a:p>
            <a:r>
              <a:rPr lang="bn-BD" sz="2400" dirty="0" smtClean="0">
                <a:solidFill>
                  <a:schemeClr val="tx1"/>
                </a:solidFill>
                <a:latin typeface="NikoshBAN" pitchFamily="2" charset="0"/>
                <a:cs typeface="NikoshBAN" pitchFamily="2" charset="0"/>
              </a:rPr>
              <a:t>কিন্তু আমরা জানি যে, প্রকৃতপক্ষে তড়িৎ প্রবাহ হলো ঋনাত্বক আধান তথা ইলেকট্রন প্রবাহের জন্য, ফলে তড়িৎ </a:t>
            </a:r>
            <a:r>
              <a:rPr lang="bn-BD" sz="2400" dirty="0">
                <a:solidFill>
                  <a:schemeClr val="tx1"/>
                </a:solidFill>
                <a:latin typeface="NikoshBAN" pitchFamily="2" charset="0"/>
                <a:cs typeface="NikoshBAN" pitchFamily="2" charset="0"/>
              </a:rPr>
              <a:t>প্রবাহের</a:t>
            </a:r>
            <a:r>
              <a:rPr lang="bn-BD" sz="2400" dirty="0" smtClean="0">
                <a:solidFill>
                  <a:schemeClr val="tx1"/>
                </a:solidFill>
                <a:latin typeface="NikoshBAN" pitchFamily="2" charset="0"/>
                <a:cs typeface="NikoshBAN" pitchFamily="2" charset="0"/>
              </a:rPr>
              <a:t> প্রকৃত </a:t>
            </a:r>
            <a:r>
              <a:rPr lang="bn-BD" sz="2400" dirty="0">
                <a:solidFill>
                  <a:schemeClr val="tx1"/>
                </a:solidFill>
                <a:latin typeface="NikoshBAN" pitchFamily="2" charset="0"/>
                <a:cs typeface="NikoshBAN" pitchFamily="2" charset="0"/>
              </a:rPr>
              <a:t>দিক </a:t>
            </a:r>
            <a:r>
              <a:rPr lang="bn-BD" sz="2400" dirty="0" smtClean="0">
                <a:solidFill>
                  <a:schemeClr val="tx1"/>
                </a:solidFill>
                <a:latin typeface="NikoshBAN" pitchFamily="2" charset="0"/>
                <a:cs typeface="NikoshBAN" pitchFamily="2" charset="0"/>
              </a:rPr>
              <a:t>হলো নিম্নতর বিভব </a:t>
            </a:r>
            <a:r>
              <a:rPr lang="bn-BD" sz="2400" dirty="0">
                <a:solidFill>
                  <a:schemeClr val="tx1"/>
                </a:solidFill>
                <a:latin typeface="NikoshBAN" pitchFamily="2" charset="0"/>
                <a:cs typeface="NikoshBAN" pitchFamily="2" charset="0"/>
              </a:rPr>
              <a:t>থেকে </a:t>
            </a:r>
            <a:r>
              <a:rPr lang="bn-BD" sz="2400" dirty="0" smtClean="0">
                <a:solidFill>
                  <a:schemeClr val="tx1"/>
                </a:solidFill>
                <a:latin typeface="NikoshBAN" pitchFamily="2" charset="0"/>
                <a:cs typeface="NikoshBAN" pitchFamily="2" charset="0"/>
              </a:rPr>
              <a:t>উচ্চতর বিভবের </a:t>
            </a:r>
            <a:r>
              <a:rPr lang="bn-BD" sz="2400" dirty="0">
                <a:solidFill>
                  <a:schemeClr val="tx1"/>
                </a:solidFill>
                <a:latin typeface="NikoshBAN" pitchFamily="2" charset="0"/>
                <a:cs typeface="NikoshBAN" pitchFamily="2" charset="0"/>
              </a:rPr>
              <a:t>দিকে </a:t>
            </a:r>
            <a:r>
              <a:rPr lang="bn-BD" sz="2400" dirty="0" smtClean="0">
                <a:solidFill>
                  <a:schemeClr val="tx1"/>
                </a:solidFill>
                <a:latin typeface="NikoshBAN" pitchFamily="2" charset="0"/>
                <a:cs typeface="NikoshBAN" pitchFamily="2" charset="0"/>
              </a:rPr>
              <a:t>অর্থাৎ তড়িৎ </a:t>
            </a:r>
            <a:r>
              <a:rPr lang="bn-BD" sz="2400" dirty="0">
                <a:solidFill>
                  <a:schemeClr val="tx1"/>
                </a:solidFill>
                <a:latin typeface="NikoshBAN" pitchFamily="2" charset="0"/>
                <a:cs typeface="NikoshBAN" pitchFamily="2" charset="0"/>
              </a:rPr>
              <a:t>কোষের </a:t>
            </a:r>
            <a:r>
              <a:rPr lang="bn-BD" sz="2400" dirty="0" smtClean="0">
                <a:solidFill>
                  <a:schemeClr val="tx1"/>
                </a:solidFill>
                <a:latin typeface="NikoshBAN" pitchFamily="2" charset="0"/>
                <a:cs typeface="NikoshBAN" pitchFamily="2" charset="0"/>
              </a:rPr>
              <a:t>ঋনাত্বক পাত </a:t>
            </a:r>
            <a:r>
              <a:rPr lang="bn-BD" sz="2400" dirty="0">
                <a:solidFill>
                  <a:schemeClr val="tx1"/>
                </a:solidFill>
                <a:latin typeface="NikoshBAN" pitchFamily="2" charset="0"/>
                <a:cs typeface="NikoshBAN" pitchFamily="2" charset="0"/>
              </a:rPr>
              <a:t>থেকে </a:t>
            </a:r>
            <a:r>
              <a:rPr lang="bn-BD" sz="2400" dirty="0" smtClean="0">
                <a:solidFill>
                  <a:schemeClr val="tx1"/>
                </a:solidFill>
                <a:latin typeface="NikoshBAN" pitchFamily="2" charset="0"/>
                <a:cs typeface="NikoshBAN" pitchFamily="2" charset="0"/>
              </a:rPr>
              <a:t>ধনাত্বক </a:t>
            </a:r>
            <a:r>
              <a:rPr lang="bn-BD" sz="2400" dirty="0">
                <a:solidFill>
                  <a:schemeClr val="tx1"/>
                </a:solidFill>
                <a:latin typeface="NikoshBAN" pitchFamily="2" charset="0"/>
                <a:cs typeface="NikoshBAN" pitchFamily="2" charset="0"/>
              </a:rPr>
              <a:t>পাতের </a:t>
            </a:r>
            <a:r>
              <a:rPr lang="bn-BD" sz="2400" dirty="0" smtClean="0">
                <a:solidFill>
                  <a:schemeClr val="tx1"/>
                </a:solidFill>
                <a:latin typeface="NikoshBAN" pitchFamily="2" charset="0"/>
                <a:cs typeface="NikoshBAN" pitchFamily="2" charset="0"/>
              </a:rPr>
              <a:t>দিকে। সুতরং তড়িৎ প্রবাহের প্রকৃত দিক প্রচলিত দিকের বিপরীত। তবে বর্তনী চিত্র অঙ্কন করার সময় আমরা তড়িৎ প্রবাহের প্রচলিত দিককেই অনুসরণ করব।   </a:t>
            </a:r>
            <a:endParaRPr lang="as-IN" sz="2400" dirty="0">
              <a:solidFill>
                <a:schemeClr val="tx1"/>
              </a:solidFill>
              <a:latin typeface="NikoshBAN" pitchFamily="2" charset="0"/>
              <a:cs typeface="NikoshBAN" pitchFamily="2" charset="0"/>
            </a:endParaRPr>
          </a:p>
        </p:txBody>
      </p:sp>
      <p:sp>
        <p:nvSpPr>
          <p:cNvPr id="5" name="Subtitle 4"/>
          <p:cNvSpPr txBox="1">
            <a:spLocks/>
          </p:cNvSpPr>
          <p:nvPr/>
        </p:nvSpPr>
        <p:spPr>
          <a:xfrm>
            <a:off x="-594376" y="-547966"/>
            <a:ext cx="10351295" cy="1137402"/>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6" name="Subtitle 4"/>
          <p:cNvSpPr txBox="1">
            <a:spLocks/>
          </p:cNvSpPr>
          <p:nvPr/>
        </p:nvSpPr>
        <p:spPr>
          <a:xfrm>
            <a:off x="-594376" y="6144161"/>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7" name="Can 6"/>
          <p:cNvSpPr/>
          <p:nvPr/>
        </p:nvSpPr>
        <p:spPr>
          <a:xfrm>
            <a:off x="0" y="-380999"/>
            <a:ext cx="766482" cy="7010400"/>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8" name="Can 7"/>
          <p:cNvSpPr/>
          <p:nvPr/>
        </p:nvSpPr>
        <p:spPr>
          <a:xfrm>
            <a:off x="8377518" y="-547966"/>
            <a:ext cx="766482" cy="7177366"/>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Tree>
    <p:extLst>
      <p:ext uri="{BB962C8B-B14F-4D97-AF65-F5344CB8AC3E}">
        <p14:creationId xmlns:p14="http://schemas.microsoft.com/office/powerpoint/2010/main" val="6005040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4"/>
                                        </p:tgtEl>
                                        <p:attrNameLst>
                                          <p:attrName>ppt_y</p:attrName>
                                        </p:attrNameLst>
                                      </p:cBhvr>
                                      <p:tavLst>
                                        <p:tav tm="0">
                                          <p:val>
                                            <p:strVal val="#ppt_y"/>
                                          </p:val>
                                        </p:tav>
                                        <p:tav tm="100000">
                                          <p:val>
                                            <p:strVal val="#ppt_y"/>
                                          </p:val>
                                        </p:tav>
                                      </p:tavLst>
                                    </p:anim>
                                    <p:anim calcmode="lin" valueType="num">
                                      <p:cBhvr>
                                        <p:cTn id="16"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589436"/>
            <a:ext cx="4728882" cy="2303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3200400"/>
            <a:ext cx="5486400" cy="2057400"/>
          </a:xfrm>
          <a:prstGeom prst="rect">
            <a:avLst/>
          </a:prstGeom>
        </p:spPr>
      </p:pic>
      <p:sp>
        <p:nvSpPr>
          <p:cNvPr id="3" name="TextBox 2"/>
          <p:cNvSpPr txBox="1"/>
          <p:nvPr/>
        </p:nvSpPr>
        <p:spPr>
          <a:xfrm>
            <a:off x="915749" y="3578779"/>
            <a:ext cx="1828800" cy="523220"/>
          </a:xfrm>
          <a:prstGeom prst="rect">
            <a:avLst/>
          </a:prstGeom>
          <a:noFill/>
        </p:spPr>
        <p:txBody>
          <a:bodyPr wrap="square" rtlCol="0">
            <a:spAutoFit/>
          </a:bodyPr>
          <a:lstStyle/>
          <a:p>
            <a:r>
              <a:rPr lang="bn-BD" sz="2800" dirty="0" smtClean="0">
                <a:latin typeface="NikoshBAN" pitchFamily="2" charset="0"/>
                <a:cs typeface="NikoshBAN" pitchFamily="2" charset="0"/>
              </a:rPr>
              <a:t>তড়িৎ বর্তনী-১</a:t>
            </a:r>
            <a:endParaRPr lang="en-US" sz="2800" dirty="0">
              <a:latin typeface="NikoshBAN" pitchFamily="2" charset="0"/>
              <a:cs typeface="NikoshBAN" pitchFamily="2" charset="0"/>
            </a:endParaRPr>
          </a:p>
        </p:txBody>
      </p:sp>
      <p:sp>
        <p:nvSpPr>
          <p:cNvPr id="4" name="TextBox 3"/>
          <p:cNvSpPr txBox="1"/>
          <p:nvPr/>
        </p:nvSpPr>
        <p:spPr>
          <a:xfrm>
            <a:off x="6019800" y="1622985"/>
            <a:ext cx="2057400" cy="523220"/>
          </a:xfrm>
          <a:prstGeom prst="rect">
            <a:avLst/>
          </a:prstGeom>
          <a:noFill/>
        </p:spPr>
        <p:txBody>
          <a:bodyPr wrap="square" rtlCol="0">
            <a:spAutoFit/>
          </a:bodyPr>
          <a:lstStyle/>
          <a:p>
            <a:r>
              <a:rPr lang="as-IN" sz="2800" dirty="0">
                <a:latin typeface="NikoshBAN" pitchFamily="2" charset="0"/>
                <a:cs typeface="NikoshBAN" pitchFamily="2" charset="0"/>
              </a:rPr>
              <a:t>তড়িৎ </a:t>
            </a:r>
            <a:r>
              <a:rPr lang="as-IN" sz="2800" dirty="0" smtClean="0">
                <a:latin typeface="NikoshBAN" pitchFamily="2" charset="0"/>
                <a:cs typeface="NikoshBAN" pitchFamily="2" charset="0"/>
              </a:rPr>
              <a:t>বর্তনী-</a:t>
            </a:r>
            <a:r>
              <a:rPr lang="bn-BD" sz="2800" dirty="0" smtClean="0">
                <a:latin typeface="NikoshBAN" pitchFamily="2" charset="0"/>
                <a:cs typeface="NikoshBAN" pitchFamily="2" charset="0"/>
              </a:rPr>
              <a:t>২ </a:t>
            </a:r>
            <a:endParaRPr lang="as-IN" sz="2800" dirty="0">
              <a:latin typeface="NikoshBAN" pitchFamily="2" charset="0"/>
              <a:cs typeface="NikoshBAN" pitchFamily="2" charset="0"/>
            </a:endParaRPr>
          </a:p>
        </p:txBody>
      </p:sp>
      <p:sp>
        <p:nvSpPr>
          <p:cNvPr id="6" name="Subtitle 4"/>
          <p:cNvSpPr txBox="1">
            <a:spLocks/>
          </p:cNvSpPr>
          <p:nvPr/>
        </p:nvSpPr>
        <p:spPr>
          <a:xfrm>
            <a:off x="-594376" y="-547966"/>
            <a:ext cx="10351295" cy="1137402"/>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7" name="Subtitle 4"/>
          <p:cNvSpPr txBox="1">
            <a:spLocks/>
          </p:cNvSpPr>
          <p:nvPr/>
        </p:nvSpPr>
        <p:spPr>
          <a:xfrm>
            <a:off x="-594376" y="6144161"/>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8" name="Can 7"/>
          <p:cNvSpPr/>
          <p:nvPr/>
        </p:nvSpPr>
        <p:spPr>
          <a:xfrm>
            <a:off x="0" y="-88513"/>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9" name="Can 8"/>
          <p:cNvSpPr/>
          <p:nvPr/>
        </p:nvSpPr>
        <p:spPr>
          <a:xfrm>
            <a:off x="8377518" y="0"/>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Tree>
    <p:extLst>
      <p:ext uri="{BB962C8B-B14F-4D97-AF65-F5344CB8AC3E}">
        <p14:creationId xmlns:p14="http://schemas.microsoft.com/office/powerpoint/2010/main" val="18889045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074"/>
                                        </p:tgtEl>
                                        <p:attrNameLst>
                                          <p:attrName>style.visibility</p:attrName>
                                        </p:attrNameLst>
                                      </p:cBhvr>
                                      <p:to>
                                        <p:strVal val="visible"/>
                                      </p:to>
                                    </p:set>
                                    <p:anim calcmode="lin" valueType="num">
                                      <p:cBhvr>
                                        <p:cTn id="15" dur="1000" fill="hold"/>
                                        <p:tgtEl>
                                          <p:spTgt spid="3074"/>
                                        </p:tgtEl>
                                        <p:attrNameLst>
                                          <p:attrName>ppt_w</p:attrName>
                                        </p:attrNameLst>
                                      </p:cBhvr>
                                      <p:tavLst>
                                        <p:tav tm="0">
                                          <p:val>
                                            <p:fltVal val="0"/>
                                          </p:val>
                                        </p:tav>
                                        <p:tav tm="100000">
                                          <p:val>
                                            <p:strVal val="#ppt_w"/>
                                          </p:val>
                                        </p:tav>
                                      </p:tavLst>
                                    </p:anim>
                                    <p:anim calcmode="lin" valueType="num">
                                      <p:cBhvr>
                                        <p:cTn id="16" dur="1000" fill="hold"/>
                                        <p:tgtEl>
                                          <p:spTgt spid="3074"/>
                                        </p:tgtEl>
                                        <p:attrNameLst>
                                          <p:attrName>ppt_h</p:attrName>
                                        </p:attrNameLst>
                                      </p:cBhvr>
                                      <p:tavLst>
                                        <p:tav tm="0">
                                          <p:val>
                                            <p:fltVal val="0"/>
                                          </p:val>
                                        </p:tav>
                                        <p:tav tm="100000">
                                          <p:val>
                                            <p:strVal val="#ppt_h"/>
                                          </p:val>
                                        </p:tav>
                                      </p:tavLst>
                                    </p:anim>
                                    <p:anim calcmode="lin" valueType="num">
                                      <p:cBhvr>
                                        <p:cTn id="17" dur="1000" fill="hold"/>
                                        <p:tgtEl>
                                          <p:spTgt spid="3074"/>
                                        </p:tgtEl>
                                        <p:attrNameLst>
                                          <p:attrName>style.rotation</p:attrName>
                                        </p:attrNameLst>
                                      </p:cBhvr>
                                      <p:tavLst>
                                        <p:tav tm="0">
                                          <p:val>
                                            <p:fltVal val="90"/>
                                          </p:val>
                                        </p:tav>
                                        <p:tav tm="100000">
                                          <p:val>
                                            <p:fltVal val="0"/>
                                          </p:val>
                                        </p:tav>
                                      </p:tavLst>
                                    </p:anim>
                                    <p:animEffect transition="in" filter="fade">
                                      <p:cBhvr>
                                        <p:cTn id="18" dur="1000"/>
                                        <p:tgtEl>
                                          <p:spTgt spid="3074"/>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80">
                                          <p:stCondLst>
                                            <p:cond delay="0"/>
                                          </p:stCondLst>
                                        </p:cTn>
                                        <p:tgtEl>
                                          <p:spTgt spid="3"/>
                                        </p:tgtEl>
                                      </p:cBhvr>
                                    </p:animEffect>
                                    <p:anim calcmode="lin" valueType="num">
                                      <p:cBhvr>
                                        <p:cTn id="2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gtEl>
                                      </p:cBhvr>
                                      <p:to x="100000" y="60000"/>
                                    </p:animScale>
                                    <p:animScale>
                                      <p:cBhvr>
                                        <p:cTn id="30" dur="166" decel="50000">
                                          <p:stCondLst>
                                            <p:cond delay="676"/>
                                          </p:stCondLst>
                                        </p:cTn>
                                        <p:tgtEl>
                                          <p:spTgt spid="3"/>
                                        </p:tgtEl>
                                      </p:cBhvr>
                                      <p:to x="100000" y="100000"/>
                                    </p:animScale>
                                    <p:animScale>
                                      <p:cBhvr>
                                        <p:cTn id="31" dur="26">
                                          <p:stCondLst>
                                            <p:cond delay="1312"/>
                                          </p:stCondLst>
                                        </p:cTn>
                                        <p:tgtEl>
                                          <p:spTgt spid="3"/>
                                        </p:tgtEl>
                                      </p:cBhvr>
                                      <p:to x="100000" y="80000"/>
                                    </p:animScale>
                                    <p:animScale>
                                      <p:cBhvr>
                                        <p:cTn id="32" dur="166" decel="50000">
                                          <p:stCondLst>
                                            <p:cond delay="1338"/>
                                          </p:stCondLst>
                                        </p:cTn>
                                        <p:tgtEl>
                                          <p:spTgt spid="3"/>
                                        </p:tgtEl>
                                      </p:cBhvr>
                                      <p:to x="100000" y="100000"/>
                                    </p:animScale>
                                    <p:animScale>
                                      <p:cBhvr>
                                        <p:cTn id="33" dur="26">
                                          <p:stCondLst>
                                            <p:cond delay="1642"/>
                                          </p:stCondLst>
                                        </p:cTn>
                                        <p:tgtEl>
                                          <p:spTgt spid="3"/>
                                        </p:tgtEl>
                                      </p:cBhvr>
                                      <p:to x="100000" y="90000"/>
                                    </p:animScale>
                                    <p:animScale>
                                      <p:cBhvr>
                                        <p:cTn id="34" dur="166" decel="50000">
                                          <p:stCondLst>
                                            <p:cond delay="1668"/>
                                          </p:stCondLst>
                                        </p:cTn>
                                        <p:tgtEl>
                                          <p:spTgt spid="3"/>
                                        </p:tgtEl>
                                      </p:cBhvr>
                                      <p:to x="100000" y="100000"/>
                                    </p:animScale>
                                    <p:animScale>
                                      <p:cBhvr>
                                        <p:cTn id="35" dur="26">
                                          <p:stCondLst>
                                            <p:cond delay="1808"/>
                                          </p:stCondLst>
                                        </p:cTn>
                                        <p:tgtEl>
                                          <p:spTgt spid="3"/>
                                        </p:tgtEl>
                                      </p:cBhvr>
                                      <p:to x="100000" y="95000"/>
                                    </p:animScale>
                                    <p:animScale>
                                      <p:cBhvr>
                                        <p:cTn id="36" dur="166" decel="50000">
                                          <p:stCondLst>
                                            <p:cond delay="1834"/>
                                          </p:stCondLst>
                                        </p:cTn>
                                        <p:tgtEl>
                                          <p:spTgt spid="3"/>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down)">
                                      <p:cBhvr>
                                        <p:cTn id="41" dur="580">
                                          <p:stCondLst>
                                            <p:cond delay="0"/>
                                          </p:stCondLst>
                                        </p:cTn>
                                        <p:tgtEl>
                                          <p:spTgt spid="4"/>
                                        </p:tgtEl>
                                      </p:cBhvr>
                                    </p:animEffect>
                                    <p:anim calcmode="lin" valueType="num">
                                      <p:cBhvr>
                                        <p:cTn id="4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7" dur="26">
                                          <p:stCondLst>
                                            <p:cond delay="650"/>
                                          </p:stCondLst>
                                        </p:cTn>
                                        <p:tgtEl>
                                          <p:spTgt spid="4"/>
                                        </p:tgtEl>
                                      </p:cBhvr>
                                      <p:to x="100000" y="60000"/>
                                    </p:animScale>
                                    <p:animScale>
                                      <p:cBhvr>
                                        <p:cTn id="48" dur="166" decel="50000">
                                          <p:stCondLst>
                                            <p:cond delay="676"/>
                                          </p:stCondLst>
                                        </p:cTn>
                                        <p:tgtEl>
                                          <p:spTgt spid="4"/>
                                        </p:tgtEl>
                                      </p:cBhvr>
                                      <p:to x="100000" y="100000"/>
                                    </p:animScale>
                                    <p:animScale>
                                      <p:cBhvr>
                                        <p:cTn id="49" dur="26">
                                          <p:stCondLst>
                                            <p:cond delay="1312"/>
                                          </p:stCondLst>
                                        </p:cTn>
                                        <p:tgtEl>
                                          <p:spTgt spid="4"/>
                                        </p:tgtEl>
                                      </p:cBhvr>
                                      <p:to x="100000" y="80000"/>
                                    </p:animScale>
                                    <p:animScale>
                                      <p:cBhvr>
                                        <p:cTn id="50" dur="166" decel="50000">
                                          <p:stCondLst>
                                            <p:cond delay="1338"/>
                                          </p:stCondLst>
                                        </p:cTn>
                                        <p:tgtEl>
                                          <p:spTgt spid="4"/>
                                        </p:tgtEl>
                                      </p:cBhvr>
                                      <p:to x="100000" y="100000"/>
                                    </p:animScale>
                                    <p:animScale>
                                      <p:cBhvr>
                                        <p:cTn id="51" dur="26">
                                          <p:stCondLst>
                                            <p:cond delay="1642"/>
                                          </p:stCondLst>
                                        </p:cTn>
                                        <p:tgtEl>
                                          <p:spTgt spid="4"/>
                                        </p:tgtEl>
                                      </p:cBhvr>
                                      <p:to x="100000" y="90000"/>
                                    </p:animScale>
                                    <p:animScale>
                                      <p:cBhvr>
                                        <p:cTn id="52" dur="166" decel="50000">
                                          <p:stCondLst>
                                            <p:cond delay="1668"/>
                                          </p:stCondLst>
                                        </p:cTn>
                                        <p:tgtEl>
                                          <p:spTgt spid="4"/>
                                        </p:tgtEl>
                                      </p:cBhvr>
                                      <p:to x="100000" y="100000"/>
                                    </p:animScale>
                                    <p:animScale>
                                      <p:cBhvr>
                                        <p:cTn id="53" dur="26">
                                          <p:stCondLst>
                                            <p:cond delay="1808"/>
                                          </p:stCondLst>
                                        </p:cTn>
                                        <p:tgtEl>
                                          <p:spTgt spid="4"/>
                                        </p:tgtEl>
                                      </p:cBhvr>
                                      <p:to x="100000" y="95000"/>
                                    </p:animScale>
                                    <p:animScale>
                                      <p:cBhvr>
                                        <p:cTn id="5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990600"/>
            <a:ext cx="7145628" cy="4401205"/>
          </a:xfrm>
          <a:prstGeom prst="rect">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bn-BD" sz="2800" dirty="0" smtClean="0">
                <a:solidFill>
                  <a:schemeClr val="tx1"/>
                </a:solidFill>
                <a:latin typeface="NikoshBAN" pitchFamily="2" charset="0"/>
                <a:cs typeface="NikoshBAN" pitchFamily="2" charset="0"/>
              </a:rPr>
              <a:t>নিচের তথ্যগুলো লক্ষ্য করঃ</a:t>
            </a:r>
          </a:p>
          <a:p>
            <a:r>
              <a:rPr lang="bn-BD" sz="2800" dirty="0">
                <a:solidFill>
                  <a:schemeClr val="tx1"/>
                </a:solidFill>
                <a:latin typeface="NikoshBAN" pitchFamily="2" charset="0"/>
                <a:cs typeface="NikoshBAN" pitchFamily="2" charset="0"/>
              </a:rPr>
              <a:t> </a:t>
            </a:r>
            <a:r>
              <a:rPr lang="en-US" sz="2800" dirty="0" smtClean="0">
                <a:solidFill>
                  <a:schemeClr val="tx1"/>
                </a:solidFill>
                <a:latin typeface="NikoshBAN" pitchFamily="2" charset="0"/>
                <a:cs typeface="NikoshBAN" pitchFamily="2" charset="0"/>
              </a:rPr>
              <a:t>                              </a:t>
            </a:r>
            <a:r>
              <a:rPr lang="bn-BD" sz="2800" dirty="0" smtClean="0">
                <a:solidFill>
                  <a:schemeClr val="tx1"/>
                </a:solidFill>
                <a:latin typeface="NikoshBAN" pitchFamily="2" charset="0"/>
                <a:cs typeface="NikoshBAN" pitchFamily="2" charset="0"/>
              </a:rPr>
              <a:t> </a:t>
            </a:r>
            <a:r>
              <a:rPr lang="en-US" sz="2800" dirty="0">
                <a:solidFill>
                  <a:schemeClr val="tx1"/>
                </a:solidFill>
                <a:latin typeface="NikoshBAN" pitchFamily="2" charset="0"/>
                <a:cs typeface="NikoshBAN" pitchFamily="2" charset="0"/>
              </a:rPr>
              <a:t>R</a:t>
            </a:r>
            <a:r>
              <a:rPr lang="en-US" sz="2800" dirty="0" smtClean="0">
                <a:solidFill>
                  <a:schemeClr val="tx1"/>
                </a:solidFill>
                <a:latin typeface="NikoshBAN" pitchFamily="2" charset="0"/>
                <a:cs typeface="NikoshBAN" pitchFamily="2" charset="0"/>
              </a:rPr>
              <a:t>∝E</a:t>
            </a:r>
          </a:p>
          <a:p>
            <a:r>
              <a:rPr lang="en-US" sz="2800" dirty="0" smtClean="0">
                <a:solidFill>
                  <a:schemeClr val="tx1"/>
                </a:solidFill>
                <a:latin typeface="NikoshBAN" pitchFamily="2" charset="0"/>
                <a:cs typeface="NikoshBAN" pitchFamily="2" charset="0"/>
              </a:rPr>
              <a:t>                               or, R=KE</a:t>
            </a:r>
          </a:p>
          <a:p>
            <a:r>
              <a:rPr lang="en-US" sz="2800" dirty="0" smtClean="0">
                <a:solidFill>
                  <a:schemeClr val="tx1"/>
                </a:solidFill>
                <a:latin typeface="NikoshBAN" pitchFamily="2" charset="0"/>
                <a:cs typeface="NikoshBAN" pitchFamily="2" charset="0"/>
              </a:rPr>
              <a:t>                               Where, R=Result</a:t>
            </a:r>
            <a:r>
              <a:rPr lang="bn-BD" sz="2800" dirty="0" smtClean="0">
                <a:solidFill>
                  <a:schemeClr val="tx1"/>
                </a:solidFill>
                <a:latin typeface="NikoshBAN" pitchFamily="2" charset="0"/>
                <a:cs typeface="NikoshBAN" pitchFamily="2" charset="0"/>
              </a:rPr>
              <a:t>(ফলাফল)</a:t>
            </a:r>
            <a:endParaRPr lang="en-US" sz="2800" dirty="0" smtClean="0">
              <a:solidFill>
                <a:schemeClr val="tx1"/>
              </a:solidFill>
              <a:latin typeface="NikoshBAN" pitchFamily="2" charset="0"/>
              <a:cs typeface="NikoshBAN" pitchFamily="2" charset="0"/>
            </a:endParaRPr>
          </a:p>
          <a:p>
            <a:r>
              <a:rPr lang="en-US" sz="2800" dirty="0" smtClean="0">
                <a:solidFill>
                  <a:schemeClr val="tx1"/>
                </a:solidFill>
                <a:latin typeface="NikoshBAN" pitchFamily="2" charset="0"/>
                <a:cs typeface="NikoshBAN" pitchFamily="2" charset="0"/>
              </a:rPr>
              <a:t>                                    </a:t>
            </a:r>
            <a:r>
              <a:rPr lang="bn-BD" sz="2800" dirty="0" smtClean="0">
                <a:solidFill>
                  <a:schemeClr val="tx1"/>
                </a:solidFill>
                <a:latin typeface="NikoshBAN" pitchFamily="2" charset="0"/>
                <a:cs typeface="NikoshBAN" pitchFamily="2" charset="0"/>
              </a:rPr>
              <a:t>           </a:t>
            </a:r>
            <a:r>
              <a:rPr lang="en-US" sz="2800" dirty="0" smtClean="0">
                <a:solidFill>
                  <a:schemeClr val="tx1"/>
                </a:solidFill>
                <a:latin typeface="NikoshBAN" pitchFamily="2" charset="0"/>
                <a:cs typeface="NikoshBAN" pitchFamily="2" charset="0"/>
              </a:rPr>
              <a:t>E=Effort</a:t>
            </a:r>
            <a:r>
              <a:rPr lang="bn-BD" sz="2800" dirty="0" smtClean="0">
                <a:solidFill>
                  <a:schemeClr val="tx1"/>
                </a:solidFill>
                <a:latin typeface="NikoshBAN" pitchFamily="2" charset="0"/>
                <a:cs typeface="NikoshBAN" pitchFamily="2" charset="0"/>
              </a:rPr>
              <a:t>(প্রচেষ্টা)</a:t>
            </a:r>
            <a:endParaRPr lang="en-US" sz="2800" dirty="0" smtClean="0">
              <a:solidFill>
                <a:schemeClr val="tx1"/>
              </a:solidFill>
              <a:latin typeface="NikoshBAN" pitchFamily="2" charset="0"/>
              <a:cs typeface="NikoshBAN" pitchFamily="2" charset="0"/>
            </a:endParaRPr>
          </a:p>
          <a:p>
            <a:r>
              <a:rPr lang="en-US" sz="2800" dirty="0" smtClean="0">
                <a:solidFill>
                  <a:schemeClr val="tx1"/>
                </a:solidFill>
                <a:latin typeface="NikoshBAN" pitchFamily="2" charset="0"/>
                <a:cs typeface="NikoshBAN" pitchFamily="2" charset="0"/>
              </a:rPr>
              <a:t>                                         K= Constant</a:t>
            </a:r>
            <a:r>
              <a:rPr lang="bn-BD" sz="2800" dirty="0" smtClean="0">
                <a:solidFill>
                  <a:schemeClr val="tx1"/>
                </a:solidFill>
                <a:latin typeface="NikoshBAN" pitchFamily="2" charset="0"/>
                <a:cs typeface="NikoshBAN" pitchFamily="2" charset="0"/>
              </a:rPr>
              <a:t>(ধ্রুবক=মেধা)</a:t>
            </a:r>
          </a:p>
          <a:p>
            <a:r>
              <a:rPr lang="bn-BD" sz="2800" dirty="0">
                <a:solidFill>
                  <a:schemeClr val="tx1"/>
                </a:solidFill>
                <a:latin typeface="NikoshBAN" pitchFamily="2" charset="0"/>
                <a:cs typeface="NikoshBAN" pitchFamily="2" charset="0"/>
              </a:rPr>
              <a:t> </a:t>
            </a:r>
            <a:r>
              <a:rPr lang="bn-BD" sz="2800" dirty="0" smtClean="0">
                <a:solidFill>
                  <a:schemeClr val="tx1"/>
                </a:solidFill>
                <a:latin typeface="NikoshBAN" pitchFamily="2" charset="0"/>
                <a:cs typeface="NikoshBAN" pitchFamily="2" charset="0"/>
              </a:rPr>
              <a:t>এখানে সমানুপাতিক ধ্রুবক দ্বারা সবার মেধা একই তুলনা করা হয়েছে এবং যে যত প্রচেষ্টা করবে তার ফলাফল তত ভাল হবে। তাহলে সমানুপাতিক হলো একই হারে বৃদ্ধি বা হ্রাস পাওয়া। </a:t>
            </a:r>
            <a:endParaRPr lang="en-US" sz="2800" dirty="0" smtClean="0">
              <a:solidFill>
                <a:schemeClr val="tx1"/>
              </a:solidFill>
              <a:latin typeface="NikoshBAN" pitchFamily="2" charset="0"/>
              <a:cs typeface="NikoshBAN" pitchFamily="2" charset="0"/>
            </a:endParaRPr>
          </a:p>
        </p:txBody>
      </p:sp>
      <p:sp>
        <p:nvSpPr>
          <p:cNvPr id="3" name="Subtitle 4"/>
          <p:cNvSpPr txBox="1">
            <a:spLocks/>
          </p:cNvSpPr>
          <p:nvPr/>
        </p:nvSpPr>
        <p:spPr>
          <a:xfrm>
            <a:off x="-594376" y="-547966"/>
            <a:ext cx="10351295" cy="1137402"/>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4" name="Subtitle 4"/>
          <p:cNvSpPr txBox="1">
            <a:spLocks/>
          </p:cNvSpPr>
          <p:nvPr/>
        </p:nvSpPr>
        <p:spPr>
          <a:xfrm>
            <a:off x="-594376" y="6144161"/>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5" name="Can 4"/>
          <p:cNvSpPr/>
          <p:nvPr/>
        </p:nvSpPr>
        <p:spPr>
          <a:xfrm>
            <a:off x="0" y="-88513"/>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6" name="Can 5"/>
          <p:cNvSpPr/>
          <p:nvPr/>
        </p:nvSpPr>
        <p:spPr>
          <a:xfrm>
            <a:off x="8377518" y="0"/>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Tree>
    <p:extLst>
      <p:ext uri="{BB962C8B-B14F-4D97-AF65-F5344CB8AC3E}">
        <p14:creationId xmlns:p14="http://schemas.microsoft.com/office/powerpoint/2010/main" val="13874581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2289580"/>
            <a:ext cx="5840506" cy="1077218"/>
          </a:xfrm>
          <a:prstGeom prst="rect">
            <a:avLst/>
          </a:prstGeom>
          <a:solidFill>
            <a:schemeClr val="bg1"/>
          </a:solidFill>
        </p:spPr>
        <p:style>
          <a:lnRef idx="1">
            <a:schemeClr val="dk1"/>
          </a:lnRef>
          <a:fillRef idx="2">
            <a:schemeClr val="dk1"/>
          </a:fillRef>
          <a:effectRef idx="1">
            <a:schemeClr val="dk1"/>
          </a:effectRef>
          <a:fontRef idx="minor">
            <a:schemeClr val="dk1"/>
          </a:fontRef>
        </p:style>
        <p:txBody>
          <a:bodyPr wrap="square">
            <a:spAutoFit/>
          </a:bodyPr>
          <a:lstStyle/>
          <a:p>
            <a:r>
              <a:rPr lang="as-IN" sz="3200" dirty="0" smtClean="0">
                <a:latin typeface="NikoshBAN" pitchFamily="2" charset="0"/>
                <a:cs typeface="NikoshBAN" pitchFamily="2" charset="0"/>
              </a:rPr>
              <a:t>প্রশ্নঃ তড়িৎ </a:t>
            </a:r>
            <a:r>
              <a:rPr lang="as-IN" sz="3200" dirty="0">
                <a:latin typeface="NikoshBAN" pitchFamily="2" charset="0"/>
                <a:cs typeface="NikoshBAN" pitchFamily="2" charset="0"/>
              </a:rPr>
              <a:t>প্রবাহ </a:t>
            </a:r>
            <a:r>
              <a:rPr lang="bn-BD" sz="3200" dirty="0" smtClean="0">
                <a:latin typeface="NikoshBAN" pitchFamily="2" charset="0"/>
                <a:cs typeface="NikoshBAN" pitchFamily="2" charset="0"/>
              </a:rPr>
              <a:t>সম্পর্কিত ওহমের সূত্রটি </a:t>
            </a:r>
            <a:r>
              <a:rPr lang="bn-BD" sz="3200" dirty="0">
                <a:latin typeface="NikoshBAN" pitchFamily="2" charset="0"/>
                <a:cs typeface="NikoshBAN" pitchFamily="2" charset="0"/>
              </a:rPr>
              <a:t>বিবৃত </a:t>
            </a:r>
            <a:r>
              <a:rPr lang="bn-BD" sz="3200" dirty="0" smtClean="0">
                <a:latin typeface="NikoshBAN" pitchFamily="2" charset="0"/>
                <a:cs typeface="NikoshBAN" pitchFamily="2" charset="0"/>
              </a:rPr>
              <a:t>ও </a:t>
            </a:r>
            <a:r>
              <a:rPr lang="bn-BD" sz="3200" dirty="0" smtClean="0">
                <a:latin typeface="NikoshBAN" pitchFamily="2" charset="0"/>
                <a:cs typeface="NikoshBAN" pitchFamily="2" charset="0"/>
              </a:rPr>
              <a:t> </a:t>
            </a:r>
            <a:r>
              <a:rPr lang="bn-BD" sz="3200" dirty="0" smtClean="0">
                <a:latin typeface="NikoshBAN" pitchFamily="2" charset="0"/>
                <a:cs typeface="NikoshBAN" pitchFamily="2" charset="0"/>
              </a:rPr>
              <a:t>বিশ্লেষণ কর।</a:t>
            </a:r>
            <a:r>
              <a:rPr lang="as-IN" sz="3200" dirty="0" smtClean="0">
                <a:latin typeface="NikoshBAN" pitchFamily="2" charset="0"/>
                <a:cs typeface="NikoshBAN" pitchFamily="2" charset="0"/>
              </a:rPr>
              <a:t> </a:t>
            </a:r>
            <a:endParaRPr lang="as-IN" sz="3200" dirty="0">
              <a:latin typeface="NikoshBAN" pitchFamily="2" charset="0"/>
              <a:cs typeface="NikoshBAN" pitchFamily="2" charset="0"/>
            </a:endParaRPr>
          </a:p>
        </p:txBody>
      </p:sp>
      <p:sp>
        <p:nvSpPr>
          <p:cNvPr id="4" name="Subtitle 4"/>
          <p:cNvSpPr txBox="1">
            <a:spLocks/>
          </p:cNvSpPr>
          <p:nvPr/>
        </p:nvSpPr>
        <p:spPr>
          <a:xfrm>
            <a:off x="-594376" y="-547966"/>
            <a:ext cx="10351295" cy="1137402"/>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6" name="Subtitle 4"/>
          <p:cNvSpPr txBox="1">
            <a:spLocks/>
          </p:cNvSpPr>
          <p:nvPr/>
        </p:nvSpPr>
        <p:spPr>
          <a:xfrm>
            <a:off x="-594376" y="6144161"/>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7" name="Can 6"/>
          <p:cNvSpPr/>
          <p:nvPr/>
        </p:nvSpPr>
        <p:spPr>
          <a:xfrm>
            <a:off x="0" y="-88513"/>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8" name="Can 7"/>
          <p:cNvSpPr/>
          <p:nvPr/>
        </p:nvSpPr>
        <p:spPr>
          <a:xfrm>
            <a:off x="8377518" y="0"/>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Tree>
    <p:extLst>
      <p:ext uri="{BB962C8B-B14F-4D97-AF65-F5344CB8AC3E}">
        <p14:creationId xmlns:p14="http://schemas.microsoft.com/office/powerpoint/2010/main" val="13685975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6" name="TextBox 5"/>
              <p:cNvSpPr txBox="1"/>
              <p:nvPr/>
            </p:nvSpPr>
            <p:spPr>
              <a:xfrm>
                <a:off x="1485900" y="336431"/>
                <a:ext cx="6629400" cy="6001643"/>
              </a:xfrm>
              <a:prstGeom prst="rect">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bn-BD" sz="2400" dirty="0" smtClean="0">
                    <a:solidFill>
                      <a:schemeClr val="tx1"/>
                    </a:solidFill>
                    <a:latin typeface="NikoshBAN" pitchFamily="2" charset="0"/>
                    <a:cs typeface="NikoshBAN" pitchFamily="2" charset="0"/>
                  </a:rPr>
                  <a:t>সূত্রের বিবৃতিঃ </a:t>
                </a:r>
              </a:p>
              <a:p>
                <a:r>
                  <a:rPr lang="bn-BD" sz="2400" dirty="0" smtClean="0">
                    <a:solidFill>
                      <a:schemeClr val="tx1"/>
                    </a:solidFill>
                    <a:latin typeface="NikoshBAN" pitchFamily="2" charset="0"/>
                    <a:cs typeface="NikoshBAN" pitchFamily="2" charset="0"/>
                  </a:rPr>
                  <a:t>               তাপমাত্রা স্থির থাকলে কোনো পরিবাহীর মধ্য দিয়ে যে তড়িৎ প্রবাহ চলে তা ঐ পরিবাহীর দুই প্রান্তের বিভব পার্থক্যের সমানুপাতিক</a:t>
                </a:r>
                <a:r>
                  <a:rPr lang="bn-BD" sz="2400" dirty="0" smtClean="0">
                    <a:solidFill>
                      <a:schemeClr val="tx1"/>
                    </a:solidFill>
                    <a:latin typeface="NikoshBAN" pitchFamily="2" charset="0"/>
                    <a:cs typeface="NikoshBAN" pitchFamily="2" charset="0"/>
                  </a:rPr>
                  <a:t>।</a:t>
                </a:r>
                <a:endParaRPr lang="bn-IN" sz="2400" dirty="0" smtClean="0">
                  <a:solidFill>
                    <a:schemeClr val="tx1"/>
                  </a:solidFill>
                  <a:latin typeface="NikoshBAN" pitchFamily="2" charset="0"/>
                  <a:cs typeface="NikoshBAN" pitchFamily="2" charset="0"/>
                </a:endParaRPr>
              </a:p>
              <a:p>
                <a:r>
                  <a:rPr lang="bn-BD" sz="2400" dirty="0" smtClean="0">
                    <a:solidFill>
                      <a:schemeClr val="tx1"/>
                    </a:solidFill>
                    <a:latin typeface="NikoshBAN" pitchFamily="2" charset="0"/>
                    <a:cs typeface="NikoshBAN" pitchFamily="2" charset="0"/>
                  </a:rPr>
                  <a:t>মনে </a:t>
                </a:r>
                <a:r>
                  <a:rPr lang="bn-BD" sz="2400" dirty="0" smtClean="0">
                    <a:solidFill>
                      <a:schemeClr val="tx1"/>
                    </a:solidFill>
                    <a:latin typeface="NikoshBAN" pitchFamily="2" charset="0"/>
                    <a:cs typeface="NikoshBAN" pitchFamily="2" charset="0"/>
                  </a:rPr>
                  <a:t>করি</a:t>
                </a:r>
                <a:r>
                  <a:rPr lang="en-US" sz="2400" dirty="0" smtClean="0">
                    <a:solidFill>
                      <a:schemeClr val="tx1"/>
                    </a:solidFill>
                    <a:latin typeface="NikoshBAN" pitchFamily="2" charset="0"/>
                    <a:cs typeface="NikoshBAN" pitchFamily="2" charset="0"/>
                  </a:rPr>
                  <a:t> AB</a:t>
                </a:r>
                <a:r>
                  <a:rPr lang="bn-BD" sz="2400" dirty="0" smtClean="0">
                    <a:solidFill>
                      <a:schemeClr val="tx1"/>
                    </a:solidFill>
                    <a:latin typeface="NikoshBAN" pitchFamily="2" charset="0"/>
                    <a:cs typeface="NikoshBAN" pitchFamily="2" charset="0"/>
                  </a:rPr>
                  <a:t> একটি পরিবাহী তার। এর দুই প্রান্তের বিভব যথাক্রমে</a:t>
                </a:r>
                <a14:m>
                  <m:oMath xmlns:m="http://schemas.openxmlformats.org/officeDocument/2006/math">
                    <m:sSub>
                      <m:sSubPr>
                        <m:ctrlPr>
                          <a:rPr lang="en-US" sz="2400" i="1" smtClean="0">
                            <a:solidFill>
                              <a:schemeClr val="tx1"/>
                            </a:solidFill>
                            <a:latin typeface="Cambria Math" panose="02040503050406030204" pitchFamily="18" charset="0"/>
                            <a:cs typeface="NikoshBAN" pitchFamily="2" charset="0"/>
                          </a:rPr>
                        </m:ctrlPr>
                      </m:sSubPr>
                      <m:e>
                        <m:r>
                          <a:rPr lang="en-US" sz="2400" b="0" i="1" smtClean="0">
                            <a:solidFill>
                              <a:schemeClr val="tx1"/>
                            </a:solidFill>
                            <a:latin typeface="Cambria Math"/>
                            <a:cs typeface="NikoshBAN" pitchFamily="2" charset="0"/>
                          </a:rPr>
                          <m:t>𝑉</m:t>
                        </m:r>
                      </m:e>
                      <m:sub>
                        <m:r>
                          <a:rPr lang="en-US" sz="2400" b="0" i="1" smtClean="0">
                            <a:solidFill>
                              <a:schemeClr val="tx1"/>
                            </a:solidFill>
                            <a:latin typeface="Cambria Math"/>
                            <a:cs typeface="NikoshBAN" pitchFamily="2" charset="0"/>
                          </a:rPr>
                          <m:t>𝐴</m:t>
                        </m:r>
                      </m:sub>
                    </m:sSub>
                  </m:oMath>
                </a14:m>
                <a:r>
                  <a:rPr lang="bn-BD" sz="2400" dirty="0" smtClean="0">
                    <a:solidFill>
                      <a:schemeClr val="tx1"/>
                    </a:solidFill>
                    <a:latin typeface="NikoshBAN" pitchFamily="2" charset="0"/>
                    <a:cs typeface="NikoshBAN" pitchFamily="2" charset="0"/>
                  </a:rPr>
                  <a:t>এবং</a:t>
                </a:r>
                <a14:m>
                  <m:oMath xmlns:m="http://schemas.openxmlformats.org/officeDocument/2006/math">
                    <m:sSub>
                      <m:sSubPr>
                        <m:ctrlPr>
                          <a:rPr lang="en-US" sz="2400" i="1" dirty="0" smtClean="0">
                            <a:solidFill>
                              <a:schemeClr val="tx1"/>
                            </a:solidFill>
                            <a:latin typeface="Cambria Math" panose="02040503050406030204" pitchFamily="18" charset="0"/>
                            <a:cs typeface="NikoshBAN" pitchFamily="2" charset="0"/>
                          </a:rPr>
                        </m:ctrlPr>
                      </m:sSubPr>
                      <m:e>
                        <m:r>
                          <a:rPr lang="en-US" sz="2400" b="0" i="1" dirty="0" smtClean="0">
                            <a:solidFill>
                              <a:schemeClr val="tx1"/>
                            </a:solidFill>
                            <a:latin typeface="Cambria Math"/>
                            <a:cs typeface="NikoshBAN" pitchFamily="2" charset="0"/>
                          </a:rPr>
                          <m:t>𝑉</m:t>
                        </m:r>
                      </m:e>
                      <m:sub>
                        <m:r>
                          <a:rPr lang="en-US" sz="2400" b="0" i="1" dirty="0" smtClean="0">
                            <a:solidFill>
                              <a:schemeClr val="tx1"/>
                            </a:solidFill>
                            <a:latin typeface="Cambria Math"/>
                            <a:cs typeface="NikoshBAN" pitchFamily="2" charset="0"/>
                          </a:rPr>
                          <m:t>𝐵</m:t>
                        </m:r>
                      </m:sub>
                    </m:sSub>
                  </m:oMath>
                </a14:m>
                <a:r>
                  <a:rPr lang="bn-BD" sz="2400" dirty="0" smtClean="0">
                    <a:solidFill>
                      <a:schemeClr val="tx1"/>
                    </a:solidFill>
                    <a:latin typeface="NikoshBAN" pitchFamily="2" charset="0"/>
                    <a:cs typeface="NikoshBAN" pitchFamily="2" charset="0"/>
                  </a:rPr>
                  <a:t> [চিত্র ১.১]। যদি </a:t>
                </a:r>
                <a14:m>
                  <m:oMath xmlns:m="http://schemas.openxmlformats.org/officeDocument/2006/math">
                    <m:sSub>
                      <m:sSubPr>
                        <m:ctrlPr>
                          <a:rPr lang="en-US" sz="2400" i="1">
                            <a:solidFill>
                              <a:schemeClr val="tx1"/>
                            </a:solidFill>
                            <a:latin typeface="Cambria Math" panose="02040503050406030204" pitchFamily="18" charset="0"/>
                            <a:cs typeface="NikoshBAN" pitchFamily="2" charset="0"/>
                          </a:rPr>
                        </m:ctrlPr>
                      </m:sSubPr>
                      <m:e>
                        <m:r>
                          <a:rPr lang="en-US" sz="2400" b="0" i="1" smtClean="0">
                            <a:solidFill>
                              <a:schemeClr val="tx1"/>
                            </a:solidFill>
                            <a:latin typeface="Cambria Math"/>
                            <a:cs typeface="NikoshBAN" pitchFamily="2" charset="0"/>
                          </a:rPr>
                          <m:t>𝑉</m:t>
                        </m:r>
                      </m:e>
                      <m:sub>
                        <m:r>
                          <a:rPr lang="en-US" sz="2400" b="0" i="1" smtClean="0">
                            <a:solidFill>
                              <a:schemeClr val="tx1"/>
                            </a:solidFill>
                            <a:latin typeface="Cambria Math"/>
                            <a:cs typeface="NikoshBAN" pitchFamily="2" charset="0"/>
                          </a:rPr>
                          <m:t>𝐴</m:t>
                        </m:r>
                      </m:sub>
                    </m:sSub>
                  </m:oMath>
                </a14:m>
                <a:r>
                  <a:rPr lang="en-US" sz="2400" dirty="0" smtClean="0">
                    <a:solidFill>
                      <a:schemeClr val="tx1"/>
                    </a:solidFill>
                    <a:latin typeface="NikoshBAN" pitchFamily="2" charset="0"/>
                    <a:cs typeface="NikoshBAN" pitchFamily="2" charset="0"/>
                  </a:rPr>
                  <a:t>&gt;</a:t>
                </a:r>
                <a14:m>
                  <m:oMath xmlns:m="http://schemas.openxmlformats.org/officeDocument/2006/math">
                    <m:sSub>
                      <m:sSubPr>
                        <m:ctrlPr>
                          <a:rPr lang="en-US" sz="2400" i="1" dirty="0">
                            <a:solidFill>
                              <a:schemeClr val="tx1"/>
                            </a:solidFill>
                            <a:latin typeface="Cambria Math" panose="02040503050406030204" pitchFamily="18" charset="0"/>
                            <a:cs typeface="NikoshBAN" pitchFamily="2" charset="0"/>
                          </a:rPr>
                        </m:ctrlPr>
                      </m:sSubPr>
                      <m:e>
                        <m:r>
                          <a:rPr lang="en-US" sz="2400" b="0" i="1" dirty="0" smtClean="0">
                            <a:solidFill>
                              <a:schemeClr val="tx1"/>
                            </a:solidFill>
                            <a:latin typeface="Cambria Math"/>
                            <a:cs typeface="NikoshBAN" pitchFamily="2" charset="0"/>
                          </a:rPr>
                          <m:t>𝑉</m:t>
                        </m:r>
                      </m:e>
                      <m:sub>
                        <m:r>
                          <a:rPr lang="en-US" sz="2400" b="0" i="1" dirty="0" smtClean="0">
                            <a:solidFill>
                              <a:schemeClr val="tx1"/>
                            </a:solidFill>
                            <a:latin typeface="Cambria Math"/>
                            <a:cs typeface="NikoshBAN" pitchFamily="2" charset="0"/>
                          </a:rPr>
                          <m:t>𝐵</m:t>
                        </m:r>
                      </m:sub>
                    </m:sSub>
                  </m:oMath>
                </a14:m>
                <a:r>
                  <a:rPr lang="bn-BD" sz="2400" dirty="0" smtClean="0">
                    <a:solidFill>
                      <a:schemeClr val="tx1"/>
                    </a:solidFill>
                    <a:latin typeface="NikoshBAN" pitchFamily="2" charset="0"/>
                    <a:cs typeface="NikoshBAN" pitchFamily="2" charset="0"/>
                  </a:rPr>
                  <a:t>হয় , তাহলে পরিবাহীর দুই প্রান্তের বিভব পার্থক্য হবে</a:t>
                </a:r>
                <a:r>
                  <a:rPr lang="en-US" sz="2400" dirty="0" smtClean="0">
                    <a:solidFill>
                      <a:schemeClr val="tx1"/>
                    </a:solidFill>
                    <a:latin typeface="NikoshBAN" pitchFamily="2" charset="0"/>
                    <a:cs typeface="NikoshBAN" pitchFamily="2" charset="0"/>
                  </a:rPr>
                  <a:t> V=</a:t>
                </a:r>
                <a14:m>
                  <m:oMath xmlns:m="http://schemas.openxmlformats.org/officeDocument/2006/math">
                    <m:sSub>
                      <m:sSubPr>
                        <m:ctrlPr>
                          <a:rPr lang="en-US" sz="2400" i="1">
                            <a:solidFill>
                              <a:schemeClr val="tx1"/>
                            </a:solidFill>
                            <a:latin typeface="Cambria Math" panose="02040503050406030204" pitchFamily="18" charset="0"/>
                            <a:cs typeface="NikoshBAN" pitchFamily="2" charset="0"/>
                          </a:rPr>
                        </m:ctrlPr>
                      </m:sSubPr>
                      <m:e>
                        <m:r>
                          <a:rPr lang="en-US" sz="2400" b="0" i="1" smtClean="0">
                            <a:solidFill>
                              <a:schemeClr val="tx1"/>
                            </a:solidFill>
                            <a:latin typeface="Cambria Math"/>
                            <a:cs typeface="NikoshBAN" pitchFamily="2" charset="0"/>
                          </a:rPr>
                          <m:t>𝑉</m:t>
                        </m:r>
                      </m:e>
                      <m:sub>
                        <m:r>
                          <a:rPr lang="en-US" sz="2400" b="0" i="1" smtClean="0">
                            <a:solidFill>
                              <a:schemeClr val="tx1"/>
                            </a:solidFill>
                            <a:latin typeface="Cambria Math"/>
                            <a:cs typeface="NikoshBAN" pitchFamily="2" charset="0"/>
                          </a:rPr>
                          <m:t>𝐴</m:t>
                        </m:r>
                      </m:sub>
                    </m:sSub>
                  </m:oMath>
                </a14:m>
                <a:r>
                  <a:rPr lang="en-US" sz="2400" dirty="0" smtClean="0">
                    <a:solidFill>
                      <a:schemeClr val="tx1"/>
                    </a:solidFill>
                    <a:latin typeface="NikoshBAN" pitchFamily="2" charset="0"/>
                    <a:cs typeface="NikoshBAN" pitchFamily="2" charset="0"/>
                  </a:rPr>
                  <a:t>-</a:t>
                </a:r>
                <a14:m>
                  <m:oMath xmlns:m="http://schemas.openxmlformats.org/officeDocument/2006/math">
                    <m:sSub>
                      <m:sSubPr>
                        <m:ctrlPr>
                          <a:rPr lang="en-US" sz="2400" i="1" dirty="0">
                            <a:solidFill>
                              <a:schemeClr val="tx1"/>
                            </a:solidFill>
                            <a:latin typeface="Cambria Math" panose="02040503050406030204" pitchFamily="18" charset="0"/>
                            <a:cs typeface="NikoshBAN" pitchFamily="2" charset="0"/>
                          </a:rPr>
                        </m:ctrlPr>
                      </m:sSubPr>
                      <m:e>
                        <m:r>
                          <a:rPr lang="en-US" sz="2400" b="0" i="1" dirty="0" smtClean="0">
                            <a:solidFill>
                              <a:schemeClr val="tx1"/>
                            </a:solidFill>
                            <a:latin typeface="Cambria Math"/>
                            <a:cs typeface="NikoshBAN" pitchFamily="2" charset="0"/>
                          </a:rPr>
                          <m:t>𝑉</m:t>
                        </m:r>
                      </m:e>
                      <m:sub>
                        <m:r>
                          <a:rPr lang="en-US" sz="2400" b="0" i="1" dirty="0" smtClean="0">
                            <a:solidFill>
                              <a:schemeClr val="tx1"/>
                            </a:solidFill>
                            <a:latin typeface="Cambria Math"/>
                            <a:cs typeface="NikoshBAN" pitchFamily="2" charset="0"/>
                          </a:rPr>
                          <m:t>𝐵</m:t>
                        </m:r>
                      </m:sub>
                    </m:sSub>
                  </m:oMath>
                </a14:m>
                <a:r>
                  <a:rPr lang="bn-IN" sz="2400" dirty="0" smtClean="0">
                    <a:solidFill>
                      <a:schemeClr val="tx1"/>
                    </a:solidFill>
                    <a:latin typeface="NikoshBAN" pitchFamily="2" charset="0"/>
                    <a:cs typeface="NikoshBAN" pitchFamily="2" charset="0"/>
                  </a:rPr>
                  <a:t>                  </a:t>
                </a:r>
              </a:p>
              <a:p>
                <a:r>
                  <a:rPr lang="bn-IN" sz="2400" dirty="0">
                    <a:solidFill>
                      <a:schemeClr val="tx1"/>
                    </a:solidFill>
                    <a:latin typeface="NikoshBAN" pitchFamily="2" charset="0"/>
                    <a:cs typeface="NikoshBAN" pitchFamily="2" charset="0"/>
                  </a:rPr>
                  <a:t> </a:t>
                </a:r>
                <a:r>
                  <a:rPr lang="bn-IN" sz="2400" dirty="0" smtClean="0">
                    <a:solidFill>
                      <a:schemeClr val="tx1"/>
                    </a:solidFill>
                    <a:latin typeface="NikoshBAN" pitchFamily="2" charset="0"/>
                    <a:cs typeface="NikoshBAN" pitchFamily="2" charset="0"/>
                  </a:rPr>
                  <a:t>                     </a:t>
                </a:r>
                <a:r>
                  <a:rPr lang="bn-IN" sz="2400" dirty="0" smtClean="0">
                    <a:solidFill>
                      <a:schemeClr val="tx1"/>
                    </a:solidFill>
                    <a:latin typeface="NikoshBAN" pitchFamily="2" charset="0"/>
                    <a:cs typeface="NikoshBAN" pitchFamily="2" charset="0"/>
                  </a:rPr>
                  <a:t> </a:t>
                </a:r>
                <a:r>
                  <a:rPr lang="en-US" sz="2400" dirty="0" smtClean="0">
                    <a:solidFill>
                      <a:schemeClr val="tx1"/>
                    </a:solidFill>
                    <a:latin typeface="NikoshBAN" pitchFamily="2" charset="0"/>
                    <a:cs typeface="NikoshBAN" pitchFamily="2" charset="0"/>
                  </a:rPr>
                  <a:t>A                                </a:t>
                </a:r>
                <a:r>
                  <a:rPr lang="bn-IN" sz="2400" dirty="0" smtClean="0">
                    <a:solidFill>
                      <a:schemeClr val="tx1"/>
                    </a:solidFill>
                    <a:latin typeface="NikoshBAN" pitchFamily="2" charset="0"/>
                    <a:cs typeface="NikoshBAN" pitchFamily="2" charset="0"/>
                  </a:rPr>
                  <a:t>      </a:t>
                </a:r>
                <a:r>
                  <a:rPr lang="en-US" sz="2400" dirty="0" smtClean="0">
                    <a:solidFill>
                      <a:schemeClr val="tx1"/>
                    </a:solidFill>
                    <a:latin typeface="NikoshBAN" pitchFamily="2" charset="0"/>
                    <a:cs typeface="NikoshBAN" pitchFamily="2" charset="0"/>
                  </a:rPr>
                  <a:t>B</a:t>
                </a:r>
                <a:endParaRPr lang="bn-BD" sz="2400" dirty="0" smtClean="0">
                  <a:solidFill>
                    <a:schemeClr val="tx1"/>
                  </a:solidFill>
                  <a:latin typeface="NikoshBAN" pitchFamily="2" charset="0"/>
                  <a:cs typeface="NikoshBAN" pitchFamily="2" charset="0"/>
                </a:endParaRPr>
              </a:p>
              <a:p>
                <a:r>
                  <a:rPr lang="bn-BD" sz="2400" dirty="0" smtClean="0">
                    <a:solidFill>
                      <a:schemeClr val="tx1"/>
                    </a:solidFill>
                    <a:latin typeface="NikoshBAN" pitchFamily="2" charset="0"/>
                    <a:cs typeface="NikoshBAN" pitchFamily="2" charset="0"/>
                  </a:rPr>
                  <a:t>এখন </a:t>
                </a:r>
                <a:r>
                  <a:rPr lang="bn-BD" sz="2400" dirty="0" smtClean="0">
                    <a:solidFill>
                      <a:schemeClr val="tx1"/>
                    </a:solidFill>
                    <a:latin typeface="NikoshBAN" pitchFamily="2" charset="0"/>
                    <a:cs typeface="NikoshBAN" pitchFamily="2" charset="0"/>
                  </a:rPr>
                  <a:t>স্থির তাপমাত্রায় পরিবাহীর মধ্য দিয়ে প্রবাহিত তড়িৎ প্রবাহ</a:t>
                </a:r>
                <a:r>
                  <a:rPr lang="en-US" sz="2400" dirty="0" smtClean="0">
                    <a:solidFill>
                      <a:schemeClr val="tx1"/>
                    </a:solidFill>
                    <a:latin typeface="NikoshBAN" pitchFamily="2" charset="0"/>
                    <a:cs typeface="NikoshBAN" pitchFamily="2" charset="0"/>
                  </a:rPr>
                  <a:t> I </a:t>
                </a:r>
                <a:r>
                  <a:rPr lang="bn-BD" sz="2400" dirty="0" smtClean="0">
                    <a:solidFill>
                      <a:schemeClr val="tx1"/>
                    </a:solidFill>
                    <a:latin typeface="NikoshBAN" pitchFamily="2" charset="0"/>
                    <a:cs typeface="NikoshBAN" pitchFamily="2" charset="0"/>
                  </a:rPr>
                  <a:t>হলে, ও’মের সূত্রানুসারে,</a:t>
                </a:r>
                <a:endParaRPr lang="en-US" sz="2400" dirty="0" smtClean="0">
                  <a:solidFill>
                    <a:schemeClr val="tx1"/>
                  </a:solidFill>
                  <a:latin typeface="NikoshBAN" pitchFamily="2" charset="0"/>
                  <a:cs typeface="NikoshBAN" pitchFamily="2" charset="0"/>
                </a:endParaRPr>
              </a:p>
              <a:p>
                <a:r>
                  <a:rPr lang="en-US" sz="2400" dirty="0" smtClean="0">
                    <a:solidFill>
                      <a:schemeClr val="tx1"/>
                    </a:solidFill>
                    <a:latin typeface="NikoshBAN" pitchFamily="2" charset="0"/>
                    <a:cs typeface="NikoshBAN" pitchFamily="2" charset="0"/>
                  </a:rPr>
                  <a:t>           I </a:t>
                </a:r>
                <a14:m>
                  <m:oMath xmlns:m="http://schemas.openxmlformats.org/officeDocument/2006/math">
                    <m:r>
                      <a:rPr lang="el-GR" sz="2400" b="0" i="1" smtClean="0">
                        <a:solidFill>
                          <a:schemeClr val="tx1"/>
                        </a:solidFill>
                        <a:latin typeface="Cambria Math"/>
                        <a:ea typeface="Cambria Math"/>
                        <a:cs typeface="NikoshBAN" pitchFamily="2" charset="0"/>
                      </a:rPr>
                      <m:t>∝</m:t>
                    </m:r>
                  </m:oMath>
                </a14:m>
                <a:r>
                  <a:rPr lang="en-US" sz="2400" dirty="0" smtClean="0">
                    <a:solidFill>
                      <a:schemeClr val="tx1"/>
                    </a:solidFill>
                    <a:latin typeface="NikoshBAN" pitchFamily="2" charset="0"/>
                    <a:cs typeface="NikoshBAN" pitchFamily="2" charset="0"/>
                  </a:rPr>
                  <a:t> V </a:t>
                </a:r>
              </a:p>
              <a:p>
                <a:r>
                  <a:rPr lang="bn-BD" sz="2400" dirty="0" smtClean="0">
                    <a:solidFill>
                      <a:schemeClr val="tx1"/>
                    </a:solidFill>
                    <a:latin typeface="NikoshBAN" pitchFamily="2" charset="0"/>
                    <a:cs typeface="NikoshBAN" pitchFamily="2" charset="0"/>
                  </a:rPr>
                  <a:t>বা</a:t>
                </a:r>
                <a:r>
                  <a:rPr lang="en-US" sz="2400" dirty="0" smtClean="0">
                    <a:solidFill>
                      <a:schemeClr val="tx1"/>
                    </a:solidFill>
                    <a:latin typeface="NikoshBAN" pitchFamily="2" charset="0"/>
                    <a:cs typeface="NikoshBAN" pitchFamily="2" charset="0"/>
                  </a:rPr>
                  <a:t>,I=GV  ,</a:t>
                </a:r>
                <a:r>
                  <a:rPr lang="bn-BD" sz="2400" dirty="0" smtClean="0">
                    <a:solidFill>
                      <a:schemeClr val="tx1"/>
                    </a:solidFill>
                    <a:latin typeface="NikoshBAN" pitchFamily="2" charset="0"/>
                    <a:cs typeface="NikoshBAN" pitchFamily="2" charset="0"/>
                  </a:rPr>
                  <a:t> যেখানে </a:t>
                </a:r>
                <a:r>
                  <a:rPr lang="en-US" sz="2400" dirty="0" smtClean="0">
                    <a:solidFill>
                      <a:schemeClr val="tx1"/>
                    </a:solidFill>
                    <a:latin typeface="NikoshBAN" pitchFamily="2" charset="0"/>
                    <a:cs typeface="NikoshBAN" pitchFamily="2" charset="0"/>
                  </a:rPr>
                  <a:t>G</a:t>
                </a:r>
                <a:r>
                  <a:rPr lang="bn-BD" sz="2400" dirty="0" smtClean="0">
                    <a:solidFill>
                      <a:schemeClr val="tx1"/>
                    </a:solidFill>
                    <a:latin typeface="NikoshBAN" pitchFamily="2" charset="0"/>
                    <a:cs typeface="NikoshBAN" pitchFamily="2" charset="0"/>
                  </a:rPr>
                  <a:t> একটি সমানুপাতিক ধ্রুবক। একে তড়িৎ পরিবাহিতা বলে। </a:t>
                </a:r>
              </a:p>
              <a:p>
                <a:r>
                  <a:rPr lang="bn-BD" sz="2400" dirty="0" smtClean="0">
                    <a:solidFill>
                      <a:schemeClr val="tx1"/>
                    </a:solidFill>
                    <a:latin typeface="NikoshBAN" pitchFamily="2" charset="0"/>
                    <a:cs typeface="NikoshBAN" pitchFamily="2" charset="0"/>
                  </a:rPr>
                  <a:t>বা, </a:t>
                </a:r>
                <a:r>
                  <a:rPr lang="en-US" sz="2400" dirty="0" smtClean="0">
                    <a:solidFill>
                      <a:schemeClr val="tx1"/>
                    </a:solidFill>
                    <a:latin typeface="NikoshBAN" pitchFamily="2" charset="0"/>
                    <a:cs typeface="NikoshBAN" pitchFamily="2" charset="0"/>
                  </a:rPr>
                  <a:t>V=IR , </a:t>
                </a:r>
                <a:r>
                  <a:rPr lang="bn-BD" sz="2400" dirty="0" smtClean="0">
                    <a:solidFill>
                      <a:schemeClr val="tx1"/>
                    </a:solidFill>
                    <a:latin typeface="NikoshBAN" pitchFamily="2" charset="0"/>
                    <a:cs typeface="NikoshBAN" pitchFamily="2" charset="0"/>
                  </a:rPr>
                  <a:t>যেখানে</a:t>
                </a:r>
                <a:r>
                  <a:rPr lang="en-US" sz="2400" dirty="0" smtClean="0">
                    <a:solidFill>
                      <a:schemeClr val="tx1"/>
                    </a:solidFill>
                    <a:latin typeface="NikoshBAN" pitchFamily="2" charset="0"/>
                    <a:cs typeface="NikoshBAN" pitchFamily="2" charset="0"/>
                  </a:rPr>
                  <a:t> G</a:t>
                </a:r>
                <a:r>
                  <a:rPr lang="en-US" sz="2400" dirty="0" smtClean="0">
                    <a:solidFill>
                      <a:schemeClr val="tx1"/>
                    </a:solidFill>
                    <a:latin typeface="Times New Roman" pitchFamily="18" charset="0"/>
                    <a:cs typeface="Times New Roman" pitchFamily="18" charset="0"/>
                  </a:rPr>
                  <a:t>=</a:t>
                </a:r>
                <a:r>
                  <a:rPr lang="en-US" sz="2400" dirty="0">
                    <a:solidFill>
                      <a:schemeClr val="tx1"/>
                    </a:solidFill>
                    <a:latin typeface="Times New Roman" pitchFamily="18" charset="0"/>
                    <a:cs typeface="Times New Roman" pitchFamily="18" charset="0"/>
                  </a:rPr>
                  <a:t>1</a:t>
                </a:r>
                <a:r>
                  <a:rPr lang="en-US" sz="2400" dirty="0" smtClean="0">
                    <a:solidFill>
                      <a:schemeClr val="tx1"/>
                    </a:solidFill>
                    <a:latin typeface="Times New Roman" pitchFamily="18" charset="0"/>
                    <a:cs typeface="Times New Roman" pitchFamily="18" charset="0"/>
                  </a:rPr>
                  <a:t>/</a:t>
                </a:r>
                <a:r>
                  <a:rPr lang="en-US" sz="2400" dirty="0" smtClean="0">
                    <a:solidFill>
                      <a:schemeClr val="tx1"/>
                    </a:solidFill>
                    <a:latin typeface="NikoshBAN" pitchFamily="2" charset="0"/>
                    <a:cs typeface="NikoshBAN" pitchFamily="2" charset="0"/>
                  </a:rPr>
                  <a:t>R</a:t>
                </a:r>
                <a:r>
                  <a:rPr lang="bn-BD" sz="2400" dirty="0" smtClean="0">
                    <a:solidFill>
                      <a:schemeClr val="tx1"/>
                    </a:solidFill>
                    <a:latin typeface="NikoshBAN" pitchFamily="2" charset="0"/>
                    <a:cs typeface="NikoshBAN" pitchFamily="2" charset="0"/>
                  </a:rPr>
                  <a:t>  , এখানে </a:t>
                </a:r>
                <a:r>
                  <a:rPr lang="en-US" sz="2400" dirty="0" smtClean="0">
                    <a:solidFill>
                      <a:schemeClr val="tx1"/>
                    </a:solidFill>
                    <a:latin typeface="NikoshBAN" pitchFamily="2" charset="0"/>
                    <a:cs typeface="NikoshBAN" pitchFamily="2" charset="0"/>
                  </a:rPr>
                  <a:t>R </a:t>
                </a:r>
                <a:r>
                  <a:rPr lang="bn-BD" sz="2400" dirty="0" smtClean="0">
                    <a:solidFill>
                      <a:schemeClr val="tx1"/>
                    </a:solidFill>
                    <a:latin typeface="NikoshBAN" pitchFamily="2" charset="0"/>
                    <a:cs typeface="NikoshBAN" pitchFamily="2" charset="0"/>
                  </a:rPr>
                  <a:t>তড়িৎ পরিবাহীতার  বিপরীত রাশি ,</a:t>
                </a:r>
                <a:r>
                  <a:rPr lang="en-US" sz="2400" dirty="0" smtClean="0">
                    <a:solidFill>
                      <a:schemeClr val="tx1"/>
                    </a:solidFill>
                    <a:latin typeface="NikoshBAN" pitchFamily="2" charset="0"/>
                    <a:cs typeface="NikoshBAN" pitchFamily="2" charset="0"/>
                  </a:rPr>
                  <a:t> R</a:t>
                </a:r>
                <a:r>
                  <a:rPr lang="bn-BD" sz="2400" dirty="0" smtClean="0">
                    <a:solidFill>
                      <a:schemeClr val="tx1"/>
                    </a:solidFill>
                    <a:latin typeface="NikoshBAN" pitchFamily="2" charset="0"/>
                    <a:cs typeface="NikoshBAN" pitchFamily="2" charset="0"/>
                  </a:rPr>
                  <a:t> কে ঐ</a:t>
                </a:r>
              </a:p>
              <a:p>
                <a:r>
                  <a:rPr lang="bn-BD" sz="2400" dirty="0" smtClean="0">
                    <a:solidFill>
                      <a:schemeClr val="tx1"/>
                    </a:solidFill>
                    <a:latin typeface="NikoshBAN" pitchFamily="2" charset="0"/>
                    <a:cs typeface="NikoshBAN" pitchFamily="2" charset="0"/>
                  </a:rPr>
                  <a:t>                         পরিবাহীর রোধ বলে।</a:t>
                </a:r>
                <a:endParaRPr lang="en-US" sz="2400" dirty="0">
                  <a:solidFill>
                    <a:schemeClr val="tx1"/>
                  </a:solidFill>
                  <a:latin typeface="NikoshBAN" pitchFamily="2" charset="0"/>
                  <a:cs typeface="NikoshBAN" pitchFamily="2" charset="0"/>
                </a:endParaRPr>
              </a:p>
            </p:txBody>
          </p:sp>
        </mc:Choice>
        <mc:Fallback>
          <p:sp>
            <p:nvSpPr>
              <p:cNvPr id="6" name="TextBox 5"/>
              <p:cNvSpPr txBox="1">
                <a:spLocks noRot="1" noChangeAspect="1" noMove="1" noResize="1" noEditPoints="1" noAdjustHandles="1" noChangeArrowheads="1" noChangeShapeType="1" noTextEdit="1"/>
              </p:cNvSpPr>
              <p:nvPr/>
            </p:nvSpPr>
            <p:spPr>
              <a:xfrm>
                <a:off x="1485900" y="336431"/>
                <a:ext cx="6629400" cy="6001643"/>
              </a:xfrm>
              <a:prstGeom prst="rect">
                <a:avLst/>
              </a:prstGeom>
              <a:blipFill rotWithShape="0">
                <a:blip r:embed="rId2"/>
                <a:stretch>
                  <a:fillRect l="-1283" t="-607" b="-1112"/>
                </a:stretch>
              </a:blipFill>
            </p:spPr>
            <p:txBody>
              <a:bodyPr/>
              <a:lstStyle/>
              <a:p>
                <a:r>
                  <a:rPr lang="en-US">
                    <a:noFill/>
                  </a:rPr>
                  <a:t> </a:t>
                </a:r>
              </a:p>
            </p:txBody>
          </p:sp>
        </mc:Fallback>
      </mc:AlternateContent>
      <p:cxnSp>
        <p:nvCxnSpPr>
          <p:cNvPr id="5" name="Straight Connector 4"/>
          <p:cNvCxnSpPr/>
          <p:nvPr/>
        </p:nvCxnSpPr>
        <p:spPr>
          <a:xfrm>
            <a:off x="3155324" y="3048000"/>
            <a:ext cx="2537138"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Freeform 3"/>
          <p:cNvSpPr/>
          <p:nvPr/>
        </p:nvSpPr>
        <p:spPr>
          <a:xfrm>
            <a:off x="4800600" y="2803439"/>
            <a:ext cx="412124" cy="502182"/>
          </a:xfrm>
          <a:custGeom>
            <a:avLst/>
            <a:gdLst>
              <a:gd name="connsiteX0" fmla="*/ 0 w 412124"/>
              <a:gd name="connsiteY0" fmla="*/ 0 h 309093"/>
              <a:gd name="connsiteX1" fmla="*/ 180305 w 412124"/>
              <a:gd name="connsiteY1" fmla="*/ 25758 h 309093"/>
              <a:gd name="connsiteX2" fmla="*/ 257578 w 412124"/>
              <a:gd name="connsiteY2" fmla="*/ 51515 h 309093"/>
              <a:gd name="connsiteX3" fmla="*/ 334851 w 412124"/>
              <a:gd name="connsiteY3" fmla="*/ 90152 h 309093"/>
              <a:gd name="connsiteX4" fmla="*/ 412124 w 412124"/>
              <a:gd name="connsiteY4" fmla="*/ 128789 h 309093"/>
              <a:gd name="connsiteX5" fmla="*/ 373488 w 412124"/>
              <a:gd name="connsiteY5" fmla="*/ 141668 h 309093"/>
              <a:gd name="connsiteX6" fmla="*/ 270457 w 412124"/>
              <a:gd name="connsiteY6" fmla="*/ 167425 h 309093"/>
              <a:gd name="connsiteX7" fmla="*/ 193183 w 412124"/>
              <a:gd name="connsiteY7" fmla="*/ 218941 h 309093"/>
              <a:gd name="connsiteX8" fmla="*/ 115910 w 412124"/>
              <a:gd name="connsiteY8" fmla="*/ 309093 h 309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124" h="309093">
                <a:moveTo>
                  <a:pt x="0" y="0"/>
                </a:moveTo>
                <a:cubicBezTo>
                  <a:pt x="55744" y="6194"/>
                  <a:pt x="123920" y="10381"/>
                  <a:pt x="180305" y="25758"/>
                </a:cubicBezTo>
                <a:cubicBezTo>
                  <a:pt x="206499" y="32902"/>
                  <a:pt x="257578" y="51515"/>
                  <a:pt x="257578" y="51515"/>
                </a:cubicBezTo>
                <a:cubicBezTo>
                  <a:pt x="368298" y="125330"/>
                  <a:pt x="228214" y="36834"/>
                  <a:pt x="334851" y="90152"/>
                </a:cubicBezTo>
                <a:cubicBezTo>
                  <a:pt x="434718" y="140086"/>
                  <a:pt x="315009" y="96416"/>
                  <a:pt x="412124" y="128789"/>
                </a:cubicBezTo>
                <a:cubicBezTo>
                  <a:pt x="399245" y="133082"/>
                  <a:pt x="386585" y="138096"/>
                  <a:pt x="373488" y="141668"/>
                </a:cubicBezTo>
                <a:cubicBezTo>
                  <a:pt x="339335" y="150982"/>
                  <a:pt x="270457" y="167425"/>
                  <a:pt x="270457" y="167425"/>
                </a:cubicBezTo>
                <a:cubicBezTo>
                  <a:pt x="244699" y="184597"/>
                  <a:pt x="210355" y="193183"/>
                  <a:pt x="193183" y="218941"/>
                </a:cubicBezTo>
                <a:cubicBezTo>
                  <a:pt x="136343" y="304201"/>
                  <a:pt x="169357" y="282370"/>
                  <a:pt x="115910" y="309093"/>
                </a:cubicBezTo>
              </a:path>
            </a:pathLst>
          </a:cu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ubtitle 4"/>
          <p:cNvSpPr txBox="1">
            <a:spLocks/>
          </p:cNvSpPr>
          <p:nvPr/>
        </p:nvSpPr>
        <p:spPr>
          <a:xfrm>
            <a:off x="-594376" y="-547966"/>
            <a:ext cx="10351295" cy="1137402"/>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10" name="Subtitle 4"/>
          <p:cNvSpPr txBox="1">
            <a:spLocks/>
          </p:cNvSpPr>
          <p:nvPr/>
        </p:nvSpPr>
        <p:spPr>
          <a:xfrm>
            <a:off x="-594376" y="6144161"/>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11" name="Can 10"/>
          <p:cNvSpPr/>
          <p:nvPr/>
        </p:nvSpPr>
        <p:spPr>
          <a:xfrm>
            <a:off x="0" y="-88513"/>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12" name="Can 11"/>
          <p:cNvSpPr/>
          <p:nvPr/>
        </p:nvSpPr>
        <p:spPr>
          <a:xfrm>
            <a:off x="8377518" y="0"/>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Tree>
    <p:extLst>
      <p:ext uri="{BB962C8B-B14F-4D97-AF65-F5344CB8AC3E}">
        <p14:creationId xmlns:p14="http://schemas.microsoft.com/office/powerpoint/2010/main" val="30752720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6"/>
                                        </p:tgtEl>
                                        <p:attrNameLst>
                                          <p:attrName>ppt_y</p:attrName>
                                        </p:attrNameLst>
                                      </p:cBhvr>
                                      <p:tavLst>
                                        <p:tav tm="0">
                                          <p:val>
                                            <p:strVal val="#ppt_y"/>
                                          </p:val>
                                        </p:tav>
                                        <p:tav tm="100000">
                                          <p:val>
                                            <p:strVal val="#ppt_y"/>
                                          </p:val>
                                        </p:tav>
                                      </p:tavLst>
                                    </p:anim>
                                    <p:anim calcmode="lin" valueType="num">
                                      <p:cBhvr>
                                        <p:cTn id="21"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124049" y="838200"/>
            <a:ext cx="6759262" cy="4572000"/>
          </a:xfrm>
          <a:prstGeom prst="rect">
            <a:avLst/>
          </a:prstGeom>
          <a:noFill/>
          <a:ln w="38100">
            <a:solidFill>
              <a:schemeClr val="tx1"/>
            </a:solidFill>
          </a:ln>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v"/>
            </a:pPr>
            <a:r>
              <a:rPr lang="bn-BD" sz="2400" dirty="0" smtClean="0">
                <a:latin typeface="NikoshBAN" pitchFamily="2" charset="0"/>
                <a:cs typeface="NikoshBAN" pitchFamily="2" charset="0"/>
              </a:rPr>
              <a:t>১।</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তড়িৎ প্রবাহের একক কি? </a:t>
            </a:r>
          </a:p>
          <a:p>
            <a:pPr marL="0" indent="0">
              <a:buNone/>
            </a:pP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ক) অ্যাম্পিয়ার খ) ভোল্ট গ) ওহম ঘ) ওয়াট</a:t>
            </a:r>
          </a:p>
          <a:p>
            <a:pPr>
              <a:buFont typeface="Wingdings" pitchFamily="2" charset="2"/>
              <a:buChar char="v"/>
            </a:pPr>
            <a:r>
              <a:rPr lang="bn-BD" sz="2400" dirty="0" smtClean="0">
                <a:latin typeface="NikoshBAN" pitchFamily="2" charset="0"/>
                <a:cs typeface="NikoshBAN" pitchFamily="2" charset="0"/>
              </a:rPr>
              <a:t>২। তড়িৎ প্রবাহের প্রকৃত দিক হলো- </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 </a:t>
            </a:r>
          </a:p>
          <a:p>
            <a:pPr marL="0" indent="0">
              <a:buNone/>
            </a:pPr>
            <a:r>
              <a:rPr lang="bn-BD" sz="2400" dirty="0" smtClean="0">
                <a:latin typeface="NikoshBAN" pitchFamily="2" charset="0"/>
                <a:cs typeface="NikoshBAN" pitchFamily="2" charset="0"/>
              </a:rPr>
              <a:t>         </a:t>
            </a:r>
            <a:r>
              <a:rPr lang="en-US" sz="2400" dirty="0" smtClean="0">
                <a:latin typeface="NikoshBAN" pitchFamily="2" charset="0"/>
                <a:cs typeface="NikoshBAN" pitchFamily="2" charset="0"/>
              </a:rPr>
              <a:t>(</a:t>
            </a:r>
            <a:r>
              <a:rPr lang="en-US" sz="2400" dirty="0">
                <a:latin typeface="NikoshBAN" pitchFamily="2" charset="0"/>
                <a:cs typeface="NikoshBAN" pitchFamily="2" charset="0"/>
              </a:rPr>
              <a:t>i</a:t>
            </a:r>
            <a:r>
              <a:rPr lang="en-US" sz="2400" dirty="0" smtClean="0">
                <a:latin typeface="NikoshBAN" pitchFamily="2" charset="0"/>
                <a:cs typeface="NikoshBAN" pitchFamily="2" charset="0"/>
              </a:rPr>
              <a:t>)</a:t>
            </a:r>
            <a:r>
              <a:rPr lang="bn-BD" sz="2400" dirty="0">
                <a:latin typeface="NikoshBAN" pitchFamily="2" charset="0"/>
                <a:cs typeface="NikoshBAN" pitchFamily="2" charset="0"/>
              </a:rPr>
              <a:t> </a:t>
            </a:r>
            <a:r>
              <a:rPr lang="bn-BD" sz="2400" dirty="0" smtClean="0">
                <a:latin typeface="NikoshBAN" pitchFamily="2" charset="0"/>
                <a:cs typeface="NikoshBAN" pitchFamily="2" charset="0"/>
              </a:rPr>
              <a:t>উচ্চ বিভব হতে নিম্ন বিভবের দিকে </a:t>
            </a:r>
          </a:p>
          <a:p>
            <a:pPr marL="0" indent="0">
              <a:buNone/>
            </a:pPr>
            <a:r>
              <a:rPr lang="bn-BD" sz="2400" dirty="0">
                <a:latin typeface="NikoshBAN" pitchFamily="2" charset="0"/>
                <a:cs typeface="NikoshBAN" pitchFamily="2" charset="0"/>
              </a:rPr>
              <a:t> </a:t>
            </a:r>
            <a:r>
              <a:rPr lang="bn-BD" sz="2400" dirty="0" smtClean="0">
                <a:latin typeface="NikoshBAN" pitchFamily="2" charset="0"/>
                <a:cs typeface="NikoshBAN" pitchFamily="2" charset="0"/>
              </a:rPr>
              <a:t>        (</a:t>
            </a:r>
            <a:r>
              <a:rPr lang="en-US" sz="2400" dirty="0" smtClean="0">
                <a:latin typeface="NikoshBAN" pitchFamily="2" charset="0"/>
                <a:cs typeface="NikoshBAN" pitchFamily="2" charset="0"/>
              </a:rPr>
              <a:t>ii</a:t>
            </a:r>
            <a:r>
              <a:rPr lang="bn-BD" sz="2400" dirty="0" smtClean="0">
                <a:latin typeface="NikoshBAN" pitchFamily="2" charset="0"/>
                <a:cs typeface="NikoshBAN" pitchFamily="2" charset="0"/>
              </a:rPr>
              <a:t>) নিম্ন বিভব হতে উচ্চ বিভবের দিকে   </a:t>
            </a:r>
          </a:p>
          <a:p>
            <a:pPr marL="0" indent="0">
              <a:buNone/>
            </a:pPr>
            <a:r>
              <a:rPr lang="bn-BD" sz="2400" dirty="0">
                <a:latin typeface="NikoshBAN" pitchFamily="2" charset="0"/>
                <a:cs typeface="NikoshBAN" pitchFamily="2" charset="0"/>
              </a:rPr>
              <a:t> </a:t>
            </a:r>
            <a:r>
              <a:rPr lang="bn-BD" sz="2400" dirty="0" smtClean="0">
                <a:latin typeface="NikoshBAN" pitchFamily="2" charset="0"/>
                <a:cs typeface="NikoshBAN" pitchFamily="2" charset="0"/>
              </a:rPr>
              <a:t>        (</a:t>
            </a:r>
            <a:r>
              <a:rPr lang="en-US" sz="2400" dirty="0" smtClean="0">
                <a:latin typeface="NikoshBAN" pitchFamily="2" charset="0"/>
                <a:cs typeface="NikoshBAN" pitchFamily="2" charset="0"/>
              </a:rPr>
              <a:t>iii</a:t>
            </a:r>
            <a:r>
              <a:rPr lang="bn-BD" sz="2400" dirty="0" smtClean="0">
                <a:latin typeface="NikoshBAN" pitchFamily="2" charset="0"/>
                <a:cs typeface="NikoshBAN" pitchFamily="2" charset="0"/>
              </a:rPr>
              <a:t>) ইলেকট্রন প্রবাহের দিকে  ।</a:t>
            </a:r>
          </a:p>
          <a:p>
            <a:pPr marL="0" indent="0">
              <a:buNone/>
            </a:pPr>
            <a:r>
              <a:rPr lang="bn-BD" sz="2400" dirty="0" smtClean="0">
                <a:latin typeface="NikoshBAN" pitchFamily="2" charset="0"/>
                <a:cs typeface="NikoshBAN" pitchFamily="2" charset="0"/>
              </a:rPr>
              <a:t>          উপরের তথ্যের আলোকে নিচের কোনটি সঠিক   </a:t>
            </a:r>
          </a:p>
          <a:p>
            <a:pPr marL="0" indent="0">
              <a:buNone/>
            </a:pPr>
            <a:r>
              <a:rPr lang="bn-BD" sz="2400" dirty="0" smtClean="0">
                <a:latin typeface="NikoshBAN" pitchFamily="2" charset="0"/>
                <a:cs typeface="NikoshBAN" pitchFamily="2" charset="0"/>
              </a:rPr>
              <a:t>          ক) (</a:t>
            </a:r>
            <a:r>
              <a:rPr lang="en-US" sz="2400" dirty="0" smtClean="0">
                <a:latin typeface="NikoshBAN" pitchFamily="2" charset="0"/>
                <a:cs typeface="NikoshBAN" pitchFamily="2" charset="0"/>
              </a:rPr>
              <a:t>i</a:t>
            </a:r>
            <a:r>
              <a:rPr lang="bn-BD" sz="2400" dirty="0" smtClean="0">
                <a:latin typeface="NikoshBAN" pitchFamily="2" charset="0"/>
                <a:cs typeface="NikoshBAN" pitchFamily="2" charset="0"/>
              </a:rPr>
              <a:t>),</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a:t>
            </a:r>
            <a:r>
              <a:rPr lang="en-US" sz="2400" dirty="0" smtClean="0">
                <a:latin typeface="NikoshBAN" pitchFamily="2" charset="0"/>
                <a:cs typeface="NikoshBAN" pitchFamily="2" charset="0"/>
              </a:rPr>
              <a:t>ii</a:t>
            </a:r>
            <a:r>
              <a:rPr lang="bn-BD" sz="2400" dirty="0" smtClean="0">
                <a:latin typeface="NikoshBAN" pitchFamily="2" charset="0"/>
                <a:cs typeface="NikoshBAN" pitchFamily="2" charset="0"/>
              </a:rPr>
              <a:t>) খ) (</a:t>
            </a:r>
            <a:r>
              <a:rPr lang="en-US" sz="2400" dirty="0" smtClean="0">
                <a:latin typeface="NikoshBAN" pitchFamily="2" charset="0"/>
                <a:cs typeface="NikoshBAN" pitchFamily="2" charset="0"/>
              </a:rPr>
              <a:t>i</a:t>
            </a:r>
            <a:r>
              <a:rPr lang="bn-BD" sz="2400" dirty="0" smtClean="0">
                <a:latin typeface="NikoshBAN" pitchFamily="2" charset="0"/>
                <a:cs typeface="NikoshBAN" pitchFamily="2" charset="0"/>
              </a:rPr>
              <a:t>), (</a:t>
            </a:r>
            <a:r>
              <a:rPr lang="en-US" sz="2400" dirty="0" smtClean="0">
                <a:latin typeface="NikoshBAN" pitchFamily="2" charset="0"/>
                <a:cs typeface="NikoshBAN" pitchFamily="2" charset="0"/>
              </a:rPr>
              <a:t>iii</a:t>
            </a:r>
            <a:r>
              <a:rPr lang="bn-BD" sz="2400" dirty="0" smtClean="0">
                <a:latin typeface="NikoshBAN" pitchFamily="2" charset="0"/>
                <a:cs typeface="NikoshBAN" pitchFamily="2" charset="0"/>
              </a:rPr>
              <a:t>)  গ) (</a:t>
            </a:r>
            <a:r>
              <a:rPr lang="en-US" sz="2400" dirty="0" smtClean="0">
                <a:latin typeface="NikoshBAN" pitchFamily="2" charset="0"/>
                <a:cs typeface="NikoshBAN" pitchFamily="2" charset="0"/>
              </a:rPr>
              <a:t>ii</a:t>
            </a:r>
            <a:r>
              <a:rPr lang="bn-BD" sz="2400" dirty="0" smtClean="0">
                <a:latin typeface="NikoshBAN" pitchFamily="2" charset="0"/>
                <a:cs typeface="NikoshBAN" pitchFamily="2" charset="0"/>
              </a:rPr>
              <a:t>),</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a:t>
            </a:r>
            <a:r>
              <a:rPr lang="en-US" sz="2400" dirty="0" smtClean="0">
                <a:latin typeface="NikoshBAN" pitchFamily="2" charset="0"/>
                <a:cs typeface="NikoshBAN" pitchFamily="2" charset="0"/>
              </a:rPr>
              <a:t>iii</a:t>
            </a:r>
            <a:r>
              <a:rPr lang="bn-BD" sz="2400" dirty="0" smtClean="0">
                <a:latin typeface="NikoshBAN" pitchFamily="2" charset="0"/>
                <a:cs typeface="NikoshBAN" pitchFamily="2" charset="0"/>
              </a:rPr>
              <a:t>)</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 ঘ) </a:t>
            </a:r>
            <a:r>
              <a:rPr lang="en-US" sz="2400" dirty="0" smtClean="0">
                <a:latin typeface="NikoshBAN" pitchFamily="2" charset="0"/>
                <a:cs typeface="NikoshBAN" pitchFamily="2" charset="0"/>
              </a:rPr>
              <a:t>(i</a:t>
            </a:r>
            <a:r>
              <a:rPr lang="bn-BD" sz="2400" dirty="0" smtClean="0">
                <a:latin typeface="NikoshBAN" pitchFamily="2" charset="0"/>
                <a:cs typeface="NikoshBAN" pitchFamily="2" charset="0"/>
              </a:rPr>
              <a:t>),</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a:t>
            </a:r>
            <a:r>
              <a:rPr lang="en-US" sz="2400" dirty="0" smtClean="0">
                <a:latin typeface="NikoshBAN" pitchFamily="2" charset="0"/>
                <a:cs typeface="NikoshBAN" pitchFamily="2" charset="0"/>
              </a:rPr>
              <a:t>ii</a:t>
            </a:r>
            <a:r>
              <a:rPr lang="bn-BD" sz="2400" dirty="0" smtClean="0">
                <a:latin typeface="NikoshBAN" pitchFamily="2" charset="0"/>
                <a:cs typeface="NikoshBAN" pitchFamily="2" charset="0"/>
              </a:rPr>
              <a:t>)</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ও (</a:t>
            </a:r>
            <a:r>
              <a:rPr lang="en-US" sz="2400" dirty="0" smtClean="0">
                <a:latin typeface="NikoshBAN" pitchFamily="2" charset="0"/>
                <a:cs typeface="NikoshBAN" pitchFamily="2" charset="0"/>
              </a:rPr>
              <a:t>iii</a:t>
            </a:r>
            <a:r>
              <a:rPr lang="bn-BD" sz="2400" dirty="0" smtClean="0">
                <a:latin typeface="NikoshBAN" pitchFamily="2" charset="0"/>
                <a:cs typeface="NikoshBAN" pitchFamily="2" charset="0"/>
              </a:rPr>
              <a:t>) </a:t>
            </a:r>
          </a:p>
          <a:p>
            <a:pPr marL="0" indent="0">
              <a:buNone/>
            </a:pPr>
            <a:r>
              <a:rPr lang="bn-BD" sz="2400" dirty="0" smtClean="0">
                <a:latin typeface="NikoshBAN" pitchFamily="2" charset="0"/>
                <a:cs typeface="NikoshBAN" pitchFamily="2" charset="0"/>
              </a:rPr>
              <a:t>পাশের  </a:t>
            </a:r>
            <a:r>
              <a:rPr lang="bn-BD" sz="2400" dirty="0" smtClean="0">
                <a:latin typeface="NikoshBAN" pitchFamily="2" charset="0"/>
                <a:cs typeface="NikoshBAN" pitchFamily="2" charset="0"/>
              </a:rPr>
              <a:t>বর্তনীতে তড়িৎ প্রবাহের মান কত?  </a:t>
            </a:r>
          </a:p>
          <a:p>
            <a:pPr marL="0" indent="0">
              <a:buNone/>
            </a:pP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ক) </a:t>
            </a:r>
            <a:r>
              <a:rPr lang="en-US" sz="2400" dirty="0" smtClean="0">
                <a:latin typeface="Times New Roman" pitchFamily="18" charset="0"/>
                <a:cs typeface="Times New Roman" pitchFamily="18" charset="0"/>
              </a:rPr>
              <a:t>2.4mA</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 খ)</a:t>
            </a:r>
            <a:r>
              <a:rPr lang="en-US" sz="2400" dirty="0">
                <a:latin typeface="NikoshBAN" pitchFamily="2" charset="0"/>
                <a:cs typeface="NikoshBAN" pitchFamily="2" charset="0"/>
              </a:rPr>
              <a:t> </a:t>
            </a:r>
            <a:r>
              <a:rPr lang="en-US" sz="2400" dirty="0" smtClean="0">
                <a:latin typeface="Times New Roman" pitchFamily="18" charset="0"/>
                <a:cs typeface="Times New Roman" pitchFamily="18" charset="0"/>
              </a:rPr>
              <a:t>2mA</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 গ)</a:t>
            </a:r>
            <a:r>
              <a:rPr lang="en-US" sz="2400" dirty="0">
                <a:latin typeface="NikoshBAN" pitchFamily="2" charset="0"/>
                <a:cs typeface="NikoshBAN" pitchFamily="2" charset="0"/>
              </a:rPr>
              <a:t> </a:t>
            </a:r>
            <a:r>
              <a:rPr lang="en-US" sz="2400" dirty="0" smtClean="0">
                <a:latin typeface="Times New Roman" pitchFamily="18" charset="0"/>
                <a:cs typeface="Times New Roman" pitchFamily="18" charset="0"/>
              </a:rPr>
              <a:t>1</a:t>
            </a:r>
            <a:r>
              <a:rPr lang="en-US" sz="2400" dirty="0" smtClean="0">
                <a:latin typeface="NikoshBAN" pitchFamily="2" charset="0"/>
                <a:cs typeface="NikoshBAN" pitchFamily="2" charset="0"/>
              </a:rPr>
              <a:t> mA</a:t>
            </a:r>
            <a:r>
              <a:rPr lang="bn-BD" sz="2400" dirty="0" smtClean="0">
                <a:latin typeface="NikoshBAN" pitchFamily="2" charset="0"/>
                <a:cs typeface="NikoshBAN" pitchFamily="2" charset="0"/>
              </a:rPr>
              <a:t> ঘ)</a:t>
            </a:r>
            <a:r>
              <a:rPr lang="en-US" sz="2400" dirty="0">
                <a:latin typeface="NikoshBAN" pitchFamily="2" charset="0"/>
                <a:cs typeface="NikoshBAN" pitchFamily="2" charset="0"/>
              </a:rPr>
              <a:t> </a:t>
            </a:r>
            <a:r>
              <a:rPr lang="en-US" sz="2400" dirty="0" smtClean="0">
                <a:latin typeface="Times New Roman" pitchFamily="18" charset="0"/>
                <a:cs typeface="Times New Roman" pitchFamily="18" charset="0"/>
              </a:rPr>
              <a:t>2.5</a:t>
            </a:r>
            <a:r>
              <a:rPr lang="en-US" sz="2400" dirty="0" smtClean="0">
                <a:latin typeface="NikoshBAN" pitchFamily="2" charset="0"/>
                <a:cs typeface="NikoshBAN" pitchFamily="2" charset="0"/>
              </a:rPr>
              <a:t>mA </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3966" y="4800600"/>
            <a:ext cx="401637"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5603" y="1295400"/>
            <a:ext cx="401637"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3962400"/>
            <a:ext cx="401637"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ubtitle 4"/>
          <p:cNvSpPr txBox="1">
            <a:spLocks/>
          </p:cNvSpPr>
          <p:nvPr/>
        </p:nvSpPr>
        <p:spPr>
          <a:xfrm>
            <a:off x="-594376" y="-547966"/>
            <a:ext cx="10351295" cy="1137402"/>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9" name="Subtitle 4"/>
          <p:cNvSpPr txBox="1">
            <a:spLocks/>
          </p:cNvSpPr>
          <p:nvPr/>
        </p:nvSpPr>
        <p:spPr>
          <a:xfrm>
            <a:off x="-594376" y="6144161"/>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10" name="Can 9"/>
          <p:cNvSpPr/>
          <p:nvPr/>
        </p:nvSpPr>
        <p:spPr>
          <a:xfrm>
            <a:off x="0" y="-88513"/>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11" name="Can 10"/>
          <p:cNvSpPr/>
          <p:nvPr/>
        </p:nvSpPr>
        <p:spPr>
          <a:xfrm>
            <a:off x="8377518" y="0"/>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Tree>
    <p:extLst>
      <p:ext uri="{BB962C8B-B14F-4D97-AF65-F5344CB8AC3E}">
        <p14:creationId xmlns:p14="http://schemas.microsoft.com/office/powerpoint/2010/main" val="33444071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4099"/>
                                        </p:tgtEl>
                                        <p:attrNameLst>
                                          <p:attrName>style.visibility</p:attrName>
                                        </p:attrNameLst>
                                      </p:cBhvr>
                                      <p:to>
                                        <p:strVal val="visible"/>
                                      </p:to>
                                    </p:set>
                                    <p:anim calcmode="lin" valueType="num">
                                      <p:cBhvr additive="base">
                                        <p:cTn id="17" dur="500" fill="hold"/>
                                        <p:tgtEl>
                                          <p:spTgt spid="4099"/>
                                        </p:tgtEl>
                                        <p:attrNameLst>
                                          <p:attrName>ppt_x</p:attrName>
                                        </p:attrNameLst>
                                      </p:cBhvr>
                                      <p:tavLst>
                                        <p:tav tm="0">
                                          <p:val>
                                            <p:strVal val="0-#ppt_w/2"/>
                                          </p:val>
                                        </p:tav>
                                        <p:tav tm="100000">
                                          <p:val>
                                            <p:strVal val="#ppt_x"/>
                                          </p:val>
                                        </p:tav>
                                      </p:tavLst>
                                    </p:anim>
                                    <p:anim calcmode="lin" valueType="num">
                                      <p:cBhvr additive="base">
                                        <p:cTn id="18" dur="500" fill="hold"/>
                                        <p:tgtEl>
                                          <p:spTgt spid="409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0-#ppt_h/2"/>
                                          </p:val>
                                        </p:tav>
                                        <p:tav tm="100000">
                                          <p:val>
                                            <p:strVal val="#ppt_y"/>
                                          </p:val>
                                        </p:tav>
                                      </p:tavLst>
                                    </p:anim>
                                  </p:childTnLst>
                                </p:cTn>
                              </p:par>
                              <p:par>
                                <p:cTn id="25" presetID="2" presetClass="entr" presetSubtype="3"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0-#ppt_h/2"/>
                                          </p:val>
                                        </p:tav>
                                        <p:tav tm="100000">
                                          <p:val>
                                            <p:strVal val="#ppt_y"/>
                                          </p:val>
                                        </p:tav>
                                      </p:tavLst>
                                    </p:anim>
                                  </p:childTnLst>
                                </p:cTn>
                              </p:par>
                              <p:par>
                                <p:cTn id="29" presetID="2" presetClass="entr" presetSubtype="3"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par>
                                <p:cTn id="33" presetID="2" presetClass="entr" presetSubtype="3"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0-#ppt_h/2"/>
                                          </p:val>
                                        </p:tav>
                                        <p:tav tm="100000">
                                          <p:val>
                                            <p:strVal val="#ppt_y"/>
                                          </p:val>
                                        </p:tav>
                                      </p:tavLst>
                                    </p:anim>
                                  </p:childTnLst>
                                </p:cTn>
                              </p:par>
                              <p:par>
                                <p:cTn id="37" presetID="2" presetClass="entr" presetSubtype="3"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0-#ppt_h/2"/>
                                          </p:val>
                                        </p:tav>
                                        <p:tav tm="100000">
                                          <p:val>
                                            <p:strVal val="#ppt_y"/>
                                          </p:val>
                                        </p:tav>
                                      </p:tavLst>
                                    </p:anim>
                                  </p:childTnLst>
                                </p:cTn>
                              </p:par>
                              <p:par>
                                <p:cTn id="41" presetID="2" presetClass="entr" presetSubtype="3"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4100"/>
                                        </p:tgtEl>
                                        <p:attrNameLst>
                                          <p:attrName>style.visibility</p:attrName>
                                        </p:attrNameLst>
                                      </p:cBhvr>
                                      <p:to>
                                        <p:strVal val="visible"/>
                                      </p:to>
                                    </p:set>
                                    <p:anim calcmode="lin" valueType="num">
                                      <p:cBhvr additive="base">
                                        <p:cTn id="49" dur="500" fill="hold"/>
                                        <p:tgtEl>
                                          <p:spTgt spid="4100"/>
                                        </p:tgtEl>
                                        <p:attrNameLst>
                                          <p:attrName>ppt_x</p:attrName>
                                        </p:attrNameLst>
                                      </p:cBhvr>
                                      <p:tavLst>
                                        <p:tav tm="0">
                                          <p:val>
                                            <p:strVal val="1+#ppt_w/2"/>
                                          </p:val>
                                        </p:tav>
                                        <p:tav tm="100000">
                                          <p:val>
                                            <p:strVal val="#ppt_x"/>
                                          </p:val>
                                        </p:tav>
                                      </p:tavLst>
                                    </p:anim>
                                    <p:anim calcmode="lin" valueType="num">
                                      <p:cBhvr additive="base">
                                        <p:cTn id="50" dur="500" fill="hold"/>
                                        <p:tgtEl>
                                          <p:spTgt spid="4100"/>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0-#ppt_h/2"/>
                                          </p:val>
                                        </p:tav>
                                        <p:tav tm="100000">
                                          <p:val>
                                            <p:strVal val="#ppt_y"/>
                                          </p:val>
                                        </p:tav>
                                      </p:tavLst>
                                    </p:anim>
                                  </p:childTnLst>
                                </p:cTn>
                              </p:par>
                              <p:par>
                                <p:cTn id="57" presetID="2" presetClass="entr" presetSubtype="9"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1" fill="hold" nodeType="clickEffect">
                                  <p:stCondLst>
                                    <p:cond delay="0"/>
                                  </p:stCondLst>
                                  <p:childTnLst>
                                    <p:set>
                                      <p:cBhvr>
                                        <p:cTn id="64" dur="1" fill="hold">
                                          <p:stCondLst>
                                            <p:cond delay="0"/>
                                          </p:stCondLst>
                                        </p:cTn>
                                        <p:tgtEl>
                                          <p:spTgt spid="4098"/>
                                        </p:tgtEl>
                                        <p:attrNameLst>
                                          <p:attrName>style.visibility</p:attrName>
                                        </p:attrNameLst>
                                      </p:cBhvr>
                                      <p:to>
                                        <p:strVal val="visible"/>
                                      </p:to>
                                    </p:set>
                                    <p:anim calcmode="lin" valueType="num">
                                      <p:cBhvr additive="base">
                                        <p:cTn id="65" dur="500" fill="hold"/>
                                        <p:tgtEl>
                                          <p:spTgt spid="4098"/>
                                        </p:tgtEl>
                                        <p:attrNameLst>
                                          <p:attrName>ppt_x</p:attrName>
                                        </p:attrNameLst>
                                      </p:cBhvr>
                                      <p:tavLst>
                                        <p:tav tm="0">
                                          <p:val>
                                            <p:strVal val="#ppt_x"/>
                                          </p:val>
                                        </p:tav>
                                        <p:tav tm="100000">
                                          <p:val>
                                            <p:strVal val="#ppt_x"/>
                                          </p:val>
                                        </p:tav>
                                      </p:tavLst>
                                    </p:anim>
                                    <p:anim calcmode="lin" valueType="num">
                                      <p:cBhvr additive="base">
                                        <p:cTn id="66" dur="500" fill="hold"/>
                                        <p:tgtEl>
                                          <p:spTgt spid="409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1524000"/>
            <a:ext cx="5105400" cy="3170099"/>
          </a:xfrm>
          <a:prstGeom prst="rect">
            <a:avLst/>
          </a:prstGeom>
          <a:noFill/>
        </p:spPr>
        <p:style>
          <a:lnRef idx="1">
            <a:schemeClr val="accent3"/>
          </a:lnRef>
          <a:fillRef idx="2">
            <a:schemeClr val="accent3"/>
          </a:fillRef>
          <a:effectRef idx="1">
            <a:schemeClr val="accent3"/>
          </a:effectRef>
          <a:fontRef idx="minor">
            <a:schemeClr val="dk1"/>
          </a:fontRef>
        </p:style>
        <p:txBody>
          <a:bodyPr wrap="square">
            <a:spAutoFit/>
          </a:bodyPr>
          <a:lstStyle/>
          <a:p>
            <a:r>
              <a:rPr lang="bn-IN" sz="4000" dirty="0" smtClean="0">
                <a:solidFill>
                  <a:srgbClr val="000066"/>
                </a:solidFill>
                <a:latin typeface="NikoshBAN" pitchFamily="2" charset="0"/>
                <a:cs typeface="NikoshBAN" pitchFamily="2" charset="0"/>
              </a:rPr>
              <a:t>              বাড়ির কাজ</a:t>
            </a:r>
          </a:p>
          <a:p>
            <a:r>
              <a:rPr lang="bn-BD" sz="4000" dirty="0" smtClean="0">
                <a:solidFill>
                  <a:srgbClr val="000066"/>
                </a:solidFill>
                <a:latin typeface="NikoshBAN" pitchFamily="2" charset="0"/>
                <a:cs typeface="NikoshBAN" pitchFamily="2" charset="0"/>
              </a:rPr>
              <a:t>কোন </a:t>
            </a:r>
            <a:r>
              <a:rPr lang="bn-BD" sz="4000" dirty="0" smtClean="0">
                <a:solidFill>
                  <a:srgbClr val="000066"/>
                </a:solidFill>
                <a:latin typeface="NikoshBAN" pitchFamily="2" charset="0"/>
                <a:cs typeface="NikoshBAN" pitchFamily="2" charset="0"/>
              </a:rPr>
              <a:t>পরিবাহী তারের মধ্যে দিয়ে  </a:t>
            </a:r>
            <a:r>
              <a:rPr lang="en-US" sz="4000" dirty="0" smtClean="0">
                <a:solidFill>
                  <a:srgbClr val="000066"/>
                </a:solidFill>
                <a:latin typeface="Times New Roman" pitchFamily="18" charset="0"/>
                <a:cs typeface="NikoshBAN" pitchFamily="2" charset="0"/>
              </a:rPr>
              <a:t>1.5</a:t>
            </a:r>
            <a:r>
              <a:rPr lang="bn-BD" sz="4000" dirty="0" smtClean="0">
                <a:solidFill>
                  <a:srgbClr val="000066"/>
                </a:solidFill>
                <a:latin typeface="NikoshBAN" pitchFamily="2" charset="0"/>
                <a:cs typeface="NikoshBAN" pitchFamily="2" charset="0"/>
              </a:rPr>
              <a:t> সেকেণ্ডে </a:t>
            </a:r>
            <a:r>
              <a:rPr lang="en-US" sz="4000" dirty="0" smtClean="0">
                <a:solidFill>
                  <a:srgbClr val="000066"/>
                </a:solidFill>
                <a:latin typeface="Times New Roman" pitchFamily="18" charset="0"/>
                <a:cs typeface="NikoshBAN" pitchFamily="2" charset="0"/>
              </a:rPr>
              <a:t>1000</a:t>
            </a:r>
            <a:r>
              <a:rPr lang="en-US" sz="4000" dirty="0" smtClean="0">
                <a:solidFill>
                  <a:srgbClr val="000066"/>
                </a:solidFill>
                <a:latin typeface="NikoshBAN" pitchFamily="2" charset="0"/>
                <a:cs typeface="NikoshBAN" pitchFamily="2" charset="0"/>
              </a:rPr>
              <a:t> </a:t>
            </a:r>
            <a:r>
              <a:rPr lang="bn-BD" sz="4000" dirty="0" smtClean="0">
                <a:solidFill>
                  <a:srgbClr val="000066"/>
                </a:solidFill>
                <a:latin typeface="NikoshBAN" pitchFamily="2" charset="0"/>
                <a:cs typeface="NikoshBAN" pitchFamily="2" charset="0"/>
              </a:rPr>
              <a:t>টি ইলেকট্রন প্রবাহিত হলে বিদ্যুতের মান কত?  </a:t>
            </a:r>
            <a:endParaRPr lang="en-US" sz="4000" dirty="0">
              <a:solidFill>
                <a:srgbClr val="000066"/>
              </a:solidFill>
              <a:latin typeface="NikoshBAN" pitchFamily="2" charset="0"/>
              <a:cs typeface="NikoshBAN" pitchFamily="2" charset="0"/>
            </a:endParaRPr>
          </a:p>
        </p:txBody>
      </p:sp>
      <p:sp>
        <p:nvSpPr>
          <p:cNvPr id="5" name="Subtitle 4"/>
          <p:cNvSpPr txBox="1">
            <a:spLocks/>
          </p:cNvSpPr>
          <p:nvPr/>
        </p:nvSpPr>
        <p:spPr>
          <a:xfrm>
            <a:off x="-594376" y="-547966"/>
            <a:ext cx="10351295" cy="1137402"/>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6" name="Subtitle 4"/>
          <p:cNvSpPr txBox="1">
            <a:spLocks/>
          </p:cNvSpPr>
          <p:nvPr/>
        </p:nvSpPr>
        <p:spPr>
          <a:xfrm>
            <a:off x="-594376" y="6144161"/>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7" name="Can 6"/>
          <p:cNvSpPr/>
          <p:nvPr/>
        </p:nvSpPr>
        <p:spPr>
          <a:xfrm>
            <a:off x="0" y="-88513"/>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8" name="Can 7"/>
          <p:cNvSpPr/>
          <p:nvPr/>
        </p:nvSpPr>
        <p:spPr>
          <a:xfrm>
            <a:off x="8377518" y="0"/>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Tree>
    <p:extLst>
      <p:ext uri="{BB962C8B-B14F-4D97-AF65-F5344CB8AC3E}">
        <p14:creationId xmlns:p14="http://schemas.microsoft.com/office/powerpoint/2010/main" val="20933442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p:cNvSpPr txBox="1">
            <a:spLocks/>
          </p:cNvSpPr>
          <p:nvPr/>
        </p:nvSpPr>
        <p:spPr>
          <a:xfrm>
            <a:off x="-584291" y="597288"/>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4" name="Subtitle 4"/>
          <p:cNvSpPr txBox="1">
            <a:spLocks/>
          </p:cNvSpPr>
          <p:nvPr/>
        </p:nvSpPr>
        <p:spPr>
          <a:xfrm>
            <a:off x="-491422" y="5415748"/>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5" name="Can 4"/>
          <p:cNvSpPr/>
          <p:nvPr/>
        </p:nvSpPr>
        <p:spPr>
          <a:xfrm>
            <a:off x="0" y="214045"/>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6" name="Can 5"/>
          <p:cNvSpPr/>
          <p:nvPr/>
        </p:nvSpPr>
        <p:spPr>
          <a:xfrm>
            <a:off x="8377518" y="302558"/>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2" name="Isosceles Triangle 1"/>
          <p:cNvSpPr/>
          <p:nvPr/>
        </p:nvSpPr>
        <p:spPr>
          <a:xfrm>
            <a:off x="1740252" y="1348162"/>
            <a:ext cx="5143500" cy="930026"/>
          </a:xfrm>
          <a:prstGeom prst="triangl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950" dirty="0">
                <a:solidFill>
                  <a:schemeClr val="tx1"/>
                </a:solidFill>
              </a:rPr>
              <a:t> ধন্যবাদ</a:t>
            </a:r>
            <a:r>
              <a:rPr lang="bn-IN" sz="2100" dirty="0">
                <a:solidFill>
                  <a:schemeClr val="tx1"/>
                </a:solidFill>
              </a:rPr>
              <a:t> </a:t>
            </a:r>
            <a:endParaRPr lang="en-US" sz="2100" dirty="0">
              <a:solidFill>
                <a:schemeClr val="tx1"/>
              </a:solidFill>
            </a:endParaRPr>
          </a:p>
        </p:txBody>
      </p:sp>
      <p:pic>
        <p:nvPicPr>
          <p:cNvPr id="10" name="Picture 2" descr="F:\download net\Download picture\Annimation\agnature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740252" y="2521324"/>
            <a:ext cx="5143501" cy="3025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21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 calcmode="lin" valueType="num">
                                      <p:cBhvr>
                                        <p:cTn id="15" dur="500" fill="hold"/>
                                        <p:tgtEl>
                                          <p:spTgt spid="10"/>
                                        </p:tgtEl>
                                        <p:attrNameLst>
                                          <p:attrName>style.rotation</p:attrName>
                                        </p:attrNameLst>
                                      </p:cBhvr>
                                      <p:tavLst>
                                        <p:tav tm="0">
                                          <p:val>
                                            <p:fltVal val="360"/>
                                          </p:val>
                                        </p:tav>
                                        <p:tav tm="100000">
                                          <p:val>
                                            <p:fltVal val="0"/>
                                          </p:val>
                                        </p:tav>
                                      </p:tavLst>
                                    </p:anim>
                                    <p:animEffect transition="in" filter="fade">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4"/>
          <p:cNvSpPr txBox="1">
            <a:spLocks/>
          </p:cNvSpPr>
          <p:nvPr/>
        </p:nvSpPr>
        <p:spPr>
          <a:xfrm>
            <a:off x="-594376" y="-457199"/>
            <a:ext cx="10351295" cy="1137402"/>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16" name="Subtitle 4"/>
          <p:cNvSpPr txBox="1">
            <a:spLocks/>
          </p:cNvSpPr>
          <p:nvPr/>
        </p:nvSpPr>
        <p:spPr>
          <a:xfrm>
            <a:off x="-594376" y="6144161"/>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17" name="Can 16"/>
          <p:cNvSpPr/>
          <p:nvPr/>
        </p:nvSpPr>
        <p:spPr>
          <a:xfrm>
            <a:off x="0" y="2254"/>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18" name="Can 17"/>
          <p:cNvSpPr/>
          <p:nvPr/>
        </p:nvSpPr>
        <p:spPr>
          <a:xfrm>
            <a:off x="8377518" y="90767"/>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19" name="Freeform 18"/>
          <p:cNvSpPr/>
          <p:nvPr/>
        </p:nvSpPr>
        <p:spPr>
          <a:xfrm>
            <a:off x="1018614" y="1351429"/>
            <a:ext cx="5052733" cy="4013947"/>
          </a:xfrm>
          <a:custGeom>
            <a:avLst/>
            <a:gdLst>
              <a:gd name="connsiteX0" fmla="*/ 15766 w 3578773"/>
              <a:gd name="connsiteY0" fmla="*/ 378372 h 5092262"/>
              <a:gd name="connsiteX1" fmla="*/ 1418897 w 3578773"/>
              <a:gd name="connsiteY1" fmla="*/ 0 h 5092262"/>
              <a:gd name="connsiteX2" fmla="*/ 3578773 w 3578773"/>
              <a:gd name="connsiteY2" fmla="*/ 567559 h 5092262"/>
              <a:gd name="connsiteX3" fmla="*/ 3578773 w 3578773"/>
              <a:gd name="connsiteY3" fmla="*/ 4114800 h 5092262"/>
              <a:gd name="connsiteX4" fmla="*/ 0 w 3578773"/>
              <a:gd name="connsiteY4" fmla="*/ 5092262 h 5092262"/>
              <a:gd name="connsiteX5" fmla="*/ 15766 w 3578773"/>
              <a:gd name="connsiteY5" fmla="*/ 378372 h 5092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8773" h="5092262">
                <a:moveTo>
                  <a:pt x="15766" y="378372"/>
                </a:moveTo>
                <a:lnTo>
                  <a:pt x="1418897" y="0"/>
                </a:lnTo>
                <a:lnTo>
                  <a:pt x="3578773" y="567559"/>
                </a:lnTo>
                <a:lnTo>
                  <a:pt x="3578773" y="4114800"/>
                </a:lnTo>
                <a:lnTo>
                  <a:pt x="0" y="5092262"/>
                </a:lnTo>
                <a:cubicBezTo>
                  <a:pt x="5255" y="3515710"/>
                  <a:pt x="10511" y="1939159"/>
                  <a:pt x="15766" y="378372"/>
                </a:cubicBezTo>
                <a:close/>
              </a:path>
            </a:pathLst>
          </a:custGeom>
          <a:noFill/>
          <a:ln w="38100">
            <a:noFill/>
          </a:ln>
        </p:spPr>
        <p:style>
          <a:lnRef idx="2">
            <a:schemeClr val="dk1"/>
          </a:lnRef>
          <a:fillRef idx="1">
            <a:schemeClr val="lt1"/>
          </a:fillRef>
          <a:effectRef idx="0">
            <a:schemeClr val="dk1"/>
          </a:effectRef>
          <a:fontRef idx="minor">
            <a:schemeClr val="dk1"/>
          </a:fontRef>
        </p:style>
        <p:txBody>
          <a:bodyPr rtlCol="0" anchor="ctr"/>
          <a:lstStyle/>
          <a:p>
            <a:r>
              <a:rPr lang="bn-IN" sz="2700" dirty="0">
                <a:solidFill>
                  <a:schemeClr val="tx1"/>
                </a:solidFill>
              </a:rPr>
              <a:t>মোঃ নাজমুল হক (শামীম)</a:t>
            </a:r>
            <a:r>
              <a:rPr lang="en-US" sz="2700" dirty="0">
                <a:solidFill>
                  <a:schemeClr val="tx1"/>
                </a:solidFill>
              </a:rPr>
              <a:t> </a:t>
            </a:r>
          </a:p>
          <a:p>
            <a:r>
              <a:rPr lang="en-US" sz="2700" dirty="0">
                <a:solidFill>
                  <a:schemeClr val="tx1"/>
                </a:solidFill>
              </a:rPr>
              <a:t>                     </a:t>
            </a:r>
            <a:r>
              <a:rPr lang="bn-IN" sz="2400" dirty="0">
                <a:solidFill>
                  <a:schemeClr val="tx1"/>
                </a:solidFill>
              </a:rPr>
              <a:t>বিএসসি,বিএড,এমএ,এমএড</a:t>
            </a:r>
            <a:endParaRPr lang="bn-IN" sz="2400" dirty="0">
              <a:solidFill>
                <a:schemeClr val="tx1"/>
              </a:solidFill>
            </a:endParaRPr>
          </a:p>
          <a:p>
            <a:r>
              <a:rPr lang="bn-IN" sz="2700" dirty="0">
                <a:solidFill>
                  <a:schemeClr val="tx1"/>
                </a:solidFill>
              </a:rPr>
              <a:t>সহকারি শিক্ষক </a:t>
            </a:r>
          </a:p>
          <a:p>
            <a:r>
              <a:rPr lang="bn-IN" sz="2700" dirty="0">
                <a:solidFill>
                  <a:schemeClr val="tx1"/>
                </a:solidFill>
              </a:rPr>
              <a:t>থুপসারা সেলিমীয়া দাখিল মাদরাসা</a:t>
            </a:r>
            <a:r>
              <a:rPr lang="en-US" sz="2700" dirty="0">
                <a:solidFill>
                  <a:schemeClr val="tx1"/>
                </a:solidFill>
              </a:rPr>
              <a:t>, </a:t>
            </a:r>
            <a:endParaRPr lang="bn-IN" sz="2700" dirty="0">
              <a:solidFill>
                <a:schemeClr val="tx1"/>
              </a:solidFill>
            </a:endParaRPr>
          </a:p>
          <a:p>
            <a:r>
              <a:rPr lang="bn-IN" sz="2700" dirty="0">
                <a:solidFill>
                  <a:schemeClr val="tx1"/>
                </a:solidFill>
              </a:rPr>
              <a:t>কালাই</a:t>
            </a:r>
            <a:r>
              <a:rPr lang="bn-IN" sz="2700" dirty="0">
                <a:solidFill>
                  <a:schemeClr val="tx1"/>
                </a:solidFill>
              </a:rPr>
              <a:t>, জয়পুরহাট।</a:t>
            </a:r>
          </a:p>
          <a:p>
            <a:r>
              <a:rPr lang="bn-IN" sz="2700" dirty="0">
                <a:solidFill>
                  <a:schemeClr val="tx1"/>
                </a:solidFill>
              </a:rPr>
              <a:t>মোবাইল নং ০১৭২১৭০৭৪৫৫, ০১৮৭১৭২১০৮৫ </a:t>
            </a:r>
          </a:p>
          <a:p>
            <a:r>
              <a:rPr lang="bn-IN" sz="2700" dirty="0">
                <a:solidFill>
                  <a:schemeClr val="tx1"/>
                </a:solidFill>
              </a:rPr>
              <a:t>ইমেইল- </a:t>
            </a:r>
            <a:r>
              <a:rPr lang="en-US" sz="2700" dirty="0">
                <a:solidFill>
                  <a:schemeClr val="tx1"/>
                </a:solidFill>
                <a:hlinkClick r:id="rId2"/>
              </a:rPr>
              <a:t>atnazmul81@gmail.com</a:t>
            </a:r>
            <a:endParaRPr lang="en-US" sz="2700" dirty="0">
              <a:solidFill>
                <a:schemeClr val="tx1"/>
              </a:solidFill>
            </a:endParaRPr>
          </a:p>
          <a:p>
            <a:r>
              <a:rPr lang="en-US" sz="2700" dirty="0">
                <a:solidFill>
                  <a:schemeClr val="tx1"/>
                </a:solidFill>
              </a:rPr>
              <a:t>Facebook: </a:t>
            </a:r>
            <a:r>
              <a:rPr lang="en-US" sz="2700" dirty="0" err="1">
                <a:solidFill>
                  <a:schemeClr val="tx1"/>
                </a:solidFill>
              </a:rPr>
              <a:t>Nazmul</a:t>
            </a:r>
            <a:r>
              <a:rPr lang="en-US" sz="2700" dirty="0">
                <a:solidFill>
                  <a:schemeClr val="tx1"/>
                </a:solidFill>
              </a:rPr>
              <a:t> </a:t>
            </a:r>
            <a:r>
              <a:rPr lang="en-US" sz="2700" dirty="0" err="1">
                <a:solidFill>
                  <a:schemeClr val="tx1"/>
                </a:solidFill>
              </a:rPr>
              <a:t>Haque</a:t>
            </a:r>
            <a:r>
              <a:rPr lang="en-US" sz="2700" dirty="0">
                <a:solidFill>
                  <a:schemeClr val="tx1"/>
                </a:solidFill>
              </a:rPr>
              <a:t> </a:t>
            </a:r>
            <a:r>
              <a:rPr lang="en-US" sz="2700" dirty="0" err="1">
                <a:solidFill>
                  <a:schemeClr val="tx1"/>
                </a:solidFill>
              </a:rPr>
              <a:t>Shamim</a:t>
            </a:r>
            <a:endParaRPr lang="en-US" sz="2700" dirty="0">
              <a:solidFill>
                <a:schemeClr val="tx1"/>
              </a:solidFill>
            </a:endParaRPr>
          </a:p>
          <a:p>
            <a:r>
              <a:rPr lang="en-US" sz="2700" dirty="0" err="1">
                <a:solidFill>
                  <a:schemeClr val="tx1"/>
                </a:solidFill>
              </a:rPr>
              <a:t>Youtube</a:t>
            </a:r>
            <a:r>
              <a:rPr lang="en-US" sz="2700" dirty="0">
                <a:solidFill>
                  <a:schemeClr val="tx1"/>
                </a:solidFill>
              </a:rPr>
              <a:t> Channel: </a:t>
            </a:r>
            <a:r>
              <a:rPr lang="en-US" sz="2700" dirty="0" err="1">
                <a:solidFill>
                  <a:schemeClr val="tx1"/>
                </a:solidFill>
              </a:rPr>
              <a:t>Nazmul</a:t>
            </a:r>
            <a:r>
              <a:rPr lang="en-US" sz="2700" dirty="0">
                <a:solidFill>
                  <a:schemeClr val="tx1"/>
                </a:solidFill>
              </a:rPr>
              <a:t> </a:t>
            </a:r>
            <a:r>
              <a:rPr lang="en-US" sz="2700" dirty="0" err="1">
                <a:solidFill>
                  <a:schemeClr val="tx1"/>
                </a:solidFill>
              </a:rPr>
              <a:t>Haque</a:t>
            </a:r>
            <a:endParaRPr lang="en-US" sz="2700" dirty="0">
              <a:solidFill>
                <a:schemeClr val="tx1"/>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3479" y="1351429"/>
            <a:ext cx="1916207" cy="217363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4556671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 calcmode="lin" valueType="num">
                                      <p:cBhvr>
                                        <p:cTn id="9"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362200" y="1600200"/>
            <a:ext cx="4191000" cy="2554545"/>
          </a:xfrm>
          <a:prstGeom prst="rect">
            <a:avLst/>
          </a:prstGeom>
          <a:noFill/>
          <a:ln w="38100">
            <a:solidFill>
              <a:schemeClr val="tx1"/>
            </a:solidFill>
          </a:ln>
        </p:spPr>
        <p:style>
          <a:lnRef idx="0">
            <a:schemeClr val="dk1"/>
          </a:lnRef>
          <a:fillRef idx="3">
            <a:schemeClr val="dk1"/>
          </a:fillRef>
          <a:effectRef idx="3">
            <a:schemeClr val="dk1"/>
          </a:effectRef>
          <a:fontRef idx="minor">
            <a:schemeClr val="lt1"/>
          </a:fontRef>
        </p:style>
        <p:txBody>
          <a:bodyPr wrap="square" rtlCol="0">
            <a:spAutoFit/>
          </a:bodyPr>
          <a:lstStyle/>
          <a:p>
            <a:pPr lvl="1"/>
            <a:r>
              <a:rPr lang="as-IN" sz="4000" dirty="0" smtClean="0">
                <a:solidFill>
                  <a:schemeClr val="tx1"/>
                </a:solidFill>
                <a:latin typeface="NikoshBAN" pitchFamily="2" charset="0"/>
                <a:cs typeface="NikoshBAN" pitchFamily="2" charset="0"/>
              </a:rPr>
              <a:t> </a:t>
            </a:r>
            <a:r>
              <a:rPr lang="bn-BD" sz="4000" dirty="0" smtClean="0">
                <a:solidFill>
                  <a:schemeClr val="tx1"/>
                </a:solidFill>
                <a:latin typeface="NikoshBAN" pitchFamily="2" charset="0"/>
                <a:cs typeface="NikoshBAN" pitchFamily="2" charset="0"/>
              </a:rPr>
              <a:t>   </a:t>
            </a:r>
            <a:r>
              <a:rPr lang="bn-IN" sz="4000" dirty="0" smtClean="0">
                <a:solidFill>
                  <a:schemeClr val="tx1"/>
                </a:solidFill>
                <a:latin typeface="NikoshBAN" pitchFamily="2" charset="0"/>
                <a:cs typeface="NikoshBAN" pitchFamily="2" charset="0"/>
              </a:rPr>
              <a:t>পাঠ পরিচিতি </a:t>
            </a:r>
            <a:r>
              <a:rPr lang="bn-BD" sz="4000" dirty="0" smtClean="0">
                <a:solidFill>
                  <a:schemeClr val="tx1"/>
                </a:solidFill>
                <a:latin typeface="NikoshBAN" pitchFamily="2" charset="0"/>
                <a:cs typeface="NikoshBAN" pitchFamily="2" charset="0"/>
              </a:rPr>
              <a:t>  </a:t>
            </a:r>
            <a:r>
              <a:rPr lang="bn-IN" sz="4000" dirty="0" smtClean="0">
                <a:solidFill>
                  <a:schemeClr val="tx1"/>
                </a:solidFill>
                <a:latin typeface="NikoshBAN" pitchFamily="2" charset="0"/>
                <a:cs typeface="NikoshBAN" pitchFamily="2" charset="0"/>
              </a:rPr>
              <a:t>                                                                                          </a:t>
            </a:r>
            <a:r>
              <a:rPr lang="as-IN" sz="4000" dirty="0" smtClean="0">
                <a:solidFill>
                  <a:schemeClr val="tx1"/>
                </a:solidFill>
                <a:latin typeface="NikoshBAN" pitchFamily="2" charset="0"/>
                <a:cs typeface="NikoshBAN" pitchFamily="2" charset="0"/>
              </a:rPr>
              <a:t>শ্রেণি-নবম </a:t>
            </a:r>
            <a:endParaRPr lang="as-IN" sz="4000" dirty="0" smtClean="0">
              <a:solidFill>
                <a:schemeClr val="tx1"/>
              </a:solidFill>
              <a:latin typeface="NikoshBAN" pitchFamily="2" charset="0"/>
              <a:cs typeface="NikoshBAN" pitchFamily="2" charset="0"/>
            </a:endParaRPr>
          </a:p>
          <a:p>
            <a:pPr lvl="1"/>
            <a:r>
              <a:rPr lang="as-IN" sz="4000" dirty="0" smtClean="0">
                <a:solidFill>
                  <a:schemeClr val="tx1"/>
                </a:solidFill>
                <a:latin typeface="NikoshBAN" pitchFamily="2" charset="0"/>
                <a:cs typeface="NikoshBAN" pitchFamily="2" charset="0"/>
              </a:rPr>
              <a:t> </a:t>
            </a:r>
            <a:r>
              <a:rPr lang="as-IN" sz="4000" dirty="0" smtClean="0">
                <a:solidFill>
                  <a:schemeClr val="tx1"/>
                </a:solidFill>
                <a:latin typeface="NikoshBAN" pitchFamily="2" charset="0"/>
                <a:cs typeface="NikoshBAN" pitchFamily="2" charset="0"/>
              </a:rPr>
              <a:t> </a:t>
            </a:r>
            <a:r>
              <a:rPr lang="as-IN" sz="4000" dirty="0" smtClean="0">
                <a:solidFill>
                  <a:schemeClr val="tx1"/>
                </a:solidFill>
                <a:latin typeface="NikoshBAN" pitchFamily="2" charset="0"/>
                <a:cs typeface="NikoshBAN" pitchFamily="2" charset="0"/>
              </a:rPr>
              <a:t>বিষয়-</a:t>
            </a:r>
            <a:r>
              <a:rPr lang="bn-BD" sz="4000" dirty="0" smtClean="0">
                <a:solidFill>
                  <a:schemeClr val="tx1"/>
                </a:solidFill>
                <a:latin typeface="NikoshBAN" pitchFamily="2" charset="0"/>
                <a:cs typeface="NikoshBAN" pitchFamily="2" charset="0"/>
              </a:rPr>
              <a:t>পদার্থ বিজ্ঞান </a:t>
            </a:r>
            <a:endParaRPr lang="en-US" sz="4000" dirty="0" smtClean="0">
              <a:solidFill>
                <a:schemeClr val="tx1"/>
              </a:solidFill>
              <a:latin typeface="NikoshBAN" pitchFamily="2" charset="0"/>
              <a:cs typeface="NikoshBAN" pitchFamily="2" charset="0"/>
            </a:endParaRPr>
          </a:p>
          <a:p>
            <a:pPr lvl="1"/>
            <a:r>
              <a:rPr lang="en-US" sz="4000" dirty="0" smtClean="0">
                <a:solidFill>
                  <a:schemeClr val="tx1"/>
                </a:solidFill>
                <a:latin typeface="NikoshBAN" pitchFamily="2" charset="0"/>
                <a:cs typeface="NikoshBAN" pitchFamily="2" charset="0"/>
              </a:rPr>
              <a:t>    </a:t>
            </a:r>
            <a:r>
              <a:rPr lang="as-IN" sz="4000" dirty="0" smtClean="0">
                <a:solidFill>
                  <a:schemeClr val="tx1"/>
                </a:solidFill>
                <a:latin typeface="NikoshBAN" pitchFamily="2" charset="0"/>
                <a:cs typeface="NikoshBAN" pitchFamily="2" charset="0"/>
              </a:rPr>
              <a:t>অধ্যায়-</a:t>
            </a:r>
            <a:r>
              <a:rPr lang="bn-BD" sz="4000" dirty="0" smtClean="0">
                <a:solidFill>
                  <a:schemeClr val="tx1"/>
                </a:solidFill>
                <a:latin typeface="NikoshBAN" pitchFamily="2" charset="0"/>
                <a:cs typeface="NikoshBAN" pitchFamily="2" charset="0"/>
              </a:rPr>
              <a:t>একা</a:t>
            </a:r>
            <a:r>
              <a:rPr lang="bn-IN" sz="4000" dirty="0" smtClean="0">
                <a:solidFill>
                  <a:schemeClr val="tx1"/>
                </a:solidFill>
                <a:latin typeface="NikoshBAN" pitchFamily="2" charset="0"/>
                <a:cs typeface="NikoshBAN" pitchFamily="2" charset="0"/>
              </a:rPr>
              <a:t>দশ </a:t>
            </a:r>
            <a:r>
              <a:rPr lang="bn-BD" sz="4000" dirty="0" smtClean="0">
                <a:solidFill>
                  <a:schemeClr val="tx1"/>
                </a:solidFill>
                <a:latin typeface="NikoshBAN" pitchFamily="2" charset="0"/>
                <a:cs typeface="NikoshBAN" pitchFamily="2" charset="0"/>
              </a:rPr>
              <a:t>  </a:t>
            </a:r>
            <a:endParaRPr lang="en-US" sz="4000" dirty="0">
              <a:solidFill>
                <a:schemeClr val="tx1"/>
              </a:solidFill>
              <a:latin typeface="NikoshBAN" pitchFamily="2" charset="0"/>
              <a:cs typeface="NikoshBAN" pitchFamily="2" charset="0"/>
            </a:endParaRPr>
          </a:p>
        </p:txBody>
      </p:sp>
      <p:sp>
        <p:nvSpPr>
          <p:cNvPr id="4" name="Subtitle 4"/>
          <p:cNvSpPr txBox="1">
            <a:spLocks/>
          </p:cNvSpPr>
          <p:nvPr/>
        </p:nvSpPr>
        <p:spPr>
          <a:xfrm>
            <a:off x="-594376" y="-457199"/>
            <a:ext cx="10351295" cy="1137402"/>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5" name="Subtitle 4"/>
          <p:cNvSpPr txBox="1">
            <a:spLocks/>
          </p:cNvSpPr>
          <p:nvPr/>
        </p:nvSpPr>
        <p:spPr>
          <a:xfrm>
            <a:off x="-594376" y="6144161"/>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6" name="Can 5"/>
          <p:cNvSpPr/>
          <p:nvPr/>
        </p:nvSpPr>
        <p:spPr>
          <a:xfrm>
            <a:off x="0" y="2254"/>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9" name="Can 8"/>
          <p:cNvSpPr/>
          <p:nvPr/>
        </p:nvSpPr>
        <p:spPr>
          <a:xfrm>
            <a:off x="8377518" y="90767"/>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Tree>
    <p:extLst>
      <p:ext uri="{BB962C8B-B14F-4D97-AF65-F5344CB8AC3E}">
        <p14:creationId xmlns:p14="http://schemas.microsoft.com/office/powerpoint/2010/main" val="32415641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762000"/>
            <a:ext cx="3434611" cy="234274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2642" y="3104748"/>
            <a:ext cx="2688126" cy="2414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3124200" y="1579431"/>
            <a:ext cx="2065106" cy="707886"/>
          </a:xfrm>
          <a:prstGeom prst="rect">
            <a:avLst/>
          </a:prstGeom>
          <a:noFill/>
        </p:spPr>
        <p:txBody>
          <a:bodyPr wrap="square" rtlCol="0">
            <a:spAutoFit/>
          </a:bodyPr>
          <a:lstStyle/>
          <a:p>
            <a:pPr algn="ctr"/>
            <a:r>
              <a:rPr lang="bn-BD" sz="4000" dirty="0" smtClean="0">
                <a:latin typeface="NikoshBAN" pitchFamily="2" charset="0"/>
                <a:cs typeface="NikoshBAN" pitchFamily="2" charset="0"/>
              </a:rPr>
              <a:t>প্রিন্টার</a:t>
            </a:r>
            <a:endParaRPr lang="en-US" sz="4000" dirty="0">
              <a:latin typeface="NikoshBAN" pitchFamily="2" charset="0"/>
              <a:cs typeface="NikoshBAN" pitchFamily="2" charset="0"/>
            </a:endParaRPr>
          </a:p>
        </p:txBody>
      </p:sp>
      <p:sp>
        <p:nvSpPr>
          <p:cNvPr id="13" name="TextBox 12"/>
          <p:cNvSpPr txBox="1"/>
          <p:nvPr/>
        </p:nvSpPr>
        <p:spPr>
          <a:xfrm>
            <a:off x="3192642" y="4838659"/>
            <a:ext cx="2819400" cy="707886"/>
          </a:xfrm>
          <a:prstGeom prst="rect">
            <a:avLst/>
          </a:prstGeom>
          <a:noFill/>
        </p:spPr>
        <p:txBody>
          <a:bodyPr wrap="square" rtlCol="0">
            <a:spAutoFit/>
          </a:bodyPr>
          <a:lstStyle/>
          <a:p>
            <a:pPr algn="ctr"/>
            <a:r>
              <a:rPr lang="bn-BD" sz="4000" dirty="0" smtClean="0">
                <a:latin typeface="NikoshBAN" pitchFamily="2" charset="0"/>
                <a:cs typeface="NikoshBAN" pitchFamily="2" charset="0"/>
              </a:rPr>
              <a:t>স্পিকার</a:t>
            </a:r>
            <a:endParaRPr lang="en-US" sz="4000" dirty="0">
              <a:latin typeface="NikoshBAN" pitchFamily="2" charset="0"/>
              <a:cs typeface="NikoshBAN" pitchFamily="2" charset="0"/>
            </a:endParaRPr>
          </a:p>
        </p:txBody>
      </p:sp>
      <p:sp>
        <p:nvSpPr>
          <p:cNvPr id="14" name="Subtitle 4"/>
          <p:cNvSpPr txBox="1">
            <a:spLocks/>
          </p:cNvSpPr>
          <p:nvPr/>
        </p:nvSpPr>
        <p:spPr>
          <a:xfrm>
            <a:off x="-594376" y="-457199"/>
            <a:ext cx="10351295" cy="1137402"/>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15" name="Subtitle 4"/>
          <p:cNvSpPr txBox="1">
            <a:spLocks/>
          </p:cNvSpPr>
          <p:nvPr/>
        </p:nvSpPr>
        <p:spPr>
          <a:xfrm>
            <a:off x="-594376" y="6144161"/>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16" name="Can 15"/>
          <p:cNvSpPr/>
          <p:nvPr/>
        </p:nvSpPr>
        <p:spPr>
          <a:xfrm>
            <a:off x="0" y="2254"/>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17" name="Can 16"/>
          <p:cNvSpPr/>
          <p:nvPr/>
        </p:nvSpPr>
        <p:spPr>
          <a:xfrm>
            <a:off x="8377518" y="90767"/>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Tree>
    <p:extLst>
      <p:ext uri="{BB962C8B-B14F-4D97-AF65-F5344CB8AC3E}">
        <p14:creationId xmlns:p14="http://schemas.microsoft.com/office/powerpoint/2010/main" val="38865358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0-#ppt_w/2"/>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fade">
                                      <p:cBhvr>
                                        <p:cTn id="19" dur="1000"/>
                                        <p:tgtEl>
                                          <p:spTgt spid="1026"/>
                                        </p:tgtEl>
                                      </p:cBhvr>
                                    </p:animEffect>
                                    <p:anim calcmode="lin" valueType="num">
                                      <p:cBhvr>
                                        <p:cTn id="20" dur="1000" fill="hold"/>
                                        <p:tgtEl>
                                          <p:spTgt spid="1026"/>
                                        </p:tgtEl>
                                        <p:attrNameLst>
                                          <p:attrName>ppt_x</p:attrName>
                                        </p:attrNameLst>
                                      </p:cBhvr>
                                      <p:tavLst>
                                        <p:tav tm="0">
                                          <p:val>
                                            <p:strVal val="#ppt_x"/>
                                          </p:val>
                                        </p:tav>
                                        <p:tav tm="100000">
                                          <p:val>
                                            <p:strVal val="#ppt_x"/>
                                          </p:val>
                                        </p:tav>
                                      </p:tavLst>
                                    </p:anim>
                                    <p:anim calcmode="lin" valueType="num">
                                      <p:cBhvr>
                                        <p:cTn id="21"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6"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fill="hold"/>
                                        <p:tgtEl>
                                          <p:spTgt spid="13"/>
                                        </p:tgtEl>
                                        <p:attrNameLst>
                                          <p:attrName>ppt_x</p:attrName>
                                        </p:attrNameLst>
                                      </p:cBhvr>
                                      <p:tavLst>
                                        <p:tav tm="0">
                                          <p:val>
                                            <p:strVal val="1+#ppt_w/2"/>
                                          </p:val>
                                        </p:tav>
                                        <p:tav tm="100000">
                                          <p:val>
                                            <p:strVal val="#ppt_x"/>
                                          </p:val>
                                        </p:tav>
                                      </p:tavLst>
                                    </p:anim>
                                    <p:anim calcmode="lin" valueType="num">
                                      <p:cBhvr additive="base">
                                        <p:cTn id="2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024" y="1336067"/>
            <a:ext cx="3140356" cy="3311701"/>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1336067"/>
            <a:ext cx="3198159" cy="3364791"/>
          </a:xfrm>
          <a:prstGeom prst="rect">
            <a:avLst/>
          </a:prstGeom>
          <a:solidFill>
            <a:srgbClr val="00B050"/>
          </a:solidFill>
          <a:ln w="38100">
            <a:solidFill>
              <a:schemeClr val="accent1">
                <a:lumMod val="50000"/>
              </a:schemeClr>
            </a:solidFill>
          </a:ln>
        </p:spPr>
      </p:pic>
      <p:sp>
        <p:nvSpPr>
          <p:cNvPr id="8" name="TextBox 7"/>
          <p:cNvSpPr txBox="1"/>
          <p:nvPr/>
        </p:nvSpPr>
        <p:spPr>
          <a:xfrm>
            <a:off x="1558380" y="4841966"/>
            <a:ext cx="2667000" cy="954107"/>
          </a:xfrm>
          <a:prstGeom prst="rect">
            <a:avLst/>
          </a:prstGeom>
          <a:noFill/>
        </p:spPr>
        <p:txBody>
          <a:bodyPr wrap="square" rtlCol="0">
            <a:spAutoFit/>
          </a:bodyPr>
          <a:lstStyle/>
          <a:p>
            <a:pPr algn="ctr"/>
            <a:r>
              <a:rPr lang="bn-BD" sz="2800" dirty="0" smtClean="0">
                <a:latin typeface="NikoshBAN" pitchFamily="2" charset="0"/>
                <a:cs typeface="NikoshBAN" pitchFamily="2" charset="0"/>
              </a:rPr>
              <a:t>পারমানবিক বিদ্যুৎ উৎপাদন কেন্দ্র </a:t>
            </a:r>
            <a:endParaRPr lang="en-US" sz="2800" dirty="0">
              <a:latin typeface="NikoshBAN" pitchFamily="2" charset="0"/>
              <a:cs typeface="NikoshBAN" pitchFamily="2" charset="0"/>
            </a:endParaRPr>
          </a:p>
        </p:txBody>
      </p:sp>
      <p:sp>
        <p:nvSpPr>
          <p:cNvPr id="10" name="TextBox 9"/>
          <p:cNvSpPr txBox="1"/>
          <p:nvPr/>
        </p:nvSpPr>
        <p:spPr>
          <a:xfrm>
            <a:off x="5334000" y="4841966"/>
            <a:ext cx="2092139" cy="646331"/>
          </a:xfrm>
          <a:prstGeom prst="rect">
            <a:avLst/>
          </a:prstGeom>
          <a:noFill/>
        </p:spPr>
        <p:txBody>
          <a:bodyPr wrap="square" rtlCol="0">
            <a:spAutoFit/>
          </a:bodyPr>
          <a:lstStyle/>
          <a:p>
            <a:pPr algn="ctr"/>
            <a:r>
              <a:rPr lang="bn-BD" sz="3600" dirty="0" smtClean="0"/>
              <a:t>কম্পিউটার</a:t>
            </a:r>
            <a:endParaRPr lang="en-US" sz="3600" dirty="0"/>
          </a:p>
        </p:txBody>
      </p:sp>
      <p:sp>
        <p:nvSpPr>
          <p:cNvPr id="6" name="Subtitle 4"/>
          <p:cNvSpPr txBox="1">
            <a:spLocks/>
          </p:cNvSpPr>
          <p:nvPr/>
        </p:nvSpPr>
        <p:spPr>
          <a:xfrm>
            <a:off x="-594376" y="-457199"/>
            <a:ext cx="10351295" cy="1137402"/>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7" name="Subtitle 4"/>
          <p:cNvSpPr txBox="1">
            <a:spLocks/>
          </p:cNvSpPr>
          <p:nvPr/>
        </p:nvSpPr>
        <p:spPr>
          <a:xfrm>
            <a:off x="-594376" y="6144161"/>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9" name="Can 8"/>
          <p:cNvSpPr/>
          <p:nvPr/>
        </p:nvSpPr>
        <p:spPr>
          <a:xfrm>
            <a:off x="0" y="2254"/>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11" name="Can 10"/>
          <p:cNvSpPr/>
          <p:nvPr/>
        </p:nvSpPr>
        <p:spPr>
          <a:xfrm>
            <a:off x="8377518" y="90767"/>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Tree>
    <p:extLst>
      <p:ext uri="{BB962C8B-B14F-4D97-AF65-F5344CB8AC3E}">
        <p14:creationId xmlns:p14="http://schemas.microsoft.com/office/powerpoint/2010/main" val="1905369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9"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0-#ppt_w/2"/>
                                          </p:val>
                                        </p:tav>
                                        <p:tav tm="100000">
                                          <p:val>
                                            <p:strVal val="#ppt_x"/>
                                          </p:val>
                                        </p:tav>
                                      </p:tavLst>
                                    </p:anim>
                                    <p:anim calcmode="lin" valueType="num">
                                      <p:cBhvr additive="base">
                                        <p:cTn id="16"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ircle(in)">
                                      <p:cBhvr>
                                        <p:cTn id="21" dur="2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3"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1+#ppt_w/2"/>
                                          </p:val>
                                        </p:tav>
                                        <p:tav tm="100000">
                                          <p:val>
                                            <p:strVal val="#ppt_x"/>
                                          </p:val>
                                        </p:tav>
                                      </p:tavLst>
                                    </p:anim>
                                    <p:anim calcmode="lin" valueType="num">
                                      <p:cBhvr additive="base">
                                        <p:cTn id="27"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1945896"/>
            <a:ext cx="2971800" cy="1323439"/>
          </a:xfrm>
          <a:prstGeom prst="rect">
            <a:avLst/>
          </a:prstGeom>
          <a:noFill/>
          <a:ln w="38100">
            <a:solidFill>
              <a:schemeClr val="tx1"/>
            </a:solidFill>
          </a:ln>
        </p:spPr>
        <p:txBody>
          <a:bodyPr wrap="square" rtlCol="0">
            <a:spAutoFit/>
          </a:bodyPr>
          <a:lstStyle/>
          <a:p>
            <a:r>
              <a:rPr lang="bn-IN" sz="8000" dirty="0" smtClean="0"/>
              <a:t>চলতড়িৎ </a:t>
            </a:r>
            <a:endParaRPr lang="en-US" sz="8000" dirty="0"/>
          </a:p>
        </p:txBody>
      </p:sp>
      <p:sp>
        <p:nvSpPr>
          <p:cNvPr id="5" name="Subtitle 4"/>
          <p:cNvSpPr txBox="1">
            <a:spLocks/>
          </p:cNvSpPr>
          <p:nvPr/>
        </p:nvSpPr>
        <p:spPr>
          <a:xfrm>
            <a:off x="-594376" y="-457199"/>
            <a:ext cx="10351295" cy="1137402"/>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6" name="Subtitle 4"/>
          <p:cNvSpPr txBox="1">
            <a:spLocks/>
          </p:cNvSpPr>
          <p:nvPr/>
        </p:nvSpPr>
        <p:spPr>
          <a:xfrm>
            <a:off x="-594376" y="6144161"/>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7" name="Can 6"/>
          <p:cNvSpPr/>
          <p:nvPr/>
        </p:nvSpPr>
        <p:spPr>
          <a:xfrm>
            <a:off x="0" y="2254"/>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8" name="Can 7"/>
          <p:cNvSpPr/>
          <p:nvPr/>
        </p:nvSpPr>
        <p:spPr>
          <a:xfrm>
            <a:off x="8377518" y="90767"/>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Tree>
    <p:extLst>
      <p:ext uri="{BB962C8B-B14F-4D97-AF65-F5344CB8AC3E}">
        <p14:creationId xmlns:p14="http://schemas.microsoft.com/office/powerpoint/2010/main" val="32733521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1066800"/>
            <a:ext cx="6553200" cy="2862322"/>
          </a:xfrm>
          <a:prstGeom prst="rect">
            <a:avLst/>
          </a:prstGeom>
          <a:noFill/>
          <a:ln w="38100">
            <a:solidFill>
              <a:schemeClr val="tx1"/>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bn-IN" sz="3600" dirty="0" smtClean="0">
                <a:solidFill>
                  <a:srgbClr val="002060"/>
                </a:solidFill>
                <a:latin typeface="NikoshBAN" pitchFamily="2" charset="0"/>
                <a:cs typeface="NikoshBAN" pitchFamily="2" charset="0"/>
              </a:rPr>
              <a:t>তোমরা যা শিখবে-</a:t>
            </a:r>
          </a:p>
          <a:p>
            <a:r>
              <a:rPr lang="bn-IN" sz="3600" dirty="0" smtClean="0">
                <a:solidFill>
                  <a:srgbClr val="002060"/>
                </a:solidFill>
                <a:latin typeface="NikoshBAN" pitchFamily="2" charset="0"/>
                <a:cs typeface="NikoshBAN" pitchFamily="2" charset="0"/>
              </a:rPr>
              <a:t>* </a:t>
            </a:r>
            <a:r>
              <a:rPr lang="bn-BD" sz="3600" dirty="0" smtClean="0">
                <a:solidFill>
                  <a:srgbClr val="002060"/>
                </a:solidFill>
                <a:latin typeface="NikoshBAN" pitchFamily="2" charset="0"/>
                <a:cs typeface="NikoshBAN" pitchFamily="2" charset="0"/>
              </a:rPr>
              <a:t>তড়িৎ </a:t>
            </a:r>
            <a:r>
              <a:rPr lang="bn-BD" sz="3600" dirty="0" smtClean="0">
                <a:solidFill>
                  <a:srgbClr val="002060"/>
                </a:solidFill>
                <a:latin typeface="NikoshBAN" pitchFamily="2" charset="0"/>
                <a:cs typeface="NikoshBAN" pitchFamily="2" charset="0"/>
              </a:rPr>
              <a:t>প্রবাহ কাকে বলে তা বলতে পারবে</a:t>
            </a:r>
            <a:r>
              <a:rPr lang="bn-BD" sz="3600" dirty="0" smtClean="0">
                <a:solidFill>
                  <a:srgbClr val="002060"/>
                </a:solidFill>
                <a:latin typeface="NikoshBAN" pitchFamily="2" charset="0"/>
                <a:cs typeface="NikoshBAN" pitchFamily="2" charset="0"/>
              </a:rPr>
              <a:t>।</a:t>
            </a:r>
            <a:endParaRPr lang="bn-IN" sz="3600" dirty="0" smtClean="0">
              <a:solidFill>
                <a:srgbClr val="002060"/>
              </a:solidFill>
              <a:latin typeface="NikoshBAN" pitchFamily="2" charset="0"/>
              <a:cs typeface="NikoshBAN" pitchFamily="2" charset="0"/>
            </a:endParaRPr>
          </a:p>
          <a:p>
            <a:r>
              <a:rPr lang="bn-IN" sz="3600" dirty="0" smtClean="0">
                <a:solidFill>
                  <a:srgbClr val="002060"/>
                </a:solidFill>
                <a:latin typeface="NikoshBAN" pitchFamily="2" charset="0"/>
                <a:cs typeface="NikoshBAN" pitchFamily="2" charset="0"/>
              </a:rPr>
              <a:t>* </a:t>
            </a:r>
            <a:r>
              <a:rPr lang="bn-BD" sz="3600" dirty="0" smtClean="0">
                <a:solidFill>
                  <a:srgbClr val="002060"/>
                </a:solidFill>
                <a:latin typeface="NikoshBAN" pitchFamily="2" charset="0"/>
                <a:cs typeface="NikoshBAN" pitchFamily="2" charset="0"/>
              </a:rPr>
              <a:t>তড়িৎ </a:t>
            </a:r>
            <a:r>
              <a:rPr lang="bn-BD" sz="3600" dirty="0" smtClean="0">
                <a:solidFill>
                  <a:srgbClr val="002060"/>
                </a:solidFill>
                <a:latin typeface="NikoshBAN" pitchFamily="2" charset="0"/>
                <a:cs typeface="NikoshBAN" pitchFamily="2" charset="0"/>
              </a:rPr>
              <a:t>প্রবাহের প্রচলিত দিক ব্যাখ্যা করতে পারবে।</a:t>
            </a:r>
          </a:p>
          <a:p>
            <a:r>
              <a:rPr lang="bn-IN" sz="3600" dirty="0" smtClean="0">
                <a:solidFill>
                  <a:srgbClr val="002060"/>
                </a:solidFill>
                <a:latin typeface="NikoshBAN" pitchFamily="2" charset="0"/>
                <a:cs typeface="NikoshBAN" pitchFamily="2" charset="0"/>
              </a:rPr>
              <a:t>* </a:t>
            </a:r>
            <a:r>
              <a:rPr lang="bn-BD" sz="3600" dirty="0" smtClean="0">
                <a:solidFill>
                  <a:srgbClr val="002060"/>
                </a:solidFill>
                <a:latin typeface="NikoshBAN" pitchFamily="2" charset="0"/>
                <a:cs typeface="NikoshBAN" pitchFamily="2" charset="0"/>
              </a:rPr>
              <a:t>ওহমের </a:t>
            </a:r>
            <a:r>
              <a:rPr lang="bn-BD" sz="3600" dirty="0" smtClean="0">
                <a:solidFill>
                  <a:srgbClr val="002060"/>
                </a:solidFill>
                <a:latin typeface="NikoshBAN" pitchFamily="2" charset="0"/>
                <a:cs typeface="NikoshBAN" pitchFamily="2" charset="0"/>
              </a:rPr>
              <a:t>সূত্রটি বিশ্লেষণ করতে পারবে।</a:t>
            </a:r>
          </a:p>
        </p:txBody>
      </p:sp>
      <p:sp>
        <p:nvSpPr>
          <p:cNvPr id="4" name="Subtitle 4"/>
          <p:cNvSpPr txBox="1">
            <a:spLocks/>
          </p:cNvSpPr>
          <p:nvPr/>
        </p:nvSpPr>
        <p:spPr>
          <a:xfrm>
            <a:off x="-594376" y="-457199"/>
            <a:ext cx="10351295" cy="1137402"/>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5" name="Subtitle 4"/>
          <p:cNvSpPr txBox="1">
            <a:spLocks/>
          </p:cNvSpPr>
          <p:nvPr/>
        </p:nvSpPr>
        <p:spPr>
          <a:xfrm>
            <a:off x="-594376" y="6144161"/>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6" name="Can 5"/>
          <p:cNvSpPr/>
          <p:nvPr/>
        </p:nvSpPr>
        <p:spPr>
          <a:xfrm>
            <a:off x="0" y="2254"/>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7" name="Can 6"/>
          <p:cNvSpPr/>
          <p:nvPr/>
        </p:nvSpPr>
        <p:spPr>
          <a:xfrm>
            <a:off x="8377518" y="90767"/>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Tree>
    <p:extLst>
      <p:ext uri="{BB962C8B-B14F-4D97-AF65-F5344CB8AC3E}">
        <p14:creationId xmlns:p14="http://schemas.microsoft.com/office/powerpoint/2010/main" val="26263985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79858" y="557598"/>
            <a:ext cx="5247068" cy="584775"/>
          </a:xfrm>
          <a:prstGeom prst="rect">
            <a:avLst/>
          </a:prstGeom>
          <a:noFill/>
          <a:ln w="38100">
            <a:solidFill>
              <a:schemeClr val="tx1"/>
            </a:solidFill>
          </a:ln>
        </p:spPr>
        <p:style>
          <a:lnRef idx="1">
            <a:schemeClr val="accent3"/>
          </a:lnRef>
          <a:fillRef idx="1001">
            <a:schemeClr val="lt2"/>
          </a:fillRef>
          <a:effectRef idx="1">
            <a:schemeClr val="accent3"/>
          </a:effectRef>
          <a:fontRef idx="minor">
            <a:schemeClr val="dk1"/>
          </a:fontRef>
        </p:style>
        <p:txBody>
          <a:bodyPr wrap="square" rtlCol="0">
            <a:spAutoFit/>
          </a:bodyPr>
          <a:lstStyle/>
          <a:p>
            <a:pPr algn="ctr"/>
            <a:r>
              <a:rPr lang="bn-BD" sz="3200" dirty="0" smtClean="0">
                <a:solidFill>
                  <a:schemeClr val="tx1"/>
                </a:solidFill>
                <a:latin typeface="NikoshBAN" pitchFamily="2" charset="0"/>
                <a:cs typeface="NikoshBAN" pitchFamily="2" charset="0"/>
              </a:rPr>
              <a:t>প্রশ্নঃ তড়িৎ </a:t>
            </a:r>
            <a:r>
              <a:rPr lang="bn-BD" sz="3200" dirty="0" smtClean="0">
                <a:solidFill>
                  <a:schemeClr val="tx1"/>
                </a:solidFill>
                <a:latin typeface="NikoshBAN" pitchFamily="2" charset="0"/>
                <a:cs typeface="NikoshBAN" pitchFamily="2" charset="0"/>
              </a:rPr>
              <a:t>প্রবাহ বলতে কী বুঝ? </a:t>
            </a:r>
            <a:endParaRPr lang="en-US" sz="3200" dirty="0">
              <a:solidFill>
                <a:schemeClr val="tx1"/>
              </a:solidFill>
              <a:latin typeface="NikoshBAN" pitchFamily="2" charset="0"/>
              <a:cs typeface="NikoshBAN" pitchFamily="2" charset="0"/>
            </a:endParaRPr>
          </a:p>
        </p:txBody>
      </p:sp>
      <p:sp>
        <p:nvSpPr>
          <p:cNvPr id="4" name="Rounded Rectangle 3"/>
          <p:cNvSpPr/>
          <p:nvPr/>
        </p:nvSpPr>
        <p:spPr>
          <a:xfrm>
            <a:off x="990600" y="1447800"/>
            <a:ext cx="7086600" cy="4495800"/>
          </a:xfrm>
          <a:prstGeom prst="roundRect">
            <a:avLst/>
          </a:prstGeom>
          <a:solidFill>
            <a:schemeClr val="bg1"/>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bn-BD" sz="3200" dirty="0" smtClean="0">
                <a:solidFill>
                  <a:srgbClr val="000066"/>
                </a:solidFill>
                <a:latin typeface="NikoshBAN" pitchFamily="2" charset="0"/>
                <a:cs typeface="NikoshBAN" pitchFamily="2" charset="0"/>
              </a:rPr>
              <a:t>কোনো  পরিবাহীর যে কোনো প্রস্থচ্ছেদের মধ্য দিয়ে একক সময়ে যে পরিমান অধান বা চার্জ প্রবাহিত  হয় তাকে তড়িৎ প্রবাহ বা বিদ্যুৎ প্রবাহ </a:t>
            </a:r>
            <a:r>
              <a:rPr lang="en-US" sz="3200" dirty="0" smtClean="0">
                <a:solidFill>
                  <a:srgbClr val="000066"/>
                </a:solidFill>
                <a:latin typeface="NikoshBAN" pitchFamily="2" charset="0"/>
                <a:cs typeface="NikoshBAN" pitchFamily="2" charset="0"/>
              </a:rPr>
              <a:t>(Electric Current)</a:t>
            </a:r>
            <a:r>
              <a:rPr lang="bn-BD" sz="3200" dirty="0">
                <a:solidFill>
                  <a:srgbClr val="000066"/>
                </a:solidFill>
                <a:latin typeface="NikoshBAN" pitchFamily="2" charset="0"/>
                <a:cs typeface="NikoshBAN" pitchFamily="2" charset="0"/>
              </a:rPr>
              <a:t>বলে</a:t>
            </a:r>
            <a:r>
              <a:rPr lang="bn-BD" sz="3200" dirty="0" smtClean="0">
                <a:solidFill>
                  <a:srgbClr val="000066"/>
                </a:solidFill>
                <a:latin typeface="NikoshBAN" pitchFamily="2" charset="0"/>
                <a:cs typeface="NikoshBAN" pitchFamily="2" charset="0"/>
              </a:rPr>
              <a:t>।</a:t>
            </a:r>
          </a:p>
          <a:p>
            <a:endParaRPr lang="en-US" sz="3200" dirty="0" smtClean="0">
              <a:solidFill>
                <a:srgbClr val="000066"/>
              </a:solidFill>
              <a:latin typeface="NikoshBAN" pitchFamily="2" charset="0"/>
              <a:cs typeface="NikoshBAN" pitchFamily="2" charset="0"/>
            </a:endParaRPr>
          </a:p>
          <a:p>
            <a:r>
              <a:rPr lang="bn-BD" sz="3200" dirty="0" smtClean="0">
                <a:solidFill>
                  <a:srgbClr val="000066"/>
                </a:solidFill>
                <a:latin typeface="NikoshBAN" pitchFamily="2" charset="0"/>
                <a:cs typeface="NikoshBAN" pitchFamily="2" charset="0"/>
              </a:rPr>
              <a:t>কোনো  </a:t>
            </a:r>
            <a:r>
              <a:rPr lang="bn-BD" sz="3200" dirty="0">
                <a:solidFill>
                  <a:srgbClr val="000066"/>
                </a:solidFill>
                <a:latin typeface="NikoshBAN" pitchFamily="2" charset="0"/>
                <a:cs typeface="NikoshBAN" pitchFamily="2" charset="0"/>
              </a:rPr>
              <a:t>পরিবাহীর যে কোনো প্রস্থচ্ছেদের মধ্য </a:t>
            </a:r>
            <a:r>
              <a:rPr lang="bn-BD" sz="3200" dirty="0" smtClean="0">
                <a:solidFill>
                  <a:srgbClr val="000066"/>
                </a:solidFill>
                <a:latin typeface="NikoshBAN" pitchFamily="2" charset="0"/>
                <a:cs typeface="NikoshBAN" pitchFamily="2" charset="0"/>
              </a:rPr>
              <a:t>দিয়ে</a:t>
            </a:r>
            <a:r>
              <a:rPr lang="en-US" sz="3200" dirty="0" smtClean="0">
                <a:solidFill>
                  <a:srgbClr val="000066"/>
                </a:solidFill>
                <a:latin typeface="NikoshBAN" pitchFamily="2" charset="0"/>
                <a:cs typeface="NikoshBAN" pitchFamily="2" charset="0"/>
              </a:rPr>
              <a:t>  t</a:t>
            </a:r>
            <a:r>
              <a:rPr lang="bn-BD" sz="3200" dirty="0" smtClean="0">
                <a:solidFill>
                  <a:srgbClr val="000066"/>
                </a:solidFill>
                <a:latin typeface="NikoshBAN" pitchFamily="2" charset="0"/>
                <a:cs typeface="NikoshBAN" pitchFamily="2" charset="0"/>
              </a:rPr>
              <a:t> সময়ে</a:t>
            </a:r>
            <a:r>
              <a:rPr lang="en-US" sz="3200" dirty="0" smtClean="0">
                <a:solidFill>
                  <a:srgbClr val="000066"/>
                </a:solidFill>
                <a:latin typeface="NikoshBAN" pitchFamily="2" charset="0"/>
                <a:cs typeface="NikoshBAN" pitchFamily="2" charset="0"/>
              </a:rPr>
              <a:t> q  </a:t>
            </a:r>
            <a:r>
              <a:rPr lang="bn-BD" sz="3200" dirty="0" smtClean="0">
                <a:solidFill>
                  <a:srgbClr val="000066"/>
                </a:solidFill>
                <a:latin typeface="NikoshBAN" pitchFamily="2" charset="0"/>
                <a:cs typeface="NikoshBAN" pitchFamily="2" charset="0"/>
              </a:rPr>
              <a:t>অধান পরিবাহীত হয়, তাহলে  তড়িৎ প্রবাহ  </a:t>
            </a:r>
            <a:r>
              <a:rPr lang="en-US" sz="3200" dirty="0" smtClean="0">
                <a:solidFill>
                  <a:srgbClr val="000066"/>
                </a:solidFill>
                <a:latin typeface="NikoshBAN" pitchFamily="2" charset="0"/>
                <a:cs typeface="NikoshBAN" pitchFamily="2" charset="0"/>
              </a:rPr>
              <a:t>I</a:t>
            </a:r>
            <a:r>
              <a:rPr lang="bn-BD" sz="3200" dirty="0" smtClean="0">
                <a:solidFill>
                  <a:srgbClr val="000066"/>
                </a:solidFill>
                <a:latin typeface="NikoshBAN" pitchFamily="2" charset="0"/>
                <a:cs typeface="NikoshBAN" pitchFamily="2" charset="0"/>
              </a:rPr>
              <a:t>  হবে,  </a:t>
            </a:r>
            <a:r>
              <a:rPr lang="en-US" sz="3200" dirty="0" smtClean="0">
                <a:solidFill>
                  <a:srgbClr val="000066"/>
                </a:solidFill>
                <a:latin typeface="NikoshBAN" pitchFamily="2" charset="0"/>
                <a:cs typeface="NikoshBAN" pitchFamily="2" charset="0"/>
              </a:rPr>
              <a:t>I=q/t.</a:t>
            </a:r>
            <a:endParaRPr lang="bn-BD" sz="3200" dirty="0" smtClean="0">
              <a:solidFill>
                <a:srgbClr val="000066"/>
              </a:solidFill>
              <a:latin typeface="NikoshBAN" pitchFamily="2" charset="0"/>
              <a:cs typeface="NikoshBAN" pitchFamily="2" charset="0"/>
            </a:endParaRPr>
          </a:p>
          <a:p>
            <a:r>
              <a:rPr lang="bn-BD" sz="3200" dirty="0" smtClean="0">
                <a:solidFill>
                  <a:srgbClr val="000066"/>
                </a:solidFill>
                <a:latin typeface="NikoshBAN" pitchFamily="2" charset="0"/>
                <a:cs typeface="NikoshBAN" pitchFamily="2" charset="0"/>
              </a:rPr>
              <a:t>তড়িৎ প্রবাহের  একক অ্যাম্পিয়ার। </a:t>
            </a:r>
            <a:endParaRPr lang="en-US" sz="3200" dirty="0" smtClean="0">
              <a:solidFill>
                <a:srgbClr val="000066"/>
              </a:solidFill>
              <a:latin typeface="NikoshBAN" pitchFamily="2" charset="0"/>
              <a:cs typeface="NikoshBAN" pitchFamily="2" charset="0"/>
            </a:endParaRPr>
          </a:p>
        </p:txBody>
      </p:sp>
      <p:sp>
        <p:nvSpPr>
          <p:cNvPr id="6" name="Subtitle 4"/>
          <p:cNvSpPr txBox="1">
            <a:spLocks/>
          </p:cNvSpPr>
          <p:nvPr/>
        </p:nvSpPr>
        <p:spPr>
          <a:xfrm>
            <a:off x="-594376" y="-457199"/>
            <a:ext cx="10351295" cy="1137402"/>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7" name="Subtitle 4"/>
          <p:cNvSpPr txBox="1">
            <a:spLocks/>
          </p:cNvSpPr>
          <p:nvPr/>
        </p:nvSpPr>
        <p:spPr>
          <a:xfrm>
            <a:off x="-594376" y="6144161"/>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8" name="Can 7"/>
          <p:cNvSpPr/>
          <p:nvPr/>
        </p:nvSpPr>
        <p:spPr>
          <a:xfrm>
            <a:off x="0" y="2254"/>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9" name="Can 8"/>
          <p:cNvSpPr/>
          <p:nvPr/>
        </p:nvSpPr>
        <p:spPr>
          <a:xfrm>
            <a:off x="8377518" y="90767"/>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Tree>
    <p:extLst>
      <p:ext uri="{BB962C8B-B14F-4D97-AF65-F5344CB8AC3E}">
        <p14:creationId xmlns:p14="http://schemas.microsoft.com/office/powerpoint/2010/main" val="29692358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4"/>
                                        </p:tgtEl>
                                        <p:attrNameLst>
                                          <p:attrName>ppt_y</p:attrName>
                                        </p:attrNameLst>
                                      </p:cBhvr>
                                      <p:tavLst>
                                        <p:tav tm="0">
                                          <p:val>
                                            <p:strVal val="#ppt_y"/>
                                          </p:val>
                                        </p:tav>
                                        <p:tav tm="100000">
                                          <p:val>
                                            <p:strVal val="#ppt_y"/>
                                          </p:val>
                                        </p:tav>
                                      </p:tavLst>
                                    </p:anim>
                                    <p:anim calcmode="lin" valueType="num">
                                      <p:cBhvr>
                                        <p:cTn id="16"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1" y="914400"/>
            <a:ext cx="6324600" cy="3962400"/>
          </a:xfrm>
          <a:prstGeom prst="rect">
            <a:avLst/>
          </a:prstGeom>
        </p:spPr>
      </p:pic>
      <p:sp>
        <p:nvSpPr>
          <p:cNvPr id="2" name="TextBox 1"/>
          <p:cNvSpPr txBox="1"/>
          <p:nvPr/>
        </p:nvSpPr>
        <p:spPr>
          <a:xfrm>
            <a:off x="2743200" y="5029200"/>
            <a:ext cx="3200399" cy="523220"/>
          </a:xfrm>
          <a:prstGeom prst="rect">
            <a:avLst/>
          </a:prstGeom>
          <a:noFill/>
          <a:ln w="38100"/>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dirty="0" smtClean="0">
                <a:latin typeface="NikoshBAN" pitchFamily="2" charset="0"/>
                <a:cs typeface="NikoshBAN" pitchFamily="2" charset="0"/>
              </a:rPr>
              <a:t>প্রচলিত বিদ্যুৎ প্রবাহের দিক </a:t>
            </a:r>
            <a:endParaRPr lang="en-US" sz="2800" dirty="0">
              <a:latin typeface="NikoshBAN" pitchFamily="2" charset="0"/>
              <a:cs typeface="NikoshBAN" pitchFamily="2" charset="0"/>
            </a:endParaRPr>
          </a:p>
        </p:txBody>
      </p:sp>
      <p:sp>
        <p:nvSpPr>
          <p:cNvPr id="4" name="Subtitle 4"/>
          <p:cNvSpPr txBox="1">
            <a:spLocks/>
          </p:cNvSpPr>
          <p:nvPr/>
        </p:nvSpPr>
        <p:spPr>
          <a:xfrm>
            <a:off x="-594376" y="-547966"/>
            <a:ext cx="10351295" cy="1137402"/>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5" name="Subtitle 4"/>
          <p:cNvSpPr txBox="1">
            <a:spLocks/>
          </p:cNvSpPr>
          <p:nvPr/>
        </p:nvSpPr>
        <p:spPr>
          <a:xfrm>
            <a:off x="-594376" y="6144161"/>
            <a:ext cx="10351295" cy="832646"/>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bn-IN" sz="1500" dirty="0">
                <a:solidFill>
                  <a:srgbClr val="FF0000"/>
                </a:solidFill>
              </a:rPr>
              <a:t> </a:t>
            </a:r>
            <a:r>
              <a:rPr lang="bn-IN" sz="2400" dirty="0">
                <a:solidFill>
                  <a:schemeClr val="tx1"/>
                </a:solidFill>
              </a:rPr>
              <a:t>মোঃনাজমুল হক(শামীম),থুপসারা সেলিমীয়া দাখিল মাদরাসা,কালাই,জয়পুরহাট। </a:t>
            </a:r>
            <a:endParaRPr lang="en-US" sz="1500" dirty="0">
              <a:solidFill>
                <a:schemeClr val="tx1"/>
              </a:solidFill>
            </a:endParaRPr>
          </a:p>
        </p:txBody>
      </p:sp>
      <p:sp>
        <p:nvSpPr>
          <p:cNvPr id="6" name="Can 5"/>
          <p:cNvSpPr/>
          <p:nvPr/>
        </p:nvSpPr>
        <p:spPr>
          <a:xfrm>
            <a:off x="0" y="-88513"/>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
        <p:nvSpPr>
          <p:cNvPr id="7" name="Can 6"/>
          <p:cNvSpPr/>
          <p:nvPr/>
        </p:nvSpPr>
        <p:spPr>
          <a:xfrm>
            <a:off x="8377518" y="0"/>
            <a:ext cx="766482" cy="6426587"/>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000" dirty="0">
                <a:solidFill>
                  <a:schemeClr val="tx1"/>
                </a:solidFill>
              </a:rPr>
              <a:t>ক্লাসে</a:t>
            </a:r>
          </a:p>
          <a:p>
            <a:pPr algn="ctr"/>
            <a:endParaRPr lang="bn-IN" sz="3000" dirty="0">
              <a:solidFill>
                <a:schemeClr val="tx1"/>
              </a:solidFill>
            </a:endParaRPr>
          </a:p>
          <a:p>
            <a:pPr algn="ctr"/>
            <a:r>
              <a:rPr lang="bn-IN" sz="3000" dirty="0">
                <a:solidFill>
                  <a:schemeClr val="tx1"/>
                </a:solidFill>
              </a:rPr>
              <a:t>সবাই</a:t>
            </a:r>
          </a:p>
          <a:p>
            <a:pPr algn="ctr"/>
            <a:endParaRPr lang="bn-IN" sz="3000" dirty="0">
              <a:solidFill>
                <a:schemeClr val="tx1"/>
              </a:solidFill>
            </a:endParaRPr>
          </a:p>
          <a:p>
            <a:pPr algn="ctr"/>
            <a:r>
              <a:rPr lang="bn-IN" sz="3000" dirty="0">
                <a:solidFill>
                  <a:schemeClr val="tx1"/>
                </a:solidFill>
              </a:rPr>
              <a:t>কে</a:t>
            </a:r>
          </a:p>
          <a:p>
            <a:pPr algn="ctr"/>
            <a:endParaRPr lang="bn-IN" sz="3000" dirty="0">
              <a:solidFill>
                <a:schemeClr val="tx1"/>
              </a:solidFill>
            </a:endParaRPr>
          </a:p>
          <a:p>
            <a:pPr algn="ctr"/>
            <a:r>
              <a:rPr lang="bn-IN" sz="3000" dirty="0">
                <a:solidFill>
                  <a:schemeClr val="tx1"/>
                </a:solidFill>
              </a:rPr>
              <a:t>ধন্য</a:t>
            </a:r>
          </a:p>
          <a:p>
            <a:pPr algn="ctr"/>
            <a:endParaRPr lang="bn-IN" sz="3000" dirty="0">
              <a:solidFill>
                <a:schemeClr val="tx1"/>
              </a:solidFill>
            </a:endParaRPr>
          </a:p>
          <a:p>
            <a:pPr algn="ctr"/>
            <a:r>
              <a:rPr lang="bn-IN" sz="3000" dirty="0">
                <a:solidFill>
                  <a:schemeClr val="tx1"/>
                </a:solidFill>
              </a:rPr>
              <a:t> </a:t>
            </a:r>
          </a:p>
          <a:p>
            <a:pPr algn="ctr"/>
            <a:r>
              <a:rPr lang="bn-IN" sz="3000" dirty="0">
                <a:solidFill>
                  <a:schemeClr val="tx1"/>
                </a:solidFill>
              </a:rPr>
              <a:t>বাদ </a:t>
            </a:r>
            <a:endParaRPr lang="en-US" sz="3000" dirty="0">
              <a:solidFill>
                <a:schemeClr val="tx1"/>
              </a:solidFill>
            </a:endParaRPr>
          </a:p>
        </p:txBody>
      </p:sp>
    </p:spTree>
    <p:extLst>
      <p:ext uri="{BB962C8B-B14F-4D97-AF65-F5344CB8AC3E}">
        <p14:creationId xmlns:p14="http://schemas.microsoft.com/office/powerpoint/2010/main" val="11779169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1749</TotalTime>
  <Words>1046</Words>
  <Application>Microsoft Office PowerPoint</Application>
  <PresentationFormat>On-screen Show (4:3)</PresentationFormat>
  <Paragraphs>444</Paragraphs>
  <Slides>17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Cambria Math</vt:lpstr>
      <vt:lpstr>NikoshBAN</vt:lpstr>
      <vt:lpstr>Times New Roman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335</cp:revision>
  <dcterms:created xsi:type="dcterms:W3CDTF">2006-08-16T00:00:00Z</dcterms:created>
  <dcterms:modified xsi:type="dcterms:W3CDTF">2020-09-24T05:22:11Z</dcterms:modified>
</cp:coreProperties>
</file>