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304" r:id="rId5"/>
    <p:sldId id="260" r:id="rId6"/>
    <p:sldId id="261" r:id="rId7"/>
    <p:sldId id="263" r:id="rId8"/>
    <p:sldId id="291" r:id="rId9"/>
    <p:sldId id="303" r:id="rId10"/>
    <p:sldId id="295" r:id="rId11"/>
    <p:sldId id="296" r:id="rId12"/>
    <p:sldId id="297" r:id="rId13"/>
    <p:sldId id="298" r:id="rId14"/>
    <p:sldId id="299" r:id="rId15"/>
    <p:sldId id="301" r:id="rId16"/>
    <p:sldId id="300" r:id="rId17"/>
    <p:sldId id="305" r:id="rId18"/>
    <p:sldId id="306" r:id="rId19"/>
    <p:sldId id="307" r:id="rId20"/>
    <p:sldId id="286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5" autoAdjust="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A481-13D2-4008-8D7C-FD83AE489D1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E02B-19E9-4E1A-B3B1-8BAC2417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use this slide to welcome the students to start the class. This picture is set here because this topic is related to it. Teacher may change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4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7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0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may ask the students to open their text book to read section B silently. He will just observe and help the students in silently reading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make this</a:t>
            </a:r>
            <a:r>
              <a:rPr lang="en-US" baseline="0" dirty="0" smtClean="0"/>
              <a:t> option understand the students to write a paragraph. They may begin with the help of the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5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ask the students this option to fill up with the words given in the box. Then he can show the answer for checking if they are correct</a:t>
            </a:r>
            <a:r>
              <a:rPr lang="en-US" baseline="0" dirty="0" smtClean="0"/>
              <a:t>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7688-8F67-408E-8899-13B23167A9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calss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9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</a:t>
            </a:r>
            <a:r>
              <a:rPr lang="en-US" baseline="0" dirty="0" smtClean="0"/>
              <a:t> for grammar part. Teacher may use board to discuss interrogative sentence. Specially the use of ‘</a:t>
            </a:r>
            <a:r>
              <a:rPr lang="en-US" baseline="0" dirty="0" err="1" smtClean="0"/>
              <a:t>Wh</a:t>
            </a:r>
            <a:r>
              <a:rPr lang="en-US" baseline="0" dirty="0" smtClean="0"/>
              <a:t>’ question. He may show the structure of ‘</a:t>
            </a:r>
            <a:r>
              <a:rPr lang="en-US" baseline="0" dirty="0" err="1" smtClean="0"/>
              <a:t>Wh</a:t>
            </a:r>
            <a:r>
              <a:rPr lang="en-US" baseline="0" dirty="0" smtClean="0"/>
              <a:t>’ question like ( </a:t>
            </a:r>
            <a:r>
              <a:rPr lang="en-US" baseline="0" dirty="0" err="1" smtClean="0"/>
              <a:t>Wh+Av+sub+Mv+ex</a:t>
            </a:r>
            <a:r>
              <a:rPr lang="en-US" baseline="0" dirty="0" smtClean="0"/>
              <a:t>…… and much more).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Last greeting.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slide is to introduce </a:t>
            </a:r>
            <a:r>
              <a:rPr lang="en-US" dirty="0" err="1" smtClean="0"/>
              <a:t>Pallikobi</a:t>
            </a:r>
            <a:r>
              <a:rPr lang="en-US" dirty="0" smtClean="0"/>
              <a:t> </a:t>
            </a:r>
            <a:r>
              <a:rPr lang="en-US" dirty="0" err="1" smtClean="0"/>
              <a:t>Jasimuddin</a:t>
            </a:r>
            <a:r>
              <a:rPr lang="en-US" dirty="0" smtClean="0"/>
              <a:t> and his period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Famous works of </a:t>
            </a:r>
            <a:r>
              <a:rPr lang="en-US" dirty="0" err="1" smtClean="0"/>
              <a:t>Jasimuddin</a:t>
            </a:r>
            <a:r>
              <a:rPr lang="en-US" dirty="0" smtClean="0"/>
              <a:t> </a:t>
            </a:r>
            <a:r>
              <a:rPr lang="en-US" dirty="0" err="1" smtClean="0"/>
              <a:t>Nakshi</a:t>
            </a:r>
            <a:r>
              <a:rPr lang="en-US" dirty="0" smtClean="0"/>
              <a:t> </a:t>
            </a:r>
            <a:r>
              <a:rPr lang="en-US" dirty="0" err="1" smtClean="0"/>
              <a:t>Kanthar</a:t>
            </a:r>
            <a:r>
              <a:rPr lang="en-US" dirty="0" smtClean="0"/>
              <a:t> Math published in 1929, </a:t>
            </a:r>
            <a:r>
              <a:rPr lang="en-US" dirty="0" err="1" smtClean="0"/>
              <a:t>Sujon</a:t>
            </a:r>
            <a:r>
              <a:rPr lang="en-US" dirty="0" smtClean="0"/>
              <a:t> </a:t>
            </a:r>
            <a:r>
              <a:rPr lang="en-US" dirty="0" err="1" smtClean="0"/>
              <a:t>Badiar</a:t>
            </a:r>
            <a:r>
              <a:rPr lang="en-US" dirty="0" smtClean="0"/>
              <a:t> </a:t>
            </a:r>
            <a:r>
              <a:rPr lang="en-US" dirty="0" err="1" smtClean="0"/>
              <a:t>Ghat</a:t>
            </a:r>
            <a:r>
              <a:rPr lang="en-US" dirty="0" smtClean="0"/>
              <a:t> first published in 1933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video is for taking out the name of today’s lesson from</a:t>
            </a:r>
            <a:r>
              <a:rPr lang="en-US" baseline="0" dirty="0" smtClean="0"/>
              <a:t>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6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Bothe the four skills will be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Main class started from here. Teacher may go ahead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85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82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8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5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6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5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0D7A-0BB1-4705-88BF-FD072A7FC39F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800" y="5839326"/>
            <a:ext cx="8839200" cy="1018674"/>
          </a:xfrm>
          <a:prstGeom prst="ellipse">
            <a:avLst/>
          </a:prstGeom>
          <a:solidFill>
            <a:srgbClr val="C00000">
              <a:alpha val="52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Book Antiqua" pitchFamily="18" charset="0"/>
              </a:rPr>
              <a:t>Welcome</a:t>
            </a:r>
            <a:r>
              <a:rPr lang="en-US" sz="4000" b="1" dirty="0" smtClean="0">
                <a:latin typeface="Book Antiqua" pitchFamily="18" charset="0"/>
              </a:rPr>
              <a:t>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6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457200"/>
            <a:ext cx="28375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Artistic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686" y="5953780"/>
            <a:ext cx="83336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made with artistic design.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0999" y="1066800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95514" y="2416669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creative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42685" y="3722955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imaginative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056" y="5092741"/>
            <a:ext cx="2837543" cy="64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inventive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2" descr="D:\MODEL CONTENT DEVELOPMENT WORKSHOP AT DTTC 14.09.2014\EQUIPMENT FOR NAKSHI KANTHA\asdfc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57199"/>
            <a:ext cx="5347377" cy="528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5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Commercially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Meaning:        business purpose/trade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2998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now made commercially.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85069"/>
            <a:ext cx="66294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15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Traditional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Meaning: old-fashioned/old style/legendary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89801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a kind of traditional craft.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924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04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912" y="6106180"/>
            <a:ext cx="82558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There is a great demand of </a:t>
            </a:r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/>
          <a:stretch/>
        </p:blipFill>
        <p:spPr>
          <a:xfrm>
            <a:off x="4017717" y="457200"/>
            <a:ext cx="4672712" cy="556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n Arrow Callout 5"/>
          <p:cNvSpPr/>
          <p:nvPr/>
        </p:nvSpPr>
        <p:spPr>
          <a:xfrm>
            <a:off x="430912" y="453571"/>
            <a:ext cx="3429000" cy="1734458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Demand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30912" y="2286000"/>
            <a:ext cx="342900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want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30912" y="3733800"/>
            <a:ext cx="342900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call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912" y="5210628"/>
            <a:ext cx="3429000" cy="761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request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4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1535"/>
            <a:ext cx="8534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It looks very beautiful because of its artistic pattern.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2" y="381000"/>
            <a:ext cx="5926968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Callout 5"/>
          <p:cNvSpPr/>
          <p:nvPr/>
        </p:nvSpPr>
        <p:spPr>
          <a:xfrm>
            <a:off x="293914" y="381000"/>
            <a:ext cx="2481320" cy="1734458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P</a:t>
            </a:r>
            <a:r>
              <a:rPr lang="en-US" sz="2800" b="1" dirty="0" smtClean="0">
                <a:latin typeface="Book Antiqua" pitchFamily="18" charset="0"/>
              </a:rPr>
              <a:t>attern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04800" y="2209800"/>
            <a:ext cx="248132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designed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04800" y="3657600"/>
            <a:ext cx="248132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shaped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134428"/>
            <a:ext cx="2481320" cy="761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format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7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086" y="5867400"/>
            <a:ext cx="848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Quilt is embroidered with thread and needle.</a:t>
            </a:r>
            <a:endParaRPr lang="en-US" sz="2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"/>
            <a:ext cx="4829175" cy="4942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15686" y="239887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d</a:t>
            </a:r>
            <a:r>
              <a:rPr lang="en-US" sz="2800" b="1" dirty="0" smtClean="0">
                <a:latin typeface="Book Antiqua" pitchFamily="18" charset="0"/>
              </a:rPr>
              <a:t>esigned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1327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beautified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86" y="4191000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ornamented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86" y="5072742"/>
            <a:ext cx="2971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decorated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304800" y="228600"/>
            <a:ext cx="2971800" cy="2170271"/>
          </a:xfrm>
          <a:prstGeom prst="downArrowCallout">
            <a:avLst>
              <a:gd name="adj1" fmla="val 57360"/>
              <a:gd name="adj2" fmla="val 48114"/>
              <a:gd name="adj3" fmla="val 25000"/>
              <a:gd name="adj4" fmla="val 5293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Embroidered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5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80" y="5943600"/>
            <a:ext cx="8291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Book Antiqua" pitchFamily="18" charset="0"/>
              </a:rPr>
              <a:t>Let us </a:t>
            </a:r>
            <a:r>
              <a:rPr lang="en-US" sz="2800" b="1" i="1" dirty="0">
                <a:latin typeface="Book Antiqua" pitchFamily="18" charset="0"/>
              </a:rPr>
              <a:t>k</a:t>
            </a:r>
            <a:r>
              <a:rPr lang="en-US" sz="2800" b="1" i="1" dirty="0" smtClean="0">
                <a:latin typeface="Book Antiqua" pitchFamily="18" charset="0"/>
              </a:rPr>
              <a:t>now more.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584907" y="1143000"/>
            <a:ext cx="4114800" cy="4343400"/>
          </a:xfrm>
          <a:prstGeom prst="star6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What is a </a:t>
            </a:r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?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937" y="381000"/>
            <a:ext cx="8291320" cy="5410200"/>
            <a:chOff x="774077" y="152400"/>
            <a:chExt cx="7898244" cy="58583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543" y="3124200"/>
              <a:ext cx="3944778" cy="28865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77" y="3048000"/>
              <a:ext cx="3950323" cy="29627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999" y="152400"/>
              <a:ext cx="3950322" cy="29627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77" y="152400"/>
              <a:ext cx="3950323" cy="29627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5840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76200" y="1219200"/>
            <a:ext cx="80772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Now read the text to know about </a:t>
            </a:r>
            <a:r>
              <a:rPr lang="en-US" sz="3600" b="1" dirty="0" err="1" smtClean="0">
                <a:latin typeface="Book Antiqua" pitchFamily="18" charset="0"/>
              </a:rPr>
              <a:t>Nakshi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Book Antiqua" pitchFamily="18" charset="0"/>
              </a:rPr>
              <a:t>Kantha</a:t>
            </a:r>
            <a:r>
              <a:rPr lang="en-US" sz="3600" b="1" dirty="0" smtClean="0">
                <a:latin typeface="Book Antiqua" pitchFamily="18" charset="0"/>
              </a:rPr>
              <a:t>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7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7663" indent="-347663" algn="just"/>
            <a:r>
              <a:rPr lang="en-US" sz="2400" b="1" dirty="0" smtClean="0">
                <a:latin typeface="Book Antiqua" pitchFamily="18" charset="0"/>
              </a:rPr>
              <a:t>C Write a paragraph describing how the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</a:t>
            </a:r>
            <a:r>
              <a:rPr lang="en-US" sz="2400" b="1" dirty="0" smtClean="0">
                <a:latin typeface="Book Antiqua" pitchFamily="18" charset="0"/>
              </a:rPr>
              <a:t> is made. Start like this: Old or new cloth and </a:t>
            </a:r>
            <a:r>
              <a:rPr lang="en-US" sz="2400" b="1" dirty="0" err="1" smtClean="0">
                <a:latin typeface="Book Antiqua" pitchFamily="18" charset="0"/>
              </a:rPr>
              <a:t>coloured</a:t>
            </a:r>
            <a:r>
              <a:rPr lang="en-US" sz="2400" b="1" dirty="0" smtClean="0">
                <a:latin typeface="Book Antiqua" pitchFamily="18" charset="0"/>
              </a:rPr>
              <a:t> thread are needed. First the cloth is folded, then……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267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1"/>
            <a:ext cx="4038678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1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599"/>
            <a:ext cx="4038600" cy="236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0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87400" y="609600"/>
            <a:ext cx="76962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D Do you like a ……..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20825"/>
            <a:ext cx="830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hagirathiGMJ" panose="01010600010101010101" pitchFamily="2" charset="0"/>
                <a:cs typeface="BhagirathiGMJ" panose="01010600010101010101" pitchFamily="2" charset="0"/>
              </a:rPr>
              <a:t>Nakshi</a:t>
            </a:r>
            <a:r>
              <a:rPr lang="en-US" sz="2400" b="1" dirty="0">
                <a:latin typeface="BhagirathiGMJ" panose="01010600010101010101" pitchFamily="2" charset="0"/>
                <a:cs typeface="BhagirathiGMJ" panose="01010600010101010101" pitchFamily="2" charset="0"/>
              </a:rPr>
              <a:t> </a:t>
            </a:r>
            <a:r>
              <a:rPr lang="en-US" sz="2400" b="1" dirty="0" err="1">
                <a:latin typeface="BhagirathiGMJ" panose="01010600010101010101" pitchFamily="2" charset="0"/>
                <a:cs typeface="BhagirathiGMJ" panose="01010600010101010101" pitchFamily="2" charset="0"/>
              </a:rPr>
              <a:t>Kantha</a:t>
            </a:r>
            <a:r>
              <a:rPr lang="en-US" sz="2400" b="1" dirty="0">
                <a:latin typeface="BhagirathiGMJ" panose="01010600010101010101" pitchFamily="2" charset="0"/>
                <a:cs typeface="BhagirathiGMJ" panose="01010600010101010101" pitchFamily="2" charset="0"/>
              </a:rPr>
              <a:t>.</a:t>
            </a:r>
          </a:p>
          <a:p>
            <a:pPr algn="ctr"/>
            <a:r>
              <a:rPr lang="en-US" sz="2400" b="1" dirty="0" smtClean="0">
                <a:latin typeface="BhagirathiGMJ" panose="01010600010101010101" pitchFamily="2" charset="0"/>
                <a:cs typeface="BhagirathiGMJ" panose="01010600010101010101" pitchFamily="2" charset="0"/>
              </a:rPr>
              <a:t>or an ordinary </a:t>
            </a:r>
            <a:r>
              <a:rPr lang="en-US" sz="2400" b="1" dirty="0" err="1" smtClean="0">
                <a:latin typeface="BhagirathiGMJ" panose="01010600010101010101" pitchFamily="2" charset="0"/>
                <a:cs typeface="BhagirathiGMJ" panose="01010600010101010101" pitchFamily="2" charset="0"/>
              </a:rPr>
              <a:t>kantha</a:t>
            </a:r>
            <a:r>
              <a:rPr lang="en-US" sz="2400" b="1" dirty="0" smtClean="0">
                <a:latin typeface="BhagirathiGMJ" panose="01010600010101010101" pitchFamily="2" charset="0"/>
                <a:cs typeface="BhagirathiGMJ" panose="01010600010101010101" pitchFamily="2" charset="0"/>
              </a:rPr>
              <a:t>? Why?</a:t>
            </a:r>
            <a:endParaRPr lang="en-US" sz="2400" b="1" dirty="0">
              <a:latin typeface="BhagirathiGMJ" panose="01010600010101010101" pitchFamily="2" charset="0"/>
              <a:cs typeface="BhagirathiGMJ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8305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838200"/>
            <a:ext cx="8980715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0"/>
            <a:ext cx="830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sz="6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7526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Md.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Aksar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Ali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Assistant Teacher (English)</a:t>
            </a:r>
          </a:p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Magura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M.U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Alim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Madrasah,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Kahaloo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Bogura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491811"/>
            <a:ext cx="7772400" cy="38498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-12032"/>
            <a:ext cx="9220200" cy="7022432"/>
          </a:xfrm>
          <a:prstGeom prst="frame">
            <a:avLst>
              <a:gd name="adj1" fmla="val 92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696337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Class-VIII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English First Paper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5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724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E. Complete the sentences with given clues</a:t>
            </a:r>
            <a:endParaRPr lang="en-US" sz="2800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18344"/>
            <a:ext cx="8237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means artistic 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 name was taken from a ________ word 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 art has been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practised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in ______Bengal for 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are now sold in ________ shops.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now in great demand because of their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colourful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________and 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are a kind of _____</a:t>
            </a:r>
            <a:endParaRPr lang="en-US" sz="24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268859"/>
            <a:ext cx="7924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Bengali, patterns, embroidery, </a:t>
            </a:r>
            <a:r>
              <a:rPr lang="en-US" sz="2800" b="1" dirty="0" err="1" smtClean="0">
                <a:latin typeface="Book Antiqua" pitchFamily="18" charset="0"/>
              </a:rPr>
              <a:t>years,fashion,art</a:t>
            </a:r>
            <a:r>
              <a:rPr lang="en-US" sz="2800" b="1" dirty="0" smtClean="0">
                <a:latin typeface="Book Antiqua" pitchFamily="18" charset="0"/>
              </a:rPr>
              <a:t>, rural, designs, quilt, </a:t>
            </a:r>
            <a:r>
              <a:rPr lang="en-US" sz="2800" b="1" dirty="0" err="1" smtClean="0">
                <a:latin typeface="Book Antiqua" pitchFamily="18" charset="0"/>
              </a:rPr>
              <a:t>noksha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3770967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Bengali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1257" y="338931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atterns.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375728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noksha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1257" y="4123774"/>
            <a:ext cx="105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rural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7214" y="4131031"/>
            <a:ext cx="103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years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5800" y="449731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fashion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52187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patterns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2042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designs.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1814" y="5590793"/>
            <a:ext cx="9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quilt.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691825"/>
            <a:ext cx="673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ook Antiqua" pitchFamily="18" charset="0"/>
              </a:rPr>
              <a:t>Check your answers</a:t>
            </a:r>
            <a:endParaRPr lang="en-US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7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/>
            <a:r>
              <a:rPr lang="en-US" sz="2400" b="1" dirty="0" smtClean="0">
                <a:latin typeface="Book Antiqua" pitchFamily="18" charset="0"/>
              </a:rPr>
              <a:t>F  </a:t>
            </a:r>
            <a:r>
              <a:rPr lang="en-US" sz="2400" b="1" i="1" dirty="0" smtClean="0">
                <a:latin typeface="Book Antiqua" pitchFamily="18" charset="0"/>
              </a:rPr>
              <a:t>Write down five questions for the completed statements in E above.</a:t>
            </a:r>
            <a:endParaRPr lang="en-US" sz="2400" b="1" i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385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One is done for you.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8674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2</a:t>
            </a:r>
            <a:r>
              <a:rPr lang="en-US" sz="2400" b="1" dirty="0" smtClean="0">
                <a:latin typeface="Book Antiqua" pitchFamily="18" charset="0"/>
              </a:rPr>
              <a:t>. What word was taken as the </a:t>
            </a:r>
            <a:r>
              <a:rPr lang="en-US" sz="2400" b="1" dirty="0">
                <a:latin typeface="Book Antiqua" pitchFamily="18" charset="0"/>
              </a:rPr>
              <a:t>name  </a:t>
            </a:r>
            <a:r>
              <a:rPr lang="en-US" sz="2400" b="1" dirty="0" smtClean="0">
                <a:latin typeface="Book Antiqua" pitchFamily="18" charset="0"/>
              </a:rPr>
              <a:t>from?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486" y="170347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1. What does </a:t>
            </a:r>
            <a:r>
              <a:rPr lang="en-US" sz="2400" b="1" dirty="0" err="1" smtClean="0">
                <a:latin typeface="Book Antiqua" pitchFamily="18" charset="0"/>
              </a:rPr>
              <a:t>noksha</a:t>
            </a:r>
            <a:r>
              <a:rPr lang="en-US" sz="2400" b="1" dirty="0" smtClean="0">
                <a:latin typeface="Book Antiqua" pitchFamily="18" charset="0"/>
              </a:rPr>
              <a:t> means?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4841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3. Where has the art been </a:t>
            </a:r>
            <a:r>
              <a:rPr lang="en-US" sz="2400" b="1" dirty="0" err="1" smtClean="0">
                <a:latin typeface="Book Antiqua" pitchFamily="18" charset="0"/>
              </a:rPr>
              <a:t>practised</a:t>
            </a:r>
            <a:r>
              <a:rPr lang="en-US" sz="2400" b="1" dirty="0" smtClean="0">
                <a:latin typeface="Book Antiqua" pitchFamily="18" charset="0"/>
              </a:rPr>
              <a:t>? How long?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14" y="4010076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4. Where are they sold now?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456" y="4494073"/>
            <a:ext cx="75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5. Why are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Kanthas</a:t>
            </a:r>
            <a:r>
              <a:rPr lang="en-US" sz="2400" b="1" dirty="0" smtClean="0">
                <a:latin typeface="Book Antiqua" pitchFamily="18" charset="0"/>
              </a:rPr>
              <a:t> in a great demand?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3193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6</a:t>
            </a:r>
            <a:r>
              <a:rPr lang="en-US" sz="2400" b="1" dirty="0" smtClean="0">
                <a:latin typeface="Book Antiqua" pitchFamily="18" charset="0"/>
              </a:rPr>
              <a:t>. What are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Kanthas</a:t>
            </a:r>
            <a:r>
              <a:rPr lang="en-US" sz="2400" b="1" dirty="0" smtClean="0">
                <a:latin typeface="Book Antiqua" pitchFamily="18" charset="0"/>
              </a:rPr>
              <a:t>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362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Match your answer.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3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1828800"/>
            <a:ext cx="8229600" cy="32078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May Allah bless you all.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8" y="685800"/>
            <a:ext cx="4042229" cy="468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61542" y="5877580"/>
            <a:ext cx="4419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Jasimuddin</a:t>
            </a:r>
            <a:r>
              <a:rPr lang="en-US" sz="2800" b="1" dirty="0" smtClean="0">
                <a:latin typeface="Book Antiqua" pitchFamily="18" charset="0"/>
              </a:rPr>
              <a:t> (1903-1976)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6399" y="576590"/>
            <a:ext cx="3962400" cy="530099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Do you know him?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0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09600" y="228600"/>
            <a:ext cx="8001000" cy="1818620"/>
          </a:xfrm>
          <a:prstGeom prst="downArrowCallout">
            <a:avLst>
              <a:gd name="adj1" fmla="val 47857"/>
              <a:gd name="adj2" fmla="val 46587"/>
              <a:gd name="adj3" fmla="val 25000"/>
              <a:gd name="adj4" fmla="val 56922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Do you know some of his famous works?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900" y="1229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Yes.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0953" y="2057400"/>
            <a:ext cx="4441950" cy="4648200"/>
            <a:chOff x="330953" y="2057400"/>
            <a:chExt cx="4441950" cy="4648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30953" y="2057400"/>
              <a:ext cx="4441950" cy="4648200"/>
              <a:chOff x="330953" y="2057400"/>
              <a:chExt cx="4441950" cy="4648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057400"/>
                <a:ext cx="3924300" cy="4648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 rot="18961801">
                <a:off x="330953" y="3612326"/>
                <a:ext cx="4441950" cy="9950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1">
                  <a:avLst/>
                </a:prstTxWarp>
                <a:spAutoFit/>
              </a:bodyPr>
              <a:lstStyle/>
              <a:p>
                <a:r>
                  <a:rPr lang="en-US" sz="2400" b="1" dirty="0" err="1" smtClean="0">
                    <a:latin typeface="Book Antiqua" pitchFamily="18" charset="0"/>
                  </a:rPr>
                  <a:t>Nakshi</a:t>
                </a:r>
                <a:r>
                  <a:rPr lang="en-US" sz="2400" b="1" dirty="0" smtClean="0">
                    <a:latin typeface="Book Antiqua" pitchFamily="18" charset="0"/>
                  </a:rPr>
                  <a:t> </a:t>
                </a:r>
                <a:r>
                  <a:rPr lang="en-US" sz="2400" b="1" dirty="0" err="1" smtClean="0">
                    <a:latin typeface="Book Antiqua" pitchFamily="18" charset="0"/>
                  </a:rPr>
                  <a:t>Kanthar</a:t>
                </a:r>
                <a:r>
                  <a:rPr lang="en-US" sz="2400" b="1" dirty="0" smtClean="0">
                    <a:latin typeface="Book Antiqua" pitchFamily="18" charset="0"/>
                  </a:rPr>
                  <a:t> Math</a:t>
                </a:r>
                <a:endParaRPr lang="en-US" sz="2400" b="1" dirty="0">
                  <a:latin typeface="Book Antiqua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4400" y="6009917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atin typeface="Book Antiqua" pitchFamily="18" charset="0"/>
                  </a:rPr>
                  <a:t>Jasimuddin</a:t>
                </a:r>
                <a:endParaRPr lang="en-US" sz="2400" b="1" dirty="0">
                  <a:latin typeface="Book Antiqua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9310720">
              <a:off x="2371626" y="4001953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Book Antiqua" pitchFamily="18" charset="0"/>
                </a:rPr>
                <a:t>1929</a:t>
              </a:r>
              <a:endParaRPr lang="en-US" sz="4000" b="1" dirty="0">
                <a:latin typeface="Book Antiqu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0486" y="2057400"/>
            <a:ext cx="3959961" cy="4648200"/>
            <a:chOff x="4500486" y="2057400"/>
            <a:chExt cx="3959961" cy="4648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00486" y="2057400"/>
              <a:ext cx="3959961" cy="4648200"/>
              <a:chOff x="4500486" y="2057400"/>
              <a:chExt cx="3959961" cy="46482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256"/>
              <a:stretch/>
            </p:blipFill>
            <p:spPr>
              <a:xfrm>
                <a:off x="4724400" y="2057400"/>
                <a:ext cx="3693886" cy="4648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4500486" y="3280111"/>
                <a:ext cx="3959961" cy="3255999"/>
                <a:chOff x="4500486" y="3280111"/>
                <a:chExt cx="3959961" cy="3255999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 rot="2221289">
                  <a:off x="4500486" y="3280111"/>
                  <a:ext cx="3959961" cy="1209020"/>
                </a:xfrm>
                <a:prstGeom prst="flowChartTerminator">
                  <a:avLst/>
                </a:prstGeom>
                <a:solidFill>
                  <a:schemeClr val="dk1">
                    <a:alpha val="40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prstTxWarp prst="textWave1">
                    <a:avLst/>
                  </a:prstTxWarp>
                  <a:spAutoFit/>
                </a:bodyPr>
                <a:lstStyle/>
                <a:p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Sujon</a:t>
                  </a:r>
                  <a:r>
                    <a:rPr lang="en-US" sz="2800" b="1" dirty="0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Badiar</a:t>
                  </a:r>
                  <a:r>
                    <a:rPr lang="en-US" sz="2800" b="1" dirty="0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Ghat</a:t>
                  </a:r>
                  <a:endParaRPr lang="en-US" sz="2800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003544" y="6074445"/>
                  <a:ext cx="3429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err="1" smtClean="0">
                      <a:latin typeface="Book Antiqua" pitchFamily="18" charset="0"/>
                    </a:rPr>
                    <a:t>Jasimuddin</a:t>
                  </a:r>
                  <a:endParaRPr lang="en-US" sz="2400" b="1" dirty="0">
                    <a:latin typeface="Book Antiqua" pitchFamily="18" charset="0"/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 rot="2627814">
              <a:off x="5298823" y="4278874"/>
              <a:ext cx="2606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Book Antiqua" pitchFamily="18" charset="0"/>
                </a:rPr>
                <a:t>1933</a:t>
              </a:r>
              <a:r>
                <a:rPr lang="en-US" sz="4000" b="1" dirty="0" smtClean="0">
                  <a:latin typeface="Book Antiqua" pitchFamily="18" charset="0"/>
                </a:rPr>
                <a:t>….</a:t>
              </a:r>
              <a:endParaRPr lang="en-US" sz="4000" b="1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9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3820" y="4624626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  <a:cs typeface="Times New Roman" pitchFamily="18" charset="0"/>
              </a:rPr>
              <a:t>What have you observed in the video?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267458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Book Antiqua" pitchFamily="18" charset="0"/>
              </a:rPr>
              <a:t>Nakshi</a:t>
            </a:r>
            <a:r>
              <a:rPr lang="en-US" sz="4000" b="1" dirty="0" smtClean="0">
                <a:latin typeface="Book Antiqua" pitchFamily="18" charset="0"/>
              </a:rPr>
              <a:t> </a:t>
            </a:r>
            <a:r>
              <a:rPr lang="en-US" sz="4000" b="1" dirty="0" err="1" smtClean="0">
                <a:latin typeface="Book Antiqua" pitchFamily="18" charset="0"/>
              </a:rPr>
              <a:t>Khantha</a:t>
            </a:r>
            <a:endParaRPr lang="en-US" sz="4000" b="1" dirty="0">
              <a:latin typeface="Book Antiqua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1562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019629" y="727540"/>
            <a:ext cx="7620000" cy="381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Let’s observe</a:t>
            </a:r>
          </a:p>
          <a:p>
            <a:pPr algn="ctr"/>
            <a:r>
              <a:rPr lang="en-US" sz="4400" b="1" dirty="0" smtClean="0">
                <a:latin typeface="Book Antiqua" pitchFamily="18" charset="0"/>
              </a:rPr>
              <a:t> a video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4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446314"/>
            <a:ext cx="6858000" cy="2286000"/>
          </a:xfrm>
          <a:prstGeom prst="downArrowCallout">
            <a:avLst>
              <a:gd name="adj1" fmla="val 50397"/>
              <a:gd name="adj2" fmla="val 60556"/>
              <a:gd name="adj3" fmla="val 25000"/>
              <a:gd name="adj4" fmla="val 543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Our today’s </a:t>
            </a:r>
            <a:r>
              <a:rPr lang="en-US" sz="3600" b="1" dirty="0">
                <a:latin typeface="Book Antiqua" pitchFamily="18" charset="0"/>
              </a:rPr>
              <a:t>l</a:t>
            </a:r>
            <a:r>
              <a:rPr lang="en-US" sz="3600" b="1" dirty="0" smtClean="0">
                <a:latin typeface="Book Antiqua" pitchFamily="18" charset="0"/>
              </a:rPr>
              <a:t>esson is…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990600" y="2754085"/>
            <a:ext cx="7162800" cy="3505200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Book Antiqua" pitchFamily="18" charset="0"/>
              </a:rPr>
              <a:t>Nakshi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Book Antiqua" pitchFamily="18" charset="0"/>
              </a:rPr>
              <a:t>Kantha</a:t>
            </a:r>
            <a:endParaRPr lang="en-US" sz="3600" b="1" dirty="0" smtClean="0">
              <a:latin typeface="Book Antiqua" pitchFamily="18" charset="0"/>
            </a:endParaRP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Unit-1, Lesson-2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4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5800" y="304800"/>
            <a:ext cx="76962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286000"/>
            <a:ext cx="8458200" cy="4191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the end of the lesson, learners  will be  able to…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and understand text through silent reading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 meaning from context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paragraph </a:t>
            </a:r>
            <a:r>
              <a:rPr lang="en-US" sz="2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that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1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50000" r="13272"/>
          <a:stretch/>
        </p:blipFill>
        <p:spPr bwMode="auto">
          <a:xfrm>
            <a:off x="1676400" y="1371600"/>
            <a:ext cx="5536275" cy="317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7244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1 </a:t>
            </a:r>
            <a:r>
              <a:rPr lang="en-US" sz="2800" b="1" dirty="0">
                <a:latin typeface="Book Antiqua" pitchFamily="18" charset="0"/>
              </a:rPr>
              <a:t>What do you see in the picture?</a:t>
            </a:r>
          </a:p>
          <a:p>
            <a:r>
              <a:rPr lang="en-US" sz="2800" b="1" dirty="0">
                <a:latin typeface="Book Antiqua" pitchFamily="18" charset="0"/>
              </a:rPr>
              <a:t>2 What is it called?</a:t>
            </a:r>
          </a:p>
          <a:p>
            <a:r>
              <a:rPr lang="en-US" sz="2800" b="1" dirty="0">
                <a:latin typeface="Book Antiqua" pitchFamily="18" charset="0"/>
              </a:rPr>
              <a:t>3 Have you seen it before? Where?</a:t>
            </a:r>
          </a:p>
          <a:p>
            <a:r>
              <a:rPr lang="en-US" sz="2800" b="1" dirty="0">
                <a:latin typeface="Book Antiqua" pitchFamily="18" charset="0"/>
              </a:rPr>
              <a:t>4 What do we do with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837" y="304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itchFamily="18" charset="0"/>
              </a:rPr>
              <a:t>A Look at the picture and the questions. Then ask and answer the questions with your partner</a:t>
            </a:r>
            <a:r>
              <a:rPr lang="en-US" sz="2800" b="1" i="1" dirty="0" smtClean="0">
                <a:latin typeface="Book Antiqua" pitchFamily="18" charset="0"/>
              </a:rPr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7432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86" y="5801380"/>
            <a:ext cx="848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Book Antiqua" pitchFamily="18" charset="0"/>
              </a:rPr>
              <a:t>Nakshi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Kantha</a:t>
            </a:r>
            <a:r>
              <a:rPr lang="en-US" sz="2800" b="1" dirty="0">
                <a:latin typeface="Book Antiqua" pitchFamily="18" charset="0"/>
              </a:rPr>
              <a:t> is a kind of embroidered quilt.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686" y="2094072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cover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08472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blanket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86" y="388620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comforter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086" y="4767943"/>
            <a:ext cx="297180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bedding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"/>
            <a:ext cx="2971800" cy="81843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Quilt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19200" y="1275636"/>
            <a:ext cx="1143000" cy="818436"/>
          </a:xfrm>
          <a:prstGeom prst="downArrow">
            <a:avLst>
              <a:gd name="adj1" fmla="val 47461"/>
              <a:gd name="adj2" fmla="val 4468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68184"/>
            <a:ext cx="5172076" cy="48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837</Words>
  <Application>Microsoft Office PowerPoint</Application>
  <PresentationFormat>On-screen Show (4:3)</PresentationFormat>
  <Paragraphs>146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BhagirathiGMJ</vt:lpstr>
      <vt:lpstr>Book Antiqua</vt:lpstr>
      <vt:lpstr>Calibri</vt:lpstr>
      <vt:lpstr>Times New Roman</vt:lpstr>
      <vt:lpstr>Trebuchet MS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ASUS</cp:lastModifiedBy>
  <cp:revision>86</cp:revision>
  <dcterms:created xsi:type="dcterms:W3CDTF">2015-01-18T00:59:43Z</dcterms:created>
  <dcterms:modified xsi:type="dcterms:W3CDTF">2020-09-24T09:20:39Z</dcterms:modified>
</cp:coreProperties>
</file>