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2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4" r:id="rId13"/>
    <p:sldId id="265" r:id="rId14"/>
    <p:sldId id="267" r:id="rId15"/>
    <p:sldId id="268" r:id="rId16"/>
    <p:sldId id="269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27D22-4707-4E7D-9D29-895411FCAA71}" type="doc">
      <dgm:prSet loTypeId="urn:microsoft.com/office/officeart/2005/8/layout/radial1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413079A-F1C1-4D69-A227-162303414F7C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800" dirty="0" smtClean="0"/>
            <a:t>-</a:t>
          </a:r>
          <a:endParaRPr lang="en-US" sz="800" dirty="0"/>
        </a:p>
      </dgm:t>
    </dgm:pt>
    <dgm:pt modelId="{447A69EE-3DF4-4147-AC20-D77AD6AA2C79}" type="parTrans" cxnId="{5D6C8562-649E-4D3D-8632-EA207DBE6509}">
      <dgm:prSet/>
      <dgm:spPr/>
      <dgm:t>
        <a:bodyPr/>
        <a:lstStyle/>
        <a:p>
          <a:endParaRPr lang="en-US"/>
        </a:p>
      </dgm:t>
    </dgm:pt>
    <dgm:pt modelId="{26D3498B-F032-44F3-98FC-6BA608DDEAA8}" type="sibTrans" cxnId="{5D6C8562-649E-4D3D-8632-EA207DBE6509}">
      <dgm:prSet/>
      <dgm:spPr/>
      <dgm:t>
        <a:bodyPr/>
        <a:lstStyle/>
        <a:p>
          <a:endParaRPr lang="en-US"/>
        </a:p>
      </dgm:t>
    </dgm:pt>
    <dgm:pt modelId="{6C98802A-3307-4867-87E6-EE178A6425DC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6BE4E5D-E2C9-4FB1-83D3-249E3C4FDA8D}" type="parTrans" cxnId="{361F0EAD-EBD2-476E-AA11-4B1529B599FE}">
      <dgm:prSet/>
      <dgm:spPr/>
      <dgm:t>
        <a:bodyPr/>
        <a:lstStyle/>
        <a:p>
          <a:endParaRPr lang="en-US"/>
        </a:p>
      </dgm:t>
    </dgm:pt>
    <dgm:pt modelId="{E3BBFAC0-B9B1-4F23-9E0B-33A69926596A}" type="sibTrans" cxnId="{361F0EAD-EBD2-476E-AA11-4B1529B599FE}">
      <dgm:prSet/>
      <dgm:spPr/>
      <dgm:t>
        <a:bodyPr/>
        <a:lstStyle/>
        <a:p>
          <a:endParaRPr lang="en-US"/>
        </a:p>
      </dgm:t>
    </dgm:pt>
    <dgm:pt modelId="{4CB289C2-AE15-4345-A5F0-90D4278C0418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SA" sz="3200" dirty="0" smtClean="0">
              <a:solidFill>
                <a:srgbClr val="FF0000"/>
              </a:solidFill>
            </a:rPr>
            <a:t>من هو؟</a:t>
          </a:r>
          <a:endParaRPr lang="en-US" sz="3200" dirty="0">
            <a:solidFill>
              <a:srgbClr val="FF0000"/>
            </a:solidFill>
          </a:endParaRPr>
        </a:p>
      </dgm:t>
    </dgm:pt>
    <dgm:pt modelId="{8562287D-8094-4909-9EDD-16F8E89748B0}" type="parTrans" cxnId="{9875EEFA-DF65-4274-A0A9-60E2645291D6}">
      <dgm:prSet/>
      <dgm:spPr/>
      <dgm:t>
        <a:bodyPr/>
        <a:lstStyle/>
        <a:p>
          <a:endParaRPr lang="en-US"/>
        </a:p>
      </dgm:t>
    </dgm:pt>
    <dgm:pt modelId="{5FF1C350-7DAE-4C10-997C-7F0310E51555}" type="sibTrans" cxnId="{9875EEFA-DF65-4274-A0A9-60E2645291D6}">
      <dgm:prSet/>
      <dgm:spPr/>
      <dgm:t>
        <a:bodyPr/>
        <a:lstStyle/>
        <a:p>
          <a:endParaRPr lang="en-US"/>
        </a:p>
      </dgm:t>
    </dgm:pt>
    <dgm:pt modelId="{E0D8A974-0BBF-4BCC-8FAF-CE0A5827B8BD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A39C486-F27F-4026-BC26-35A2C2472102}" type="parTrans" cxnId="{37AE21B0-4D0B-4A5D-B75D-937FC56B8324}">
      <dgm:prSet/>
      <dgm:spPr/>
      <dgm:t>
        <a:bodyPr/>
        <a:lstStyle/>
        <a:p>
          <a:endParaRPr lang="en-US"/>
        </a:p>
      </dgm:t>
    </dgm:pt>
    <dgm:pt modelId="{9F0CB7F5-3360-4357-839E-080A0B2F71F9}" type="sibTrans" cxnId="{37AE21B0-4D0B-4A5D-B75D-937FC56B8324}">
      <dgm:prSet/>
      <dgm:spPr/>
      <dgm:t>
        <a:bodyPr/>
        <a:lstStyle/>
        <a:p>
          <a:endParaRPr lang="en-US"/>
        </a:p>
      </dgm:t>
    </dgm:pt>
    <dgm:pt modelId="{FEEDFC0D-31EB-480F-8775-6DD09DC4F6D9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sz="900" dirty="0" smtClean="0"/>
            <a:t>-</a:t>
          </a:r>
          <a:endParaRPr lang="en-US" sz="900" dirty="0"/>
        </a:p>
      </dgm:t>
    </dgm:pt>
    <dgm:pt modelId="{CD575AC4-0723-4903-ABCC-51529D2E350F}" type="parTrans" cxnId="{1518D864-B846-4ED2-8A44-F4545F9AA554}">
      <dgm:prSet/>
      <dgm:spPr/>
      <dgm:t>
        <a:bodyPr/>
        <a:lstStyle/>
        <a:p>
          <a:endParaRPr lang="en-US"/>
        </a:p>
      </dgm:t>
    </dgm:pt>
    <dgm:pt modelId="{6D2066F3-57F3-4BF2-9809-8A01F6E0326E}" type="sibTrans" cxnId="{1518D864-B846-4ED2-8A44-F4545F9AA554}">
      <dgm:prSet/>
      <dgm:spPr/>
      <dgm:t>
        <a:bodyPr/>
        <a:lstStyle/>
        <a:p>
          <a:endParaRPr lang="en-US"/>
        </a:p>
      </dgm:t>
    </dgm:pt>
    <dgm:pt modelId="{86B77D9F-0057-4F02-91C3-CAD310BA055F}" type="pres">
      <dgm:prSet presAssocID="{DC527D22-4707-4E7D-9D29-895411FCAA7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95E041-B687-4842-A344-9989ABD083EE}" type="pres">
      <dgm:prSet presAssocID="{C413079A-F1C1-4D69-A227-162303414F7C}" presName="centerShape" presStyleLbl="node0" presStyleIdx="0" presStyleCnt="1"/>
      <dgm:spPr/>
      <dgm:t>
        <a:bodyPr/>
        <a:lstStyle/>
        <a:p>
          <a:endParaRPr lang="en-US"/>
        </a:p>
      </dgm:t>
    </dgm:pt>
    <dgm:pt modelId="{50595838-6138-41B0-BE2B-D110774805DD}" type="pres">
      <dgm:prSet presAssocID="{16BE4E5D-E2C9-4FB1-83D3-249E3C4FDA8D}" presName="Name9" presStyleLbl="parChTrans1D2" presStyleIdx="0" presStyleCnt="4"/>
      <dgm:spPr/>
      <dgm:t>
        <a:bodyPr/>
        <a:lstStyle/>
        <a:p>
          <a:endParaRPr lang="en-US"/>
        </a:p>
      </dgm:t>
    </dgm:pt>
    <dgm:pt modelId="{5B343B33-EE78-4E97-864D-5987905C8321}" type="pres">
      <dgm:prSet presAssocID="{16BE4E5D-E2C9-4FB1-83D3-249E3C4FDA8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44B9FBB-B25C-43FF-9DB6-ACD047487A96}" type="pres">
      <dgm:prSet presAssocID="{6C98802A-3307-4867-87E6-EE178A6425D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4052D-40A5-49DB-A533-248584526FFF}" type="pres">
      <dgm:prSet presAssocID="{8562287D-8094-4909-9EDD-16F8E89748B0}" presName="Name9" presStyleLbl="parChTrans1D2" presStyleIdx="1" presStyleCnt="4"/>
      <dgm:spPr/>
      <dgm:t>
        <a:bodyPr/>
        <a:lstStyle/>
        <a:p>
          <a:endParaRPr lang="en-US"/>
        </a:p>
      </dgm:t>
    </dgm:pt>
    <dgm:pt modelId="{B419821E-75B7-4E5E-A783-2E6609D84F40}" type="pres">
      <dgm:prSet presAssocID="{8562287D-8094-4909-9EDD-16F8E89748B0}" presName="connTx" presStyleLbl="parChTrans1D2" presStyleIdx="1" presStyleCnt="4"/>
      <dgm:spPr/>
      <dgm:t>
        <a:bodyPr/>
        <a:lstStyle/>
        <a:p>
          <a:endParaRPr lang="en-US"/>
        </a:p>
      </dgm:t>
    </dgm:pt>
    <dgm:pt modelId="{5B38C62C-1137-47A2-B4F9-29ADB76F6780}" type="pres">
      <dgm:prSet presAssocID="{4CB289C2-AE15-4345-A5F0-90D4278C0418}" presName="node" presStyleLbl="node1" presStyleIdx="1" presStyleCnt="4" custRadScaleRad="111042" custRadScaleInc="-2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906AD-264D-48C7-90DF-E8472EACCC6E}" type="pres">
      <dgm:prSet presAssocID="{1A39C486-F27F-4026-BC26-35A2C2472102}" presName="Name9" presStyleLbl="parChTrans1D2" presStyleIdx="2" presStyleCnt="4"/>
      <dgm:spPr/>
      <dgm:t>
        <a:bodyPr/>
        <a:lstStyle/>
        <a:p>
          <a:endParaRPr lang="en-US"/>
        </a:p>
      </dgm:t>
    </dgm:pt>
    <dgm:pt modelId="{0F1652EF-DA67-4A26-99F5-9ECB68EA0633}" type="pres">
      <dgm:prSet presAssocID="{1A39C486-F27F-4026-BC26-35A2C247210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55D7B32-E2F7-4C53-86CF-BFF524CA9E8C}" type="pres">
      <dgm:prSet presAssocID="{E0D8A974-0BBF-4BCC-8FAF-CE0A5827B8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BCF2A-487D-4458-9C30-0568CD3CEFE8}" type="pres">
      <dgm:prSet presAssocID="{CD575AC4-0723-4903-ABCC-51529D2E350F}" presName="Name9" presStyleLbl="parChTrans1D2" presStyleIdx="3" presStyleCnt="4"/>
      <dgm:spPr/>
      <dgm:t>
        <a:bodyPr/>
        <a:lstStyle/>
        <a:p>
          <a:endParaRPr lang="en-US"/>
        </a:p>
      </dgm:t>
    </dgm:pt>
    <dgm:pt modelId="{4A64911E-3287-4FD6-9836-FDC671F91C66}" type="pres">
      <dgm:prSet presAssocID="{CD575AC4-0723-4903-ABCC-51529D2E350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93EEC5D-2871-444C-9C95-7677AE75E73F}" type="pres">
      <dgm:prSet presAssocID="{FEEDFC0D-31EB-480F-8775-6DD09DC4F6D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E1ADEA-5DB3-49B9-8527-6A056DA5849F}" type="presOf" srcId="{16BE4E5D-E2C9-4FB1-83D3-249E3C4FDA8D}" destId="{5B343B33-EE78-4E97-864D-5987905C8321}" srcOrd="1" destOrd="0" presId="urn:microsoft.com/office/officeart/2005/8/layout/radial1"/>
    <dgm:cxn modelId="{D284B5E4-5103-40D1-B282-CDD4F78CA9C7}" type="presOf" srcId="{CD575AC4-0723-4903-ABCC-51529D2E350F}" destId="{042BCF2A-487D-4458-9C30-0568CD3CEFE8}" srcOrd="0" destOrd="0" presId="urn:microsoft.com/office/officeart/2005/8/layout/radial1"/>
    <dgm:cxn modelId="{A9206AEE-2028-4BCB-9EB9-F24645DE94B9}" type="presOf" srcId="{C413079A-F1C1-4D69-A227-162303414F7C}" destId="{3D95E041-B687-4842-A344-9989ABD083EE}" srcOrd="0" destOrd="0" presId="urn:microsoft.com/office/officeart/2005/8/layout/radial1"/>
    <dgm:cxn modelId="{C4FC02B7-7ACD-49A4-987E-812ABCC1E8C2}" type="presOf" srcId="{1A39C486-F27F-4026-BC26-35A2C2472102}" destId="{976906AD-264D-48C7-90DF-E8472EACCC6E}" srcOrd="0" destOrd="0" presId="urn:microsoft.com/office/officeart/2005/8/layout/radial1"/>
    <dgm:cxn modelId="{5F508F59-E8DF-4DC2-86E5-8E3F461E1180}" type="presOf" srcId="{DC527D22-4707-4E7D-9D29-895411FCAA71}" destId="{86B77D9F-0057-4F02-91C3-CAD310BA055F}" srcOrd="0" destOrd="0" presId="urn:microsoft.com/office/officeart/2005/8/layout/radial1"/>
    <dgm:cxn modelId="{361F0EAD-EBD2-476E-AA11-4B1529B599FE}" srcId="{C413079A-F1C1-4D69-A227-162303414F7C}" destId="{6C98802A-3307-4867-87E6-EE178A6425DC}" srcOrd="0" destOrd="0" parTransId="{16BE4E5D-E2C9-4FB1-83D3-249E3C4FDA8D}" sibTransId="{E3BBFAC0-B9B1-4F23-9E0B-33A69926596A}"/>
    <dgm:cxn modelId="{0E028EE1-A177-40B0-AC58-4C87A9D3B42C}" type="presOf" srcId="{CD575AC4-0723-4903-ABCC-51529D2E350F}" destId="{4A64911E-3287-4FD6-9836-FDC671F91C66}" srcOrd="1" destOrd="0" presId="urn:microsoft.com/office/officeart/2005/8/layout/radial1"/>
    <dgm:cxn modelId="{35AB609D-3857-476E-AE15-E86F61788503}" type="presOf" srcId="{4CB289C2-AE15-4345-A5F0-90D4278C0418}" destId="{5B38C62C-1137-47A2-B4F9-29ADB76F6780}" srcOrd="0" destOrd="0" presId="urn:microsoft.com/office/officeart/2005/8/layout/radial1"/>
    <dgm:cxn modelId="{9DE9C906-A13D-4796-A7D6-2906F240B08F}" type="presOf" srcId="{FEEDFC0D-31EB-480F-8775-6DD09DC4F6D9}" destId="{B93EEC5D-2871-444C-9C95-7677AE75E73F}" srcOrd="0" destOrd="0" presId="urn:microsoft.com/office/officeart/2005/8/layout/radial1"/>
    <dgm:cxn modelId="{9875EEFA-DF65-4274-A0A9-60E2645291D6}" srcId="{C413079A-F1C1-4D69-A227-162303414F7C}" destId="{4CB289C2-AE15-4345-A5F0-90D4278C0418}" srcOrd="1" destOrd="0" parTransId="{8562287D-8094-4909-9EDD-16F8E89748B0}" sibTransId="{5FF1C350-7DAE-4C10-997C-7F0310E51555}"/>
    <dgm:cxn modelId="{FE0022BA-C8CA-4C51-962D-F4549809DE0B}" type="presOf" srcId="{E0D8A974-0BBF-4BCC-8FAF-CE0A5827B8BD}" destId="{055D7B32-E2F7-4C53-86CF-BFF524CA9E8C}" srcOrd="0" destOrd="0" presId="urn:microsoft.com/office/officeart/2005/8/layout/radial1"/>
    <dgm:cxn modelId="{37AE21B0-4D0B-4A5D-B75D-937FC56B8324}" srcId="{C413079A-F1C1-4D69-A227-162303414F7C}" destId="{E0D8A974-0BBF-4BCC-8FAF-CE0A5827B8BD}" srcOrd="2" destOrd="0" parTransId="{1A39C486-F27F-4026-BC26-35A2C2472102}" sibTransId="{9F0CB7F5-3360-4357-839E-080A0B2F71F9}"/>
    <dgm:cxn modelId="{1518D864-B846-4ED2-8A44-F4545F9AA554}" srcId="{C413079A-F1C1-4D69-A227-162303414F7C}" destId="{FEEDFC0D-31EB-480F-8775-6DD09DC4F6D9}" srcOrd="3" destOrd="0" parTransId="{CD575AC4-0723-4903-ABCC-51529D2E350F}" sibTransId="{6D2066F3-57F3-4BF2-9809-8A01F6E0326E}"/>
    <dgm:cxn modelId="{A2F2BBD5-EC12-4AC5-AEEA-AF83C506B8EE}" type="presOf" srcId="{1A39C486-F27F-4026-BC26-35A2C2472102}" destId="{0F1652EF-DA67-4A26-99F5-9ECB68EA0633}" srcOrd="1" destOrd="0" presId="urn:microsoft.com/office/officeart/2005/8/layout/radial1"/>
    <dgm:cxn modelId="{9DD4E3CD-5133-4023-83B5-BB0023C94E05}" type="presOf" srcId="{8562287D-8094-4909-9EDD-16F8E89748B0}" destId="{B419821E-75B7-4E5E-A783-2E6609D84F40}" srcOrd="1" destOrd="0" presId="urn:microsoft.com/office/officeart/2005/8/layout/radial1"/>
    <dgm:cxn modelId="{5D6C8562-649E-4D3D-8632-EA207DBE6509}" srcId="{DC527D22-4707-4E7D-9D29-895411FCAA71}" destId="{C413079A-F1C1-4D69-A227-162303414F7C}" srcOrd="0" destOrd="0" parTransId="{447A69EE-3DF4-4147-AC20-D77AD6AA2C79}" sibTransId="{26D3498B-F032-44F3-98FC-6BA608DDEAA8}"/>
    <dgm:cxn modelId="{4CDB10E7-0DE5-41DE-A9BE-85D6CBC3DFEA}" type="presOf" srcId="{16BE4E5D-E2C9-4FB1-83D3-249E3C4FDA8D}" destId="{50595838-6138-41B0-BE2B-D110774805DD}" srcOrd="0" destOrd="0" presId="urn:microsoft.com/office/officeart/2005/8/layout/radial1"/>
    <dgm:cxn modelId="{5192DCC5-E2EE-4307-B80C-5E4871EAED5E}" type="presOf" srcId="{8562287D-8094-4909-9EDD-16F8E89748B0}" destId="{B684052D-40A5-49DB-A533-248584526FFF}" srcOrd="0" destOrd="0" presId="urn:microsoft.com/office/officeart/2005/8/layout/radial1"/>
    <dgm:cxn modelId="{70555F0A-447E-4786-A6F3-8CDC1357C760}" type="presOf" srcId="{6C98802A-3307-4867-87E6-EE178A6425DC}" destId="{144B9FBB-B25C-43FF-9DB6-ACD047487A96}" srcOrd="0" destOrd="0" presId="urn:microsoft.com/office/officeart/2005/8/layout/radial1"/>
    <dgm:cxn modelId="{0C887075-36B4-48BB-9CD5-738ED933D80A}" type="presParOf" srcId="{86B77D9F-0057-4F02-91C3-CAD310BA055F}" destId="{3D95E041-B687-4842-A344-9989ABD083EE}" srcOrd="0" destOrd="0" presId="urn:microsoft.com/office/officeart/2005/8/layout/radial1"/>
    <dgm:cxn modelId="{5A18DB91-2C61-4282-BC72-5BCF256221B9}" type="presParOf" srcId="{86B77D9F-0057-4F02-91C3-CAD310BA055F}" destId="{50595838-6138-41B0-BE2B-D110774805DD}" srcOrd="1" destOrd="0" presId="urn:microsoft.com/office/officeart/2005/8/layout/radial1"/>
    <dgm:cxn modelId="{C2CAF05B-683B-4FAE-B3F2-F383CF0EF20B}" type="presParOf" srcId="{50595838-6138-41B0-BE2B-D110774805DD}" destId="{5B343B33-EE78-4E97-864D-5987905C8321}" srcOrd="0" destOrd="0" presId="urn:microsoft.com/office/officeart/2005/8/layout/radial1"/>
    <dgm:cxn modelId="{1E446E77-6996-4761-A9A7-88839A923541}" type="presParOf" srcId="{86B77D9F-0057-4F02-91C3-CAD310BA055F}" destId="{144B9FBB-B25C-43FF-9DB6-ACD047487A96}" srcOrd="2" destOrd="0" presId="urn:microsoft.com/office/officeart/2005/8/layout/radial1"/>
    <dgm:cxn modelId="{1232D10F-EC71-4761-9D7C-3B5B23C059E1}" type="presParOf" srcId="{86B77D9F-0057-4F02-91C3-CAD310BA055F}" destId="{B684052D-40A5-49DB-A533-248584526FFF}" srcOrd="3" destOrd="0" presId="urn:microsoft.com/office/officeart/2005/8/layout/radial1"/>
    <dgm:cxn modelId="{70C4DBD9-041A-4D8C-8013-5C46278DAFC9}" type="presParOf" srcId="{B684052D-40A5-49DB-A533-248584526FFF}" destId="{B419821E-75B7-4E5E-A783-2E6609D84F40}" srcOrd="0" destOrd="0" presId="urn:microsoft.com/office/officeart/2005/8/layout/radial1"/>
    <dgm:cxn modelId="{6057832C-107C-464E-B82D-3EDD3FD19497}" type="presParOf" srcId="{86B77D9F-0057-4F02-91C3-CAD310BA055F}" destId="{5B38C62C-1137-47A2-B4F9-29ADB76F6780}" srcOrd="4" destOrd="0" presId="urn:microsoft.com/office/officeart/2005/8/layout/radial1"/>
    <dgm:cxn modelId="{A94C8B42-D7E4-4F35-AB36-668BA6B4E1ED}" type="presParOf" srcId="{86B77D9F-0057-4F02-91C3-CAD310BA055F}" destId="{976906AD-264D-48C7-90DF-E8472EACCC6E}" srcOrd="5" destOrd="0" presId="urn:microsoft.com/office/officeart/2005/8/layout/radial1"/>
    <dgm:cxn modelId="{63B48135-F423-4A32-9967-7DB45C222036}" type="presParOf" srcId="{976906AD-264D-48C7-90DF-E8472EACCC6E}" destId="{0F1652EF-DA67-4A26-99F5-9ECB68EA0633}" srcOrd="0" destOrd="0" presId="urn:microsoft.com/office/officeart/2005/8/layout/radial1"/>
    <dgm:cxn modelId="{B413E1FF-2CEF-4C13-82C2-051ECA9CAACA}" type="presParOf" srcId="{86B77D9F-0057-4F02-91C3-CAD310BA055F}" destId="{055D7B32-E2F7-4C53-86CF-BFF524CA9E8C}" srcOrd="6" destOrd="0" presId="urn:microsoft.com/office/officeart/2005/8/layout/radial1"/>
    <dgm:cxn modelId="{CD716921-D14D-48D2-8DE1-C034518B1119}" type="presParOf" srcId="{86B77D9F-0057-4F02-91C3-CAD310BA055F}" destId="{042BCF2A-487D-4458-9C30-0568CD3CEFE8}" srcOrd="7" destOrd="0" presId="urn:microsoft.com/office/officeart/2005/8/layout/radial1"/>
    <dgm:cxn modelId="{691CDB85-4539-4A9B-8516-52FB245A1E39}" type="presParOf" srcId="{042BCF2A-487D-4458-9C30-0568CD3CEFE8}" destId="{4A64911E-3287-4FD6-9836-FDC671F91C66}" srcOrd="0" destOrd="0" presId="urn:microsoft.com/office/officeart/2005/8/layout/radial1"/>
    <dgm:cxn modelId="{1DE4E203-71A2-4E9F-AB0F-878455F7ED20}" type="presParOf" srcId="{86B77D9F-0057-4F02-91C3-CAD310BA055F}" destId="{B93EEC5D-2871-444C-9C95-7677AE75E73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5E041-B687-4842-A344-9989ABD083EE}">
      <dsp:nvSpPr>
        <dsp:cNvPr id="0" name=""/>
        <dsp:cNvSpPr/>
      </dsp:nvSpPr>
      <dsp:spPr>
        <a:xfrm>
          <a:off x="3120868" y="2015968"/>
          <a:ext cx="1530662" cy="15306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-</a:t>
          </a:r>
          <a:endParaRPr lang="en-US" sz="800" kern="1200" dirty="0"/>
        </a:p>
      </dsp:txBody>
      <dsp:txXfrm>
        <a:off x="3345028" y="2240128"/>
        <a:ext cx="1082342" cy="1082342"/>
      </dsp:txXfrm>
    </dsp:sp>
    <dsp:sp modelId="{50595838-6138-41B0-BE2B-D110774805DD}">
      <dsp:nvSpPr>
        <dsp:cNvPr id="0" name=""/>
        <dsp:cNvSpPr/>
      </dsp:nvSpPr>
      <dsp:spPr>
        <a:xfrm rot="16200000">
          <a:off x="3654879" y="1766923"/>
          <a:ext cx="462641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462641" y="1772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4633" y="1773082"/>
        <a:ext cx="23132" cy="23132"/>
      </dsp:txXfrm>
    </dsp:sp>
    <dsp:sp modelId="{144B9FBB-B25C-43FF-9DB6-ACD047487A96}">
      <dsp:nvSpPr>
        <dsp:cNvPr id="0" name=""/>
        <dsp:cNvSpPr/>
      </dsp:nvSpPr>
      <dsp:spPr>
        <a:xfrm>
          <a:off x="3120868" y="22664"/>
          <a:ext cx="1530662" cy="153066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345028" y="246824"/>
        <a:ext cx="1082342" cy="1082342"/>
      </dsp:txXfrm>
    </dsp:sp>
    <dsp:sp modelId="{B684052D-40A5-49DB-A533-248584526FFF}">
      <dsp:nvSpPr>
        <dsp:cNvPr id="0" name=""/>
        <dsp:cNvSpPr/>
      </dsp:nvSpPr>
      <dsp:spPr>
        <a:xfrm rot="21546000">
          <a:off x="4651394" y="2746192"/>
          <a:ext cx="682741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682741" y="1772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75697" y="2746848"/>
        <a:ext cx="34137" cy="34137"/>
      </dsp:txXfrm>
    </dsp:sp>
    <dsp:sp modelId="{5B38C62C-1137-47A2-B4F9-29ADB76F6780}">
      <dsp:nvSpPr>
        <dsp:cNvPr id="0" name=""/>
        <dsp:cNvSpPr/>
      </dsp:nvSpPr>
      <dsp:spPr>
        <a:xfrm>
          <a:off x="5334000" y="1981202"/>
          <a:ext cx="1530662" cy="1530662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>
              <a:solidFill>
                <a:srgbClr val="FF0000"/>
              </a:solidFill>
            </a:rPr>
            <a:t>من هو؟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5558160" y="2205362"/>
        <a:ext cx="1082342" cy="1082342"/>
      </dsp:txXfrm>
    </dsp:sp>
    <dsp:sp modelId="{976906AD-264D-48C7-90DF-E8472EACCC6E}">
      <dsp:nvSpPr>
        <dsp:cNvPr id="0" name=""/>
        <dsp:cNvSpPr/>
      </dsp:nvSpPr>
      <dsp:spPr>
        <a:xfrm rot="5400000">
          <a:off x="3654879" y="3760227"/>
          <a:ext cx="462641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462641" y="1772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4633" y="3766385"/>
        <a:ext cx="23132" cy="23132"/>
      </dsp:txXfrm>
    </dsp:sp>
    <dsp:sp modelId="{055D7B32-E2F7-4C53-86CF-BFF524CA9E8C}">
      <dsp:nvSpPr>
        <dsp:cNvPr id="0" name=""/>
        <dsp:cNvSpPr/>
      </dsp:nvSpPr>
      <dsp:spPr>
        <a:xfrm>
          <a:off x="3120868" y="4009272"/>
          <a:ext cx="1530662" cy="153066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345028" y="4233432"/>
        <a:ext cx="1082342" cy="1082342"/>
      </dsp:txXfrm>
    </dsp:sp>
    <dsp:sp modelId="{042BCF2A-487D-4458-9C30-0568CD3CEFE8}">
      <dsp:nvSpPr>
        <dsp:cNvPr id="0" name=""/>
        <dsp:cNvSpPr/>
      </dsp:nvSpPr>
      <dsp:spPr>
        <a:xfrm rot="10800000">
          <a:off x="2658227" y="2763575"/>
          <a:ext cx="462641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462641" y="1772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77982" y="2769733"/>
        <a:ext cx="23132" cy="23132"/>
      </dsp:txXfrm>
    </dsp:sp>
    <dsp:sp modelId="{B93EEC5D-2871-444C-9C95-7677AE75E73F}">
      <dsp:nvSpPr>
        <dsp:cNvPr id="0" name=""/>
        <dsp:cNvSpPr/>
      </dsp:nvSpPr>
      <dsp:spPr>
        <a:xfrm>
          <a:off x="1127564" y="2015968"/>
          <a:ext cx="1530662" cy="153066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-</a:t>
          </a:r>
          <a:endParaRPr lang="en-US" sz="900" kern="1200" dirty="0"/>
        </a:p>
      </dsp:txBody>
      <dsp:txXfrm>
        <a:off x="1351724" y="2240128"/>
        <a:ext cx="1082342" cy="1082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A1B44-FF06-4353-8FB5-B6D0F61BCC5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CCC00-B543-43C7-A33F-C8371E1F2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6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0360D-A104-49A9-AE2A-3F874605E7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55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CCC00-B543-43C7-A33F-C8371E1F29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2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FCE3-6367-410A-9868-3066C35076E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A1FA-E3EC-4750-8DF7-38ED5E10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FCE3-6367-410A-9868-3066C35076E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A1FA-E3EC-4750-8DF7-38ED5E10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FCE3-6367-410A-9868-3066C35076E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A1FA-E3EC-4750-8DF7-38ED5E10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83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3764-FE47-4599-9DE7-8B59BDA5DA21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Friday, September 25,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محمد انعام الحف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E472-E0BB-4797-A59C-F5C689AF5F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47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CA59-7232-44BB-9463-A20B88EBBCB2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Friday, September 25,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محمد انعام الحف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E472-E0BB-4797-A59C-F5C689AF5F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11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0720-38FB-4825-AEA4-B62D2461A120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Friday, September 25,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محمد انعام الحف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E472-E0BB-4797-A59C-F5C689AF5F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24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8B20-44B8-48C5-BDB7-F0E00C2C8833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Friday, September 25,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محمد انعام الحف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E472-E0BB-4797-A59C-F5C689AF5F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55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E89E-BA1B-41E8-ADC0-1F4D71E0D4AA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Friday, September 25,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محمد انعام الحف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E472-E0BB-4797-A59C-F5C689AF5F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67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2290-B30B-4455-9976-BA712CED575F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Friday, September 25,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محمد انعام الحف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E472-E0BB-4797-A59C-F5C689AF5F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15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5CED-20B5-42C6-8773-BAA2AFE3C32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Friday, September 25,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محمد انعام الحف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E472-E0BB-4797-A59C-F5C689AF5F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3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71C0-53D4-4D08-B655-8FB24314484A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Friday, September 25,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محمد انعام الحف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E472-E0BB-4797-A59C-F5C689AF5F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1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FCE3-6367-410A-9868-3066C35076E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A1FA-E3EC-4750-8DF7-38ED5E10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61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7593-B14B-4DF8-B36A-5B5762F20D17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Friday, September 25,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محمد انعام الحف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E472-E0BB-4797-A59C-F5C689AF5F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07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4664-A240-423A-A8E5-B61EF3FC18EE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Friday, September 25,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محمد انعام الحف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E472-E0BB-4797-A59C-F5C689AF5F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60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4591-4AB7-448E-92E1-5A3F5E022743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Friday, September 25,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محمد انعام الحف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E472-E0BB-4797-A59C-F5C689AF5F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1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FCE3-6367-410A-9868-3066C35076E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A1FA-E3EC-4750-8DF7-38ED5E10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4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FCE3-6367-410A-9868-3066C35076E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A1FA-E3EC-4750-8DF7-38ED5E10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2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FCE3-6367-410A-9868-3066C35076E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A1FA-E3EC-4750-8DF7-38ED5E10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8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FCE3-6367-410A-9868-3066C35076E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A1FA-E3EC-4750-8DF7-38ED5E10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7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FCE3-6367-410A-9868-3066C35076E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A1FA-E3EC-4750-8DF7-38ED5E10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2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FCE3-6367-410A-9868-3066C35076E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A1FA-E3EC-4750-8DF7-38ED5E10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2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FCE3-6367-410A-9868-3066C35076E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A1FA-E3EC-4750-8DF7-38ED5E10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4FCE3-6367-410A-9868-3066C35076E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9A1FA-E3EC-4750-8DF7-38ED5E10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3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F3B0D-0915-4EB1-B184-2A1BF84D20CE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Friday, September 25,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محمد انعام الحف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DE472-E0BB-4797-A59C-F5C689AF5F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4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7800" y="442686"/>
            <a:ext cx="64770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prstClr val="white"/>
                </a:solidFill>
              </a:rPr>
              <a:t>بسم الله الرحمن الرحيم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00200" y="5181600"/>
            <a:ext cx="60960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solidFill>
                  <a:srgbClr val="FF0000"/>
                </a:solidFill>
              </a:rPr>
              <a:t>اهلا  </a:t>
            </a:r>
            <a:r>
              <a:rPr lang="ar-SA" sz="4800" b="1" dirty="0" smtClean="0">
                <a:solidFill>
                  <a:srgbClr val="FF0000"/>
                </a:solidFill>
              </a:rPr>
              <a:t>سهلا فى </a:t>
            </a:r>
            <a:r>
              <a:rPr lang="ar-SA" sz="4800" b="1" dirty="0">
                <a:solidFill>
                  <a:srgbClr val="FF0000"/>
                </a:solidFill>
              </a:rPr>
              <a:t>الدرس اليوم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93666"/>
            <a:ext cx="6477000" cy="371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314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95400" y="685800"/>
            <a:ext cx="41910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الأعمال المنفردي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685800" y="1752600"/>
            <a:ext cx="7772400" cy="99060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200" b="1" dirty="0" smtClean="0">
                <a:solidFill>
                  <a:srgbClr val="7030A0"/>
                </a:solidFill>
              </a:rPr>
              <a:t>أذكر مفردا من الجمع ثم اجعله جملة مفيدة من عندك 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639038"/>
              </p:ext>
            </p:extLst>
          </p:nvPr>
        </p:nvGraphicFramePr>
        <p:xfrm>
          <a:off x="228600" y="2729412"/>
          <a:ext cx="861059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8913"/>
                <a:gridCol w="2441110"/>
                <a:gridCol w="2260576"/>
              </a:tblGrid>
              <a:tr h="7145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الجملة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المفرد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الجمع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619920"/>
              </p:ext>
            </p:extLst>
          </p:nvPr>
        </p:nvGraphicFramePr>
        <p:xfrm>
          <a:off x="228471" y="5977818"/>
          <a:ext cx="860276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355"/>
                <a:gridCol w="2438888"/>
                <a:gridCol w="2258518"/>
              </a:tblGrid>
              <a:tr h="5720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2400" b="1" dirty="0" smtClean="0">
                          <a:solidFill>
                            <a:srgbClr val="7030A0"/>
                          </a:solidFill>
                        </a:rPr>
                        <a:t>الخلفاء</a:t>
                      </a:r>
                      <a:endParaRPr lang="ar-SA" sz="1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200702"/>
              </p:ext>
            </p:extLst>
          </p:nvPr>
        </p:nvGraphicFramePr>
        <p:xfrm>
          <a:off x="228599" y="5344886"/>
          <a:ext cx="8610601" cy="596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355"/>
                <a:gridCol w="2446729"/>
                <a:gridCol w="2258517"/>
              </a:tblGrid>
              <a:tr h="5964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7030A0"/>
                          </a:solidFill>
                        </a:rPr>
                        <a:t>رسل</a:t>
                      </a:r>
                      <a:endParaRPr lang="en-US" sz="28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788908"/>
              </p:ext>
            </p:extLst>
          </p:nvPr>
        </p:nvGraphicFramePr>
        <p:xfrm>
          <a:off x="228601" y="3487103"/>
          <a:ext cx="8610602" cy="598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399"/>
                <a:gridCol w="2387626"/>
                <a:gridCol w="2260577"/>
              </a:tblGrid>
              <a:tr h="59873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7030A0"/>
                          </a:solidFill>
                        </a:rPr>
                        <a:t>بيوت</a:t>
                      </a:r>
                      <a:endParaRPr lang="en-US" sz="28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595931"/>
              </p:ext>
            </p:extLst>
          </p:nvPr>
        </p:nvGraphicFramePr>
        <p:xfrm>
          <a:off x="228599" y="4063408"/>
          <a:ext cx="8610601" cy="621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355"/>
                <a:gridCol w="2446729"/>
                <a:gridCol w="2258517"/>
              </a:tblGrid>
              <a:tr h="6210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7030A0"/>
                          </a:solidFill>
                        </a:rPr>
                        <a:t>أقوال</a:t>
                      </a:r>
                      <a:endParaRPr lang="en-US" sz="28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855275"/>
              </p:ext>
            </p:extLst>
          </p:nvPr>
        </p:nvGraphicFramePr>
        <p:xfrm>
          <a:off x="228599" y="4693686"/>
          <a:ext cx="8610601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355"/>
                <a:gridCol w="2438888"/>
                <a:gridCol w="226635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7030A0"/>
                          </a:solidFill>
                        </a:rPr>
                        <a:t>الأبواب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06" y="333828"/>
            <a:ext cx="2700337" cy="162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6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90525"/>
            <a:ext cx="7366000" cy="9810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800" b="1" dirty="0" smtClean="0">
                <a:solidFill>
                  <a:srgbClr val="7030A0"/>
                </a:solidFill>
              </a:rPr>
              <a:t>الكلمات المتضادة </a:t>
            </a:r>
            <a:endParaRPr lang="en-US" sz="4800" b="1" dirty="0">
              <a:solidFill>
                <a:srgbClr val="7030A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421642"/>
              </p:ext>
            </p:extLst>
          </p:nvPr>
        </p:nvGraphicFramePr>
        <p:xfrm>
          <a:off x="457200" y="1394580"/>
          <a:ext cx="8077200" cy="81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815220"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>
                          <a:solidFill>
                            <a:srgbClr val="7030A0"/>
                          </a:solidFill>
                        </a:rPr>
                        <a:t>الكلمة المتضادّ</a:t>
                      </a:r>
                      <a:r>
                        <a:rPr lang="ar-SA" sz="36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>
                          <a:solidFill>
                            <a:srgbClr val="7030A0"/>
                          </a:solidFill>
                        </a:rPr>
                        <a:t>الكلمة الاصلي</a:t>
                      </a:r>
                      <a:endParaRPr lang="en-US" sz="3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541998"/>
              </p:ext>
            </p:extLst>
          </p:nvPr>
        </p:nvGraphicFramePr>
        <p:xfrm>
          <a:off x="457200" y="2313820"/>
          <a:ext cx="8077200" cy="3629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725956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>
                          <a:solidFill>
                            <a:schemeClr val="tx1"/>
                          </a:solidFill>
                        </a:rPr>
                        <a:t>ليل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>
                          <a:solidFill>
                            <a:schemeClr val="tx1"/>
                          </a:solidFill>
                        </a:rPr>
                        <a:t>يوم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25956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امرأة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رجل 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25956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كفر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اسلام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25956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زوجة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زوج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25956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اخ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اخت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5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6800" y="533400"/>
            <a:ext cx="7010400" cy="1295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</a:rPr>
              <a:t>صياغ الماضي و المضارع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083158"/>
              </p:ext>
            </p:extLst>
          </p:nvPr>
        </p:nvGraphicFramePr>
        <p:xfrm>
          <a:off x="558800" y="1954428"/>
          <a:ext cx="8128000" cy="45225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/>
                <a:gridCol w="4064000"/>
              </a:tblGrid>
              <a:tr h="753762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المضارع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الماضي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753762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يقرّر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قرّر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753762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يجد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وجد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753762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يذهب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ذهب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753762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يقول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قال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753762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تتبع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اتبعت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49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362200"/>
            <a:ext cx="8382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7030A0"/>
                </a:solidFill>
              </a:rPr>
              <a:t>إملإ الفراغات في الجمل الأتية بكلمة مناسة التى بين القوسين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3048000"/>
            <a:ext cx="8534400" cy="3505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ar-SA" sz="2200" b="1" dirty="0">
                <a:solidFill>
                  <a:srgbClr val="7030A0"/>
                </a:solidFill>
              </a:rPr>
              <a:t>١-  لقد الفاروق رجلا ربانيا بحق ..........................الا الله.   (الخشي)</a:t>
            </a:r>
          </a:p>
          <a:p>
            <a:pPr algn="r">
              <a:lnSpc>
                <a:spcPct val="150000"/>
              </a:lnSpc>
            </a:pPr>
            <a:r>
              <a:rPr lang="ar-SA" sz="2200" b="1" dirty="0">
                <a:solidFill>
                  <a:srgbClr val="7030A0"/>
                </a:solidFill>
              </a:rPr>
              <a:t>٢-  إن عمر الفاروق قد اسلم و أمن بالله و.................رسوله. (التصديق)</a:t>
            </a:r>
          </a:p>
          <a:p>
            <a:pPr algn="r">
              <a:lnSpc>
                <a:spcPct val="150000"/>
              </a:lnSpc>
            </a:pPr>
            <a:r>
              <a:rPr lang="ar-SA" sz="2200" b="1" dirty="0">
                <a:solidFill>
                  <a:srgbClr val="7030A0"/>
                </a:solidFill>
              </a:rPr>
              <a:t>٣-  بعد ............... سيفه ذهب عمر الفاروق لقتل محمد صلي الله عليه و سلم.  (السن)</a:t>
            </a:r>
          </a:p>
          <a:p>
            <a:pPr algn="r">
              <a:lnSpc>
                <a:spcPct val="150000"/>
              </a:lnSpc>
            </a:pPr>
            <a:r>
              <a:rPr lang="ar-SA" sz="2200" b="1" dirty="0">
                <a:solidFill>
                  <a:srgbClr val="7030A0"/>
                </a:solidFill>
              </a:rPr>
              <a:t>٤-  كان خباب بن الأرت.............فاطمة و سعيد بن زيد القرأن الكريم.  (التعليم)</a:t>
            </a:r>
          </a:p>
          <a:p>
            <a:pPr algn="r">
              <a:lnSpc>
                <a:spcPct val="150000"/>
              </a:lnSpc>
            </a:pPr>
            <a:r>
              <a:rPr lang="ar-SA" sz="2200" b="1" dirty="0">
                <a:solidFill>
                  <a:srgbClr val="7030A0"/>
                </a:solidFill>
              </a:rPr>
              <a:t>٥-  توجه عمر الفاروق إلى مقام إبراهيم فصلى ثم ........... إلى المدينة.  (الهجرة)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59" y="219456"/>
            <a:ext cx="3834384" cy="206654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7200" y="762000"/>
            <a:ext cx="4514959" cy="1219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rgbClr val="7030A0"/>
                </a:solidFill>
              </a:rPr>
              <a:t>الأعمال المجتمعي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9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533400"/>
            <a:ext cx="52578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solidFill>
                  <a:schemeClr val="bg1"/>
                </a:solidFill>
              </a:rPr>
              <a:t>تقييم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2843" y="1447800"/>
            <a:ext cx="5451357" cy="70757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rgbClr val="7030A0"/>
                </a:solidFill>
              </a:rPr>
              <a:t>صل بين الكلمتين </a:t>
            </a:r>
            <a:r>
              <a:rPr lang="ar-SA" sz="4000" b="1" dirty="0" smtClean="0">
                <a:solidFill>
                  <a:srgbClr val="7030A0"/>
                </a:solidFill>
              </a:rPr>
              <a:t>المرادفتين 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238447"/>
            <a:ext cx="2710873" cy="5116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المجموعة  (ب)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2218593"/>
            <a:ext cx="2710873" cy="5116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المجموعة  (أ)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7801" y="2819400"/>
            <a:ext cx="1465824" cy="779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 بطولة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7177899" y="3590596"/>
            <a:ext cx="1465824" cy="68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العدل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9157" y="5764126"/>
            <a:ext cx="1459832" cy="72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الإنصاف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070557"/>
            <a:ext cx="1459832" cy="774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لا يخفي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323452"/>
            <a:ext cx="1459832" cy="725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شجاعة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2905" y="3616017"/>
            <a:ext cx="1459832" cy="686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قرع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2905" y="2843413"/>
            <a:ext cx="1459832" cy="741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المجلس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46209" y="5073636"/>
            <a:ext cx="1459832" cy="716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rgbClr val="7030A0"/>
                </a:solidFill>
              </a:rPr>
              <a:t>طرق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62800" y="4248126"/>
            <a:ext cx="1459832" cy="716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    الحلقات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46208" y="5713236"/>
            <a:ext cx="1592991" cy="798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    لا يخشي</a:t>
            </a:r>
            <a:endParaRPr lang="en-US" sz="2800" b="1" dirty="0">
              <a:solidFill>
                <a:srgbClr val="7030A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618034" y="3378275"/>
            <a:ext cx="4628175" cy="136499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60296" y="3200400"/>
            <a:ext cx="4685913" cy="15113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05318" y="5510447"/>
            <a:ext cx="4813560" cy="7312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530031" y="4060771"/>
            <a:ext cx="4788847" cy="21493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38400" y="3972750"/>
            <a:ext cx="4880478" cy="13867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7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685800"/>
            <a:ext cx="54864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7030A0"/>
                </a:solidFill>
              </a:rPr>
              <a:t>الواجب المنزلي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5029200"/>
            <a:ext cx="83058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solidFill>
                  <a:srgbClr val="7030A0"/>
                </a:solidFill>
              </a:rPr>
              <a:t>(١) استخرج عشرة صيغة من النص ثم حوله الي صيغة المضارع</a:t>
            </a:r>
          </a:p>
          <a:p>
            <a:pPr algn="ctr">
              <a:lnSpc>
                <a:spcPct val="150000"/>
              </a:lnSpc>
            </a:pPr>
            <a:r>
              <a:rPr lang="ar-SA" sz="2800" b="1" dirty="0">
                <a:solidFill>
                  <a:srgbClr val="7030A0"/>
                </a:solidFill>
              </a:rPr>
              <a:t>(١) اكتب ماذا تعلم عن صفة عمر رضي الله تعالي عنه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752600"/>
            <a:ext cx="6766560" cy="31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0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43000" y="685800"/>
            <a:ext cx="6858000" cy="990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شكرا – الى القاء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78144"/>
            <a:ext cx="7540721" cy="424165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38200" y="5486400"/>
            <a:ext cx="7540721" cy="533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সাড়ে পাঁচানী হোসাইনীয়া ফাজিল মাদ্রাসা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5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تعريف المدرس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>
              <a:buNone/>
            </a:pPr>
            <a:endParaRPr lang="ar-SA" sz="4000" b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ar-SA" sz="4000" b="1" dirty="0" smtClean="0">
                <a:solidFill>
                  <a:srgbClr val="002060"/>
                </a:solidFill>
              </a:rPr>
              <a:t>محمد انعام الحق </a:t>
            </a:r>
            <a:r>
              <a:rPr lang="ar-SA" sz="4000" dirty="0" smtClean="0">
                <a:solidFill>
                  <a:srgbClr val="002060"/>
                </a:solidFill>
              </a:rPr>
              <a:t>(محاضر للعرب)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rgbClr val="002060"/>
                </a:solidFill>
              </a:rPr>
              <a:t>شاري فانساني حسينية فاضل مدرسة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rgbClr val="002060"/>
                </a:solidFill>
              </a:rPr>
              <a:t>مطلب عطّر- ساندبور-</a:t>
            </a:r>
          </a:p>
          <a:p>
            <a:pPr marL="0" indent="0" algn="r"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01817511165</a:t>
            </a:r>
            <a:r>
              <a:rPr lang="ar-SA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الجوال</a:t>
            </a:r>
            <a:r>
              <a:rPr lang="ar-SA" sz="4000" dirty="0" smtClean="0">
                <a:solidFill>
                  <a:srgbClr val="002060"/>
                </a:solidFill>
              </a:rPr>
              <a:t> :- </a:t>
            </a:r>
            <a:r>
              <a:rPr lang="en-US" sz="4000" dirty="0" smtClean="0">
                <a:solidFill>
                  <a:srgbClr val="002060"/>
                </a:solidFill>
              </a:rPr>
              <a:t>   </a:t>
            </a:r>
            <a:endParaRPr lang="en-US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anaam343@gmail.com</a:t>
            </a:r>
            <a:r>
              <a:rPr lang="ar-SA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ar-SA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البريد الالكترونى</a:t>
            </a:r>
            <a:r>
              <a:rPr lang="ar-SA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:-</a:t>
            </a:r>
            <a:r>
              <a:rPr lang="ar-SA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endParaRPr lang="en-US" sz="3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marL="0" indent="0" algn="r">
              <a:buNone/>
            </a:pP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1524000"/>
            <a:ext cx="222976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3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0" y="533400"/>
            <a:ext cx="54102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</a:rPr>
              <a:t>تعريف الدرس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533400" y="1676400"/>
            <a:ext cx="8153400" cy="4572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286000"/>
            <a:ext cx="662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3600" b="1" dirty="0" smtClean="0">
                <a:solidFill>
                  <a:srgbClr val="7030A0"/>
                </a:solidFill>
              </a:rPr>
              <a:t>الصف: التاسع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ar-SA" sz="3600" b="1" dirty="0" smtClean="0">
                <a:solidFill>
                  <a:srgbClr val="7030A0"/>
                </a:solidFill>
              </a:rPr>
              <a:t>      </a:t>
            </a:r>
          </a:p>
          <a:p>
            <a:pPr algn="r"/>
            <a:r>
              <a:rPr lang="ar-SA" sz="3600" b="1" dirty="0" smtClean="0">
                <a:solidFill>
                  <a:srgbClr val="7030A0"/>
                </a:solidFill>
              </a:rPr>
              <a:t>       المادة: اللغة العربية الإتصالية</a:t>
            </a:r>
          </a:p>
          <a:p>
            <a:pPr algn="r"/>
            <a:r>
              <a:rPr lang="ar-SA" sz="3600" b="1" dirty="0" smtClean="0">
                <a:solidFill>
                  <a:srgbClr val="7030A0"/>
                </a:solidFill>
              </a:rPr>
              <a:t>       الوحدة: الثانية</a:t>
            </a:r>
          </a:p>
          <a:p>
            <a:pPr algn="r"/>
            <a:r>
              <a:rPr lang="ar-SA" sz="3600" b="1" dirty="0" smtClean="0">
                <a:solidFill>
                  <a:srgbClr val="7030A0"/>
                </a:solidFill>
              </a:rPr>
              <a:t>       الدرس: الأول</a:t>
            </a:r>
          </a:p>
          <a:p>
            <a:pPr algn="r"/>
            <a:r>
              <a:rPr lang="ar-SA" sz="3600" b="1" dirty="0" smtClean="0">
                <a:solidFill>
                  <a:srgbClr val="7030A0"/>
                </a:solidFill>
              </a:rPr>
              <a:t>       المدة: 40 دقيقة</a:t>
            </a:r>
          </a:p>
          <a:p>
            <a:pPr algn="r"/>
            <a:r>
              <a:rPr lang="ar-SA" sz="3600" b="1" dirty="0" smtClean="0">
                <a:solidFill>
                  <a:srgbClr val="7030A0"/>
                </a:solidFill>
              </a:rPr>
              <a:t>       التاريخ: 12-05-2020 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7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381000"/>
            <a:ext cx="62484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600" b="1" dirty="0" smtClean="0">
                <a:solidFill>
                  <a:srgbClr val="7030A0"/>
                </a:solidFill>
              </a:rPr>
              <a:t>استفادة الدرس</a:t>
            </a:r>
            <a:r>
              <a:rPr lang="en-US" sz="6600" b="1" dirty="0" smtClean="0">
                <a:solidFill>
                  <a:srgbClr val="7030A0"/>
                </a:solidFill>
              </a:rPr>
              <a:t> </a:t>
            </a:r>
            <a:endParaRPr lang="en-US" sz="6600" dirty="0"/>
          </a:p>
        </p:txBody>
      </p:sp>
      <p:sp>
        <p:nvSpPr>
          <p:cNvPr id="3" name="Rounded Rectangle 2"/>
          <p:cNvSpPr/>
          <p:nvPr/>
        </p:nvSpPr>
        <p:spPr>
          <a:xfrm>
            <a:off x="533400" y="1828800"/>
            <a:ext cx="7924800" cy="449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000" b="1" dirty="0" smtClean="0">
                <a:solidFill>
                  <a:srgbClr val="7030A0"/>
                </a:solidFill>
              </a:rPr>
              <a:t>يستطيع الطلاب بعد فراغة الدرس.........</a:t>
            </a:r>
            <a:endParaRPr lang="ar-SA" b="1" dirty="0">
              <a:solidFill>
                <a:srgbClr val="7030A0"/>
              </a:solidFill>
              <a:latin typeface="AnandapatraCMJ"/>
            </a:endParaRPr>
          </a:p>
          <a:p>
            <a:pPr algn="r"/>
            <a:r>
              <a:rPr lang="en-US" b="1" dirty="0" smtClean="0">
                <a:solidFill>
                  <a:srgbClr val="7030A0"/>
                </a:solidFill>
                <a:latin typeface="AnandapatraCMJ"/>
              </a:rPr>
              <a:t>À</a:t>
            </a:r>
            <a:endParaRPr lang="ar-SA" b="1" dirty="0" smtClean="0">
              <a:solidFill>
                <a:srgbClr val="7030A0"/>
              </a:solidFill>
            </a:endParaRPr>
          </a:p>
          <a:p>
            <a:pPr algn="r"/>
            <a:r>
              <a:rPr lang="ar-SA" sz="3200" b="1" dirty="0">
                <a:solidFill>
                  <a:srgbClr val="7030A0"/>
                </a:solidFill>
              </a:rPr>
              <a:t>1</a:t>
            </a:r>
            <a:r>
              <a:rPr lang="ar-SA" sz="3200" b="1" dirty="0" smtClean="0">
                <a:solidFill>
                  <a:srgbClr val="7030A0"/>
                </a:solidFill>
              </a:rPr>
              <a:t>. أن يقول معني مفردات الهامة </a:t>
            </a:r>
          </a:p>
          <a:p>
            <a:pPr algn="r"/>
            <a:r>
              <a:rPr lang="ar-SA" sz="3200" b="1" dirty="0" smtClean="0">
                <a:solidFill>
                  <a:srgbClr val="7030A0"/>
                </a:solidFill>
              </a:rPr>
              <a:t>٢. أن يستخدمه في الجمل</a:t>
            </a:r>
          </a:p>
          <a:p>
            <a:pPr algn="r"/>
            <a:r>
              <a:rPr lang="ar-SA" sz="4000" b="1" dirty="0" smtClean="0">
                <a:solidFill>
                  <a:srgbClr val="7030A0"/>
                </a:solidFill>
              </a:rPr>
              <a:t>٣. أن يعين صياغ الماضي و المضارع</a:t>
            </a:r>
          </a:p>
          <a:p>
            <a:pPr algn="r"/>
            <a:r>
              <a:rPr lang="ar-SA" sz="4000" b="1" dirty="0" smtClean="0">
                <a:solidFill>
                  <a:srgbClr val="7030A0"/>
                </a:solidFill>
              </a:rPr>
              <a:t>٤. أن يبين صفة عمر إبن الخطاب</a:t>
            </a:r>
          </a:p>
        </p:txBody>
      </p:sp>
    </p:spTree>
    <p:extLst>
      <p:ext uri="{BB962C8B-B14F-4D97-AF65-F5344CB8AC3E}">
        <p14:creationId xmlns:p14="http://schemas.microsoft.com/office/powerpoint/2010/main" val="249940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48807323"/>
              </p:ext>
            </p:extLst>
          </p:nvPr>
        </p:nvGraphicFramePr>
        <p:xfrm>
          <a:off x="762000" y="762000"/>
          <a:ext cx="7772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227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5E041-B687-4842-A344-9989ABD08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3D95E041-B687-4842-A344-9989ABD08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3D95E041-B687-4842-A344-9989ABD08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3D95E041-B687-4842-A344-9989ABD08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3D95E041-B687-4842-A344-9989ABD08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595838-6138-41B0-BE2B-D11077480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50595838-6138-41B0-BE2B-D11077480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50595838-6138-41B0-BE2B-D11077480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50595838-6138-41B0-BE2B-D11077480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50595838-6138-41B0-BE2B-D110774805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B9FBB-B25C-43FF-9DB6-ACD047487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144B9FBB-B25C-43FF-9DB6-ACD047487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144B9FBB-B25C-43FF-9DB6-ACD047487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144B9FBB-B25C-43FF-9DB6-ACD047487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144B9FBB-B25C-43FF-9DB6-ACD047487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84052D-40A5-49DB-A533-248584526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B684052D-40A5-49DB-A533-248584526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B684052D-40A5-49DB-A533-248584526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B684052D-40A5-49DB-A533-248584526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B684052D-40A5-49DB-A533-248584526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8C62C-1137-47A2-B4F9-29ADB76F6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5B38C62C-1137-47A2-B4F9-29ADB76F6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5B38C62C-1137-47A2-B4F9-29ADB76F6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5B38C62C-1137-47A2-B4F9-29ADB76F6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5B38C62C-1137-47A2-B4F9-29ADB76F6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6906AD-264D-48C7-90DF-E8472EACC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76906AD-264D-48C7-90DF-E8472EACC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976906AD-264D-48C7-90DF-E8472EACC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976906AD-264D-48C7-90DF-E8472EACC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976906AD-264D-48C7-90DF-E8472EACC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5D7B32-E2F7-4C53-86CF-BFF524CA9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055D7B32-E2F7-4C53-86CF-BFF524CA9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055D7B32-E2F7-4C53-86CF-BFF524CA9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055D7B32-E2F7-4C53-86CF-BFF524CA9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055D7B32-E2F7-4C53-86CF-BFF524CA9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2BCF2A-487D-4458-9C30-0568CD3CE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042BCF2A-487D-4458-9C30-0568CD3CE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042BCF2A-487D-4458-9C30-0568CD3CE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042BCF2A-487D-4458-9C30-0568CD3CE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042BCF2A-487D-4458-9C30-0568CD3CEF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3EEC5D-2871-444C-9C95-7677AE75E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B93EEC5D-2871-444C-9C95-7677AE75E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B93EEC5D-2871-444C-9C95-7677AE75E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B93EEC5D-2871-444C-9C95-7677AE75E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B93EEC5D-2871-444C-9C95-7677AE75E7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524000" y="381000"/>
            <a:ext cx="6248400" cy="15240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bg1"/>
                </a:solidFill>
              </a:rPr>
              <a:t>درس اليوم 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3309258" cy="2590800"/>
          </a:xfrm>
          <a:prstGeom prst="rect">
            <a:avLst/>
          </a:prstGeom>
          <a:ln w="127000" cap="rnd">
            <a:solidFill>
              <a:srgbClr val="00B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RelaxedModerately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457200" y="4876800"/>
            <a:ext cx="8001000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rgbClr val="7030A0"/>
                </a:solidFill>
              </a:rPr>
              <a:t>بطولة عمر (رضي الله تعالي عنه)</a:t>
            </a:r>
            <a:endParaRPr lang="en-US" sz="48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20" y="2209800"/>
            <a:ext cx="430698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7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971800"/>
            <a:ext cx="7554681" cy="729343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800" b="1" dirty="0" smtClean="0">
                <a:solidFill>
                  <a:srgbClr val="7030A0"/>
                </a:solidFill>
              </a:rPr>
              <a:t>         أحد العشرة المبشرة بالجنة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133600"/>
            <a:ext cx="7554681" cy="72934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800" b="1" dirty="0" smtClean="0">
                <a:solidFill>
                  <a:srgbClr val="7030A0"/>
                </a:solidFill>
              </a:rPr>
              <a:t>         ثاني الخلفاء الرشدين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842657"/>
            <a:ext cx="7554681" cy="72934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b="1" dirty="0" smtClean="0">
                <a:solidFill>
                  <a:srgbClr val="7030A0"/>
                </a:solidFill>
              </a:rPr>
              <a:t>         مثال الشجاعة و الشماهة و العدل و الإنصاف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4648200"/>
            <a:ext cx="7554681" cy="7293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b="1" dirty="0" smtClean="0">
                <a:solidFill>
                  <a:srgbClr val="7030A0"/>
                </a:solidFill>
              </a:rPr>
              <a:t>         حياته قدوة للدعاة و العلماء و السياسيين و رج</a:t>
            </a:r>
            <a:r>
              <a:rPr lang="ar-SA" sz="2800" b="1" dirty="0">
                <a:solidFill>
                  <a:srgbClr val="7030A0"/>
                </a:solidFill>
              </a:rPr>
              <a:t>ا</a:t>
            </a:r>
            <a:r>
              <a:rPr lang="ar-SA" sz="2800" b="1" dirty="0" smtClean="0">
                <a:solidFill>
                  <a:srgbClr val="7030A0"/>
                </a:solidFill>
              </a:rPr>
              <a:t>ل الفكر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486400"/>
            <a:ext cx="7554685" cy="72934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b="1" dirty="0" smtClean="0">
                <a:solidFill>
                  <a:srgbClr val="7030A0"/>
                </a:solidFill>
              </a:rPr>
              <a:t>         إنه كان رجلا ربانيا لا يخشي الا الله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95400" y="457200"/>
            <a:ext cx="6319157" cy="16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ar-SA" sz="4400" b="1" dirty="0" smtClean="0">
                <a:solidFill>
                  <a:srgbClr val="7030A0"/>
                </a:solidFill>
              </a:rPr>
              <a:t>عن عمر أبن الخطاب </a:t>
            </a:r>
            <a:r>
              <a:rPr lang="ar-SA" sz="2400" b="1" dirty="0" smtClean="0">
                <a:solidFill>
                  <a:srgbClr val="7030A0"/>
                </a:solidFill>
              </a:rPr>
              <a:t>رضي الله تعالي عنه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0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685800"/>
            <a:ext cx="83058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المفردات الهامة مع الجمع و استخدامه في الجمل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105619" y="2060353"/>
            <a:ext cx="2433726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الجمع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045" y="3378888"/>
            <a:ext cx="3721927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خلقت الجنات للمومنين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045" y="4046201"/>
            <a:ext cx="3721927" cy="700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الرجال مشرفوا الأسرة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044" y="4763525"/>
            <a:ext cx="3728565" cy="668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اقوال العلماء مقبولة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1" y="4096542"/>
            <a:ext cx="2245914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رجل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4773614"/>
            <a:ext cx="2245914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قول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88167" y="2735482"/>
            <a:ext cx="2465033" cy="662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أبناء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09944" y="3376755"/>
            <a:ext cx="2433726" cy="663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الجنات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09943" y="4064539"/>
            <a:ext cx="2433726" cy="6810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رجال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53201" y="5465996"/>
            <a:ext cx="2245914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سيف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09947" y="5465996"/>
            <a:ext cx="2433726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سيوف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8118" y="2722114"/>
            <a:ext cx="3736681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الأبناء يطيعون اٰباءهم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8119" y="2048782"/>
            <a:ext cx="3736681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الجملة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53200" y="3409843"/>
            <a:ext cx="2245914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الجنة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3200" y="2736567"/>
            <a:ext cx="2245914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إبن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3200" y="2048783"/>
            <a:ext cx="2245914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المفرد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5044" y="5456874"/>
            <a:ext cx="3729755" cy="6681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كانت السيوف اسلحة مهمة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14800" y="4769140"/>
            <a:ext cx="2438401" cy="6575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أقوال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6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81000"/>
            <a:ext cx="5791200" cy="1295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bg1"/>
                </a:solidFill>
              </a:rPr>
              <a:t>الكلمات المردفات</a:t>
            </a:r>
            <a:endParaRPr lang="en-US" sz="5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403637"/>
              </p:ext>
            </p:extLst>
          </p:nvPr>
        </p:nvGraphicFramePr>
        <p:xfrm>
          <a:off x="533400" y="1828800"/>
          <a:ext cx="8153400" cy="769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7694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 smtClean="0">
                          <a:solidFill>
                            <a:srgbClr val="7030A0"/>
                          </a:solidFill>
                        </a:rPr>
                        <a:t>الكلمة المردفة</a:t>
                      </a:r>
                      <a:endParaRPr lang="en-US" sz="3600" dirty="0" smtClean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 smtClean="0">
                          <a:solidFill>
                            <a:srgbClr val="7030A0"/>
                          </a:solidFill>
                        </a:rPr>
                        <a:t> الكلمة الاصلي</a:t>
                      </a:r>
                      <a:endParaRPr lang="en-US" sz="3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252375"/>
              </p:ext>
            </p:extLst>
          </p:nvPr>
        </p:nvGraphicFramePr>
        <p:xfrm>
          <a:off x="533400" y="2650970"/>
          <a:ext cx="8153400" cy="3735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8282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 smtClean="0">
                          <a:solidFill>
                            <a:schemeClr val="tx1"/>
                          </a:solidFill>
                        </a:rPr>
                        <a:t>عزم</a:t>
                      </a:r>
                      <a:endParaRPr lang="en-US" sz="3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 smtClean="0">
                          <a:solidFill>
                            <a:schemeClr val="tx1"/>
                          </a:solidFill>
                        </a:rPr>
                        <a:t>قرّر</a:t>
                      </a:r>
                      <a:endParaRPr lang="en-US" sz="3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6920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chemeClr val="tx1"/>
                          </a:solidFill>
                        </a:rPr>
                        <a:t>مستترا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chemeClr val="tx1"/>
                          </a:solidFill>
                        </a:rPr>
                        <a:t>خافيا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6920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chemeClr val="tx1"/>
                          </a:solidFill>
                        </a:rPr>
                        <a:t>انقياد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chemeClr val="tx1"/>
                          </a:solidFill>
                        </a:rPr>
                        <a:t>اسلام 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6920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chemeClr val="tx1"/>
                          </a:solidFill>
                        </a:rPr>
                        <a:t>اعرف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chemeClr val="tx1"/>
                          </a:solidFill>
                        </a:rPr>
                        <a:t>اعلم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6920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chemeClr val="tx1"/>
                          </a:solidFill>
                        </a:rPr>
                        <a:t>السبيل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chemeClr val="tx1"/>
                          </a:solidFill>
                        </a:rPr>
                        <a:t>الطريق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48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426</Words>
  <Application>Microsoft Office PowerPoint</Application>
  <PresentationFormat>On-screen Show (4:3)</PresentationFormat>
  <Paragraphs>130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تعريف المدرس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18</cp:revision>
  <dcterms:created xsi:type="dcterms:W3CDTF">2020-09-23T14:40:30Z</dcterms:created>
  <dcterms:modified xsi:type="dcterms:W3CDTF">2020-09-25T05:04:22Z</dcterms:modified>
</cp:coreProperties>
</file>