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57" r:id="rId3"/>
    <p:sldId id="287" r:id="rId4"/>
    <p:sldId id="288" r:id="rId5"/>
    <p:sldId id="289" r:id="rId6"/>
    <p:sldId id="290" r:id="rId7"/>
    <p:sldId id="291" r:id="rId8"/>
    <p:sldId id="307" r:id="rId9"/>
    <p:sldId id="309" r:id="rId10"/>
    <p:sldId id="308" r:id="rId11"/>
    <p:sldId id="292" r:id="rId12"/>
    <p:sldId id="293" r:id="rId13"/>
    <p:sldId id="294" r:id="rId14"/>
    <p:sldId id="295" r:id="rId15"/>
    <p:sldId id="296" r:id="rId16"/>
    <p:sldId id="297" r:id="rId17"/>
    <p:sldId id="299" r:id="rId18"/>
    <p:sldId id="298" r:id="rId19"/>
    <p:sldId id="311" r:id="rId20"/>
    <p:sldId id="312" r:id="rId21"/>
    <p:sldId id="310" r:id="rId22"/>
    <p:sldId id="306" r:id="rId23"/>
    <p:sldId id="282" r:id="rId24"/>
    <p:sldId id="286" r:id="rId25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9290" autoAdjust="0"/>
  </p:normalViewPr>
  <p:slideViewPr>
    <p:cSldViewPr>
      <p:cViewPr>
        <p:scale>
          <a:sx n="70" d="100"/>
          <a:sy n="70" d="100"/>
        </p:scale>
        <p:origin x="-1098" y="0"/>
      </p:cViewPr>
      <p:guideLst>
        <p:guide orient="horz" pos="2304"/>
        <p:guide pos="327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13DB2-F616-44B1-9A37-97C0EA74332F}" type="datetimeFigureOut">
              <a:rPr lang="en-US" smtClean="0"/>
              <a:t>9/25/2020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CE5B-66C7-4776-9C77-A28BEFE200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Vrinda" pitchFamily="34" charset="0"/>
                <a:cs typeface="Vrinda" pitchFamily="34" charset="0"/>
              </a:rPr>
              <a:t>পাঠ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 সংশ্লিষ্ট ছবি দ্বারা শিক্ষার্থীদের স্বাগতম জানানো যেতে পারে। পাঠ যেহেতু হাদিস শরিফ তাই এ ছবিটি দেওয়া হয়েছে।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  <a:p>
            <a:endParaRPr lang="en-US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>
                <a:cs typeface="+mn-cs"/>
              </a:rPr>
              <a:t>উত্তর হতে পারে-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পূণ্য ও ন্যায়ের পথে চলার জন্য হাদিস শরিফের প্রয়োজন,</a:t>
            </a:r>
            <a:r>
              <a:rPr lang="bn-BD" sz="14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হল- নবি করিম (সাঃ) এর জীবনের সকল কাজ-কর্মের সংরক্ষক,</a:t>
            </a:r>
            <a:r>
              <a:rPr lang="bn-BD" sz="14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হাদিস ইসলামি জীবন ব্যবস্থার দ্বিতীয় উৎস,</a:t>
            </a:r>
            <a:r>
              <a:rPr lang="bn-BD" sz="1400" baseline="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+mn-cs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হাদিস আল কুরআনের ব্যাখ্যা</a:t>
            </a:r>
            <a:r>
              <a:rPr lang="bn-BD" sz="14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ইত্যাদি।</a:t>
            </a:r>
            <a:endParaRPr lang="en-US" sz="14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smtClean="0"/>
              <a:t>সবাইকে </a:t>
            </a:r>
            <a:r>
              <a:rPr lang="bn-BD" baseline="0" dirty="0" smtClean="0"/>
              <a:t>ধন্যবাদ জানিয়ে পাঠ শেষ করতে </a:t>
            </a:r>
            <a:r>
              <a:rPr lang="bn-BD" baseline="0" smtClean="0"/>
              <a:t>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0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DFA-AA69-417C-851F-05B2735E106D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8FF8-A179-4D32-9A61-51E855090174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F923-AB4A-4E23-8781-04AAA7160794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C56-CD2B-43DD-B889-F8CD208D0911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AA71-4477-44FD-A94D-EEB6EB474EE5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BA0F-21F8-4D88-B39A-EE075CECA950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B86-1417-4D87-93F6-5EE37323A6A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1ECA-891B-4CDC-8B53-800AD082FE45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Frame\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91" y="0"/>
            <a:ext cx="10489579" cy="73152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4668044" y="6918909"/>
            <a:ext cx="990600" cy="389467"/>
          </a:xfrm>
        </p:spPr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0630-F6DC-42A3-9987-A3ACC451B6BA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D28-00EB-4FE2-BD66-297207E59913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2DCA-2547-40F4-9C59-5CDDB6A48B81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Sunan-ibn-Majah-300x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181003"/>
            <a:ext cx="101346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62A4-3E65-49BB-992E-B0A84B0AF6F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47813" y="1648344"/>
            <a:ext cx="8251220" cy="442749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43" y="470646"/>
            <a:ext cx="10202989" cy="1586754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-41840" y="0"/>
            <a:ext cx="5239377" cy="725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5197537" y="0"/>
            <a:ext cx="5205351" cy="72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78" y="517477"/>
            <a:ext cx="4876800" cy="324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3705900"/>
            <a:ext cx="4875996" cy="324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" b="7395"/>
          <a:stretch/>
        </p:blipFill>
        <p:spPr>
          <a:xfrm>
            <a:off x="327428" y="476534"/>
            <a:ext cx="4917444" cy="322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53844" y="38862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নির্দিষ্ট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পারিশ্রমিকের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বিনিময়ে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মূল্য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গ্রহণ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ঘৃণার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নয়</a:t>
            </a:r>
            <a:r>
              <a:rPr lang="en-US" sz="3600" dirty="0" smtClean="0"/>
              <a:t> । </a:t>
            </a:r>
            <a:r>
              <a:rPr lang="en-US" sz="3600" dirty="0" err="1" smtClean="0"/>
              <a:t>বরং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উত্তম</a:t>
            </a:r>
            <a:r>
              <a:rPr lang="en-US" sz="3600" dirty="0" smtClean="0"/>
              <a:t> ও </a:t>
            </a:r>
            <a:r>
              <a:rPr lang="en-US" sz="3600" dirty="0" err="1" smtClean="0"/>
              <a:t>পবিত্র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।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610644" y="152400"/>
            <a:ext cx="4419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46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3" name="Up Arrow Callout 2"/>
          <p:cNvSpPr/>
          <p:nvPr/>
        </p:nvSpPr>
        <p:spPr>
          <a:xfrm>
            <a:off x="140303" y="4234235"/>
            <a:ext cx="9836420" cy="2743200"/>
          </a:xfrm>
          <a:prstGeom prst="upArrowCallout">
            <a:avLst>
              <a:gd name="adj1" fmla="val 33955"/>
              <a:gd name="adj2" fmla="val 25000"/>
              <a:gd name="adj3" fmla="val 25000"/>
              <a:gd name="adj4" fmla="val 75000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প্রিয় নবি হযরত মুহাম্মদ (সঃ)কে জিজ্ঞেস করা হলো - কোন প্রকারের উপার্জন উত্তম ও পবিত্র ? তিনি বললেন, কোনো ব্যক্তির নিজ শ্রমের উপার্জন এবং সৎব্যবসালব্ধ মুনাফা । (বায়হাকি)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47371" y="979635"/>
            <a:ext cx="3360163" cy="3352800"/>
            <a:chOff x="2040414" y="2698576"/>
            <a:chExt cx="2396170" cy="1873371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2040414" y="2698576"/>
              <a:ext cx="2396170" cy="1873371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5241764"/>
                <a:satOff val="-994"/>
                <a:lumOff val="-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095283" y="2753445"/>
              <a:ext cx="2286432" cy="1763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2410" tIns="232410" rIns="232410" bIns="232410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100" kern="1200" dirty="0" smtClean="0"/>
                <a:t>    </a:t>
              </a:r>
              <a:endParaRPr lang="en-US" sz="61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5212" y="914400"/>
            <a:ext cx="3152175" cy="3236846"/>
            <a:chOff x="3257257" y="245117"/>
            <a:chExt cx="1563624" cy="1250899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8" name="Rounded Rectangle 7"/>
            <p:cNvSpPr/>
            <p:nvPr/>
          </p:nvSpPr>
          <p:spPr>
            <a:xfrm>
              <a:off x="3257257" y="245117"/>
              <a:ext cx="1563624" cy="1250899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293895" y="281755"/>
              <a:ext cx="1490348" cy="117762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9657" y="979635"/>
            <a:ext cx="3177714" cy="3302877"/>
            <a:chOff x="4531352" y="1763524"/>
            <a:chExt cx="1563624" cy="1250899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ounded Rectangle 10"/>
            <p:cNvSpPr/>
            <p:nvPr/>
          </p:nvSpPr>
          <p:spPr>
            <a:xfrm>
              <a:off x="4531352" y="1763524"/>
              <a:ext cx="1563624" cy="1250899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  <a:ln w="5715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567990" y="1800162"/>
              <a:ext cx="1490348" cy="1177623"/>
            </a:xfrm>
            <a:prstGeom prst="rect">
              <a:avLst/>
            </a:prstGeom>
            <a:ln w="5715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10644" y="152400"/>
            <a:ext cx="4419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66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4621" y="628967"/>
            <a:ext cx="4419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মহান আল্লাহ তায়ালা বলেন, 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8" t="61787" r="2457" b="34795"/>
          <a:stretch/>
        </p:blipFill>
        <p:spPr>
          <a:xfrm>
            <a:off x="850592" y="1831983"/>
            <a:ext cx="9091174" cy="691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t="65978" r="2380" b="30886"/>
          <a:stretch/>
        </p:blipFill>
        <p:spPr>
          <a:xfrm>
            <a:off x="1367169" y="4123132"/>
            <a:ext cx="4494935" cy="586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t="61787" r="68113" b="34795"/>
          <a:stretch/>
        </p:blipFill>
        <p:spPr>
          <a:xfrm>
            <a:off x="5783120" y="4121297"/>
            <a:ext cx="3996176" cy="626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207" y="4961332"/>
            <a:ext cx="9830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দূর-প্রতিবেশী, সঙ্গী-সাথী, মুসাফির ও তোমাদের অধীনস্থ যেসব দাস-দাসী (শ্রমিক) রয়েছে তাদের প্রতিও সদয় হও ।”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সূরা আন-নিসা, আয়াত ৩৬)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66" y="2675332"/>
            <a:ext cx="9829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অর্থঃ“তোমরা পিতা-মাতা, আত্মীয়-স্বজন, ইয়াতিম ও মিসকিনদের সাথে ভালো আচরণ কর এবং নিকট-প্রতিবেশী,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pic>
        <p:nvPicPr>
          <p:cNvPr id="4" name="Picture 2" descr="C:\Users\SARK\Downloads\1457845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044" y="197853"/>
            <a:ext cx="7419617" cy="386918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517672" y="381000"/>
            <a:ext cx="658877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মালিক-শ্রমিকের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দৃষ্টান্ত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44" y="4038600"/>
            <a:ext cx="982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মালিক ও শ্রমিকের মাঝে এক চমৎকার দৃষ্টান্ত আমরা হযরত আনাস (রাঃ) এর জীবনে দেখতে পাই। তিনি বলেন,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“আমি দশ বছর যাবৎ রাসুলুল্লাহ (সঃ) এর খেদমত করেছি। তিনি আমার সম্পর্কে কখনো উহ! শব্দ বলেননি এবং কখনো বলেননি, এটা করোনি কেন?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এটা করেছ কেন? আমার বহু কাজ তিনি নিজের হাতে করে দিতেন। (বুখারি)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pic>
        <p:nvPicPr>
          <p:cNvPr id="3" name="Picture 2" descr="C:\Users\acer\Desktop\ইমেজ\ইজমা কিয়া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44" y="1045381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cer\Desktop\ইমেজ\ইজমা কিয়াস\20thCam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7"/>
          <a:stretch/>
        </p:blipFill>
        <p:spPr bwMode="auto">
          <a:xfrm>
            <a:off x="477044" y="1064715"/>
            <a:ext cx="4545269" cy="3265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244" y="4660710"/>
            <a:ext cx="1005840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/>
            <a:r>
              <a:rPr lang="bn-IN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</a:t>
            </a:r>
            <a:r>
              <a:rPr lang="bn-BD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শ্রমিকের মাঝে এক চমৎকার দৃষ্টা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করেন </a:t>
            </a:r>
            <a:r>
              <a:rPr lang="bn-BD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আমিরুল মুমিনিন </a:t>
            </a:r>
            <a:r>
              <a:rPr lang="bn-IN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উমর 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।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জেরুজালেম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সফরের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উটের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পিঠে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চড়া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উটের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রশি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টানার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নিজের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ভৃত্যের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মাঝে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ঠিক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নিয়েছিলেন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মালিক-শ্রমিকের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এমন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দৃষ্টান্ত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ইতিহাসে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বিরল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  </a:t>
            </a:r>
            <a:endParaRPr lang="en-US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369" y="152400"/>
            <a:ext cx="626824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মালিক-শ্রমিকের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দৃষ্টান্ত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68044" y="6721475"/>
            <a:ext cx="2057400" cy="389467"/>
          </a:xfrm>
        </p:spPr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32193" y="951130"/>
            <a:ext cx="3512651" cy="2838299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10483529"/>
              <a:satOff val="-1988"/>
              <a:lumOff val="-9999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209800" y="152400"/>
            <a:ext cx="4343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মালিক-শ্রমিক সম্পর্ক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7382" y="4872588"/>
            <a:ext cx="3048000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latin typeface="NikoshBAN" pitchFamily="2" charset="0"/>
              </a:rPr>
              <a:t> كُلَّ يَوْمٍ سَبْعِيْنَ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4" y="845061"/>
            <a:ext cx="5257800" cy="294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51145" y="3789429"/>
            <a:ext cx="1007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হজের সময় রাসুল (সঃ)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কে জিজ্ঞেস করা হলো যে, একজন অধীনস্থ কর্মচারীকে কতবার ক্ষমা করা যেতে পারে?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844" y="4876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তিনি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বলেছিলেন-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7444" y="5592045"/>
            <a:ext cx="610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অর্থঃ“ দৈনিক সত্তর বার।” (তিরমিযি)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27611" y="1122529"/>
            <a:ext cx="3886200" cy="2694746"/>
            <a:chOff x="1752604" y="3830287"/>
            <a:chExt cx="2971791" cy="2694746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1752604" y="3830287"/>
              <a:ext cx="2971791" cy="2694746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10483529"/>
                <a:satOff val="-1988"/>
                <a:lumOff val="-99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8"/>
            <p:cNvSpPr/>
            <p:nvPr/>
          </p:nvSpPr>
          <p:spPr>
            <a:xfrm>
              <a:off x="1831530" y="3909213"/>
              <a:ext cx="2813939" cy="25368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500" kern="1200" dirty="0" smtClean="0">
                  <a:latin typeface="NikoshBAN" pitchFamily="2" charset="0"/>
                  <a:cs typeface="NikoshBAN" pitchFamily="2" charset="0"/>
                </a:rPr>
                <a:t>      </a:t>
              </a: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2811" y="1122529"/>
            <a:ext cx="3931410" cy="2696570"/>
            <a:chOff x="1769752" y="28855"/>
            <a:chExt cx="3017010" cy="254417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1769752" y="28855"/>
              <a:ext cx="3017010" cy="2544170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844268" y="103371"/>
              <a:ext cx="2867978" cy="23951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500" kern="1200" dirty="0" smtClean="0">
                  <a:latin typeface="NikoshBAN" pitchFamily="2" charset="0"/>
                  <a:cs typeface="NikoshBAN" pitchFamily="2" charset="0"/>
                </a:rPr>
                <a:t>     </a:t>
              </a: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09800" y="152400"/>
            <a:ext cx="4343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মালিক-শ্রমিক সম্পর্ক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644" y="3914491"/>
            <a:ext cx="4324165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রাসুলুল্লাহ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(সঃ) বলেছেন,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9" t="26692" r="26226" b="69403"/>
          <a:stretch/>
        </p:blipFill>
        <p:spPr>
          <a:xfrm>
            <a:off x="5188649" y="4038600"/>
            <a:ext cx="4785504" cy="772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194" y="5029200"/>
            <a:ext cx="9420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অর্থঃ “তাকে (শ্রমিককে) তার সাধ্য ও সামর্থ্যের বাইরে  কোনো কাজ দেওয়া যাবে না।” (মুসলিম)   </a:t>
            </a:r>
            <a:r>
              <a:rPr lang="bn-BD" sz="3600" dirty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77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pic>
        <p:nvPicPr>
          <p:cNvPr id="4" name="Picture 3" descr="C:\Users\SARK\Downloads\574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73" y="977412"/>
            <a:ext cx="4914900" cy="32135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3" descr="C:\Users\acer\Desktop\ইমেজ\হাদিস\DSC_0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16" y="977412"/>
            <a:ext cx="4820382" cy="321358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44" y="4191000"/>
            <a:ext cx="10344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শ্রমিকের মর্যাদা ও অধিকার সম্পর্কে হযরত মুহাম্মদ (সঃ) বলেছেন, “তারা (যারা তোমাদের কাজ করে ) তোমাদের ভাই, আল্লাহ তাদেরকে তোমাদের অধীনস্থ করে দিয়েছেন। সে (মালিক) যা খায় তার অধীনস্থদের ও যেন তা খাওয়ায়। সে (মালিক) যা পরে তাদেরকে যেন তা পরতে দেয়। আর তাকে এমন কর্মভার দেবে না যা তার ক্ষমতার বাইরে। এমন কাজ হলে তাকে যেন সাহায্য করে।”(বুখারি ও মুসলিম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0444" y="28770"/>
            <a:ext cx="838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মালিক</a:t>
            </a:r>
            <a:r>
              <a:rPr lang="en-US" sz="3600" dirty="0" smtClean="0"/>
              <a:t> ও </a:t>
            </a:r>
            <a:r>
              <a:rPr lang="en-US" sz="3600" dirty="0" err="1" smtClean="0"/>
              <a:t>শ্রমিকের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বৈষম্য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ইসলাম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অনুমোধন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10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pic>
        <p:nvPicPr>
          <p:cNvPr id="3" name="Picture 8" descr="https://encrypted-tbn0.gstatic.com/images?q=tbn:ANd9GcTczg8KiJZdHD4IeUpyeZ68wJQCdYFIvGxEX1FwvCbStuXwKCX2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" y="1201802"/>
            <a:ext cx="4647929" cy="3217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ARK\Downloads\to-take-sal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199" y="1160628"/>
            <a:ext cx="4707404" cy="325897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629445" y="381000"/>
            <a:ext cx="9067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খুবদ্রুত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শ্রমিকের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পারিশ্রমিক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আদায়ের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ব্যাপারে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ইসলামের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বিধান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115" y="4685792"/>
            <a:ext cx="3581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সঃ) বলেছেন,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858" y="5650067"/>
            <a:ext cx="9908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অর্থঃ “শ্রমিকের গায়ের ঘাম শুকানোর পূর্বেই তার পারিশ্রমিক দিয়ে দাও।”  ( ইবনে মাজাহ)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4" t="58310" r="25424" b="36940"/>
          <a:stretch/>
        </p:blipFill>
        <p:spPr>
          <a:xfrm>
            <a:off x="5096810" y="4685792"/>
            <a:ext cx="4451372" cy="7392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00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0844" y="457200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রাসুলুল্লাহ (সঃ) বলেছেন,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“মজুরের পারিশ্রমিক নির্ধারণ না করে তাকে কাজে নিয়োগ করো না।”(বুখারি ও মুসলিম)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9" b="17670"/>
          <a:stretch/>
        </p:blipFill>
        <p:spPr>
          <a:xfrm>
            <a:off x="4972844" y="1219200"/>
            <a:ext cx="4836431" cy="276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" y="1219200"/>
            <a:ext cx="4799022" cy="278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9445" y="381000"/>
            <a:ext cx="9067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শ্রমিকের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পারিশ্রমিক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আদায়ের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ব্যাপারে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ইসলামের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বিধান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8962" y="184262"/>
            <a:ext cx="2911159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44" y="1183525"/>
            <a:ext cx="5029200" cy="589693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আবুল বাসার </a:t>
            </a:r>
            <a:endParaRPr lang="bn-BD" sz="2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শিক্ষক(ইসলাম শিক্ষা) </a:t>
            </a:r>
            <a:endParaRPr lang="bn-BD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রশিদপুর </a:t>
            </a:r>
            <a:r>
              <a:rPr lang="bn-BD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বিদ্যালয়,</a:t>
            </a:r>
          </a:p>
          <a:p>
            <a:pPr algn="ctr"/>
            <a:r>
              <a:rPr lang="bn-BD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কালিয়াকৈর , গাজীপুর ।</a:t>
            </a:r>
            <a:endParaRPr lang="bn-BD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bn-BD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০১৭১৬৩১৩৪৯২ </a:t>
            </a:r>
            <a:endParaRPr lang="bn-BD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basharrhs71@gmail.co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m</a:t>
            </a:r>
            <a:endParaRPr lang="bn-BD" sz="21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44244" y="6918909"/>
            <a:ext cx="990600" cy="389467"/>
          </a:xfrm>
        </p:spPr>
        <p:txBody>
          <a:bodyPr/>
          <a:lstStyle/>
          <a:p>
            <a:fld id="{51F2A26B-918C-4081-8861-92E634628E63}" type="datetime8">
              <a:rPr lang="en-US" smtClean="0"/>
              <a:t>9/25/2020 7:09 PM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46" y="1228724"/>
            <a:ext cx="4290023" cy="555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953365" y="3124200"/>
            <a:ext cx="297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অধ্যায়-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তৃতীয়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সময়- ৪০ মিনিট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1380744"/>
            <a:ext cx="2133600" cy="252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6941" y="4391039"/>
            <a:ext cx="9296399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হযরত মুহাম্মদ (সঃ) বলেছেন,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“গোলাম (শ্রমিক) যখন তার মালিকের কাজ সুচারুরূপে করে এবং সুষ্ঠুভাবে আল্লাহর ইবাদত করে তখন সে দ্বিগুণ প্রতিদান পায়।”(বুখারি ও মুসলিম)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98891" y="1066802"/>
            <a:ext cx="4953000" cy="312420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ounded Rectangle 14"/>
          <p:cNvSpPr/>
          <p:nvPr/>
        </p:nvSpPr>
        <p:spPr>
          <a:xfrm>
            <a:off x="191460" y="914400"/>
            <a:ext cx="4363243" cy="327660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629445" y="240773"/>
            <a:ext cx="9067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শ্রমিকের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পারিশ্রমিক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আদায়ের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ব্যাপারে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ইসলামের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বিধান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3" name="24-Point Star 2"/>
          <p:cNvSpPr/>
          <p:nvPr/>
        </p:nvSpPr>
        <p:spPr>
          <a:xfrm>
            <a:off x="6557111" y="2743200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486577" y="131381"/>
            <a:ext cx="5354746" cy="838199"/>
          </a:xfrm>
          <a:prstGeom prst="round2Same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22218" y="4556513"/>
            <a:ext cx="9683465" cy="219456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37494" y="9906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4" y="1291501"/>
            <a:ext cx="5286121" cy="3019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7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6" name="TextBox 7"/>
          <p:cNvSpPr txBox="1"/>
          <p:nvPr/>
        </p:nvSpPr>
        <p:spPr>
          <a:xfrm>
            <a:off x="358311" y="1218676"/>
            <a:ext cx="80787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৬। বর্তমান যুগকে কোন যুগ বলা হয় ?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410" y="1723781"/>
            <a:ext cx="2153473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(ক) পাথরের যুগ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3222" y="1741896"/>
            <a:ext cx="2275227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শিল্পায়নের যুগ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8449" y="1723781"/>
            <a:ext cx="1777777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কৃষি যুগ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6917" y="1741896"/>
            <a:ext cx="1903684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(ঘ) কলির যুগ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11" y="2147825"/>
            <a:ext cx="6478229" cy="52322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উত্তম উপার্জন হচ্ছে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47721" y="3679239"/>
            <a:ext cx="1880611" cy="361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18537" y="3671331"/>
            <a:ext cx="2077669" cy="3221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02062" y="3679240"/>
            <a:ext cx="1670449" cy="338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608" y="2731106"/>
            <a:ext cx="2448497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i)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নিজ শ্রমের উপার্জন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248" y="2719394"/>
            <a:ext cx="3049904" cy="4324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সৎ ব্যবসালব্ধ মুনাফা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54225" y="2719394"/>
            <a:ext cx="2456375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লভ্যাংশ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5173" y="3184284"/>
            <a:ext cx="3456792" cy="469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7410" y="3691993"/>
            <a:ext cx="1658454" cy="323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bn-BD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65117" y="5506042"/>
            <a:ext cx="1880611" cy="3865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68081" y="5520631"/>
            <a:ext cx="2077669" cy="3448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50023" y="5533648"/>
            <a:ext cx="1670449" cy="3619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5833" y="4587608"/>
            <a:ext cx="1863201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i)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   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82659" y="4564241"/>
            <a:ext cx="2062630" cy="4324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   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51737" y="4564241"/>
            <a:ext cx="2006190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মানবতাবোধ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8687" y="4997861"/>
            <a:ext cx="3456792" cy="4409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3608" y="5533648"/>
            <a:ext cx="1658454" cy="3459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bn-BD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8311" y="4106121"/>
            <a:ext cx="7170463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৮। হযরত উমর (রা.) এর জেরুজালেম সফরে প্রতিষ্ঠা হয়েছিল 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77526" y="228600"/>
            <a:ext cx="409055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18537" y="381000"/>
            <a:ext cx="2192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 "/>
              </a:rPr>
              <a:t>সঠিক উত্তরে ক্লিক কর </a:t>
            </a:r>
            <a:endParaRPr lang="en-US" b="1" dirty="0">
              <a:latin typeface="NikoshBAN 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77527" y="244522"/>
            <a:ext cx="409055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95557" y="228600"/>
            <a:ext cx="409055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39251" y="228600"/>
            <a:ext cx="409055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 সঠিক হয়েছে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64822" y="228600"/>
            <a:ext cx="409055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564821" y="261582"/>
            <a:ext cx="409055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52147" y="228768"/>
            <a:ext cx="409055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39247" y="219452"/>
            <a:ext cx="4090555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 সঠিক হয়েছে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539250" y="228600"/>
            <a:ext cx="409055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39249" y="230875"/>
            <a:ext cx="409055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567856" y="226325"/>
            <a:ext cx="409055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539248" y="226325"/>
            <a:ext cx="4090555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 সঠিক হয়েছে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556310" y="233823"/>
            <a:ext cx="4090555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 সঠিক হয়েছে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59A2-02E2-4D2C-ABB9-B0D5CE3E15BA}" type="datetime8">
              <a:rPr lang="en-US" smtClean="0"/>
              <a:t>9/25/2020 7:12 PM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63" y="1075730"/>
            <a:ext cx="5957666" cy="425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61079" y="5364187"/>
            <a:ext cx="8610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 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bn-BD" sz="4000" b="1" dirty="0" smtClean="0">
                <a:latin typeface="NikoshBAN 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bn-BD" sz="4000" b="1" dirty="0" smtClean="0">
                <a:latin typeface="NikoshBAN 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bn-BD" sz="4000" b="1" dirty="0" smtClean="0">
                <a:latin typeface="NikoshBAN 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১০টি</a:t>
            </a:r>
            <a:r>
              <a:rPr lang="bn-BD" sz="4000" b="1" dirty="0" smtClean="0">
                <a:latin typeface="NikoshBAN 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4444" y="152400"/>
            <a:ext cx="5432319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 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1844" y="6810233"/>
            <a:ext cx="1981200" cy="389467"/>
          </a:xfrm>
        </p:spPr>
        <p:txBody>
          <a:bodyPr/>
          <a:lstStyle/>
          <a:p>
            <a:fld id="{21E0B385-EB1D-40F5-9EB3-CF663D3A7A8A}" type="datetime8">
              <a:rPr lang="en-US" smtClean="0"/>
              <a:t>9/25/2020 7:09 PM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1076585"/>
            <a:ext cx="9753600" cy="57814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1444" y="228600"/>
            <a:ext cx="7162800" cy="1456448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>
                <a:ln w="7620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4173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57399" y="256674"/>
            <a:ext cx="6021277" cy="6813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চিত্রে আমরা কী দেখতে পাচ্ছি?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4" descr="C:\Users\SARK\Downloads\1444020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0044" y="1197384"/>
            <a:ext cx="4363244" cy="239978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5" descr="C:\Users\SARK\Downloads\13797586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380" y="1197384"/>
            <a:ext cx="4363244" cy="23561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2" descr="C:\Users\SARK\Downloads\0aec819fdbe960aec2c3e842d0d02b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15" y="3810000"/>
            <a:ext cx="4450509" cy="30352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11" descr="C:\Users\Afif\Desktop\images (5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95"/>
          <a:stretch/>
        </p:blipFill>
        <p:spPr bwMode="auto">
          <a:xfrm>
            <a:off x="5430044" y="3844134"/>
            <a:ext cx="4363244" cy="2967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pic>
        <p:nvPicPr>
          <p:cNvPr id="3" name="Picture 2" descr="C:\Users\Afif\Desktop\মালিক\images.jpgDSFD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48" y="1219200"/>
            <a:ext cx="4656668" cy="335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" y="1219200"/>
            <a:ext cx="515286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0044" y="256674"/>
            <a:ext cx="6801645" cy="6813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শ্রমিকরা</a:t>
            </a:r>
            <a:r>
              <a:rPr lang="en-US" sz="32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মালিকের</a:t>
            </a:r>
            <a:r>
              <a:rPr lang="en-US" sz="32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দাবী</a:t>
            </a:r>
            <a:r>
              <a:rPr lang="en-US" sz="32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?  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44" y="4800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তাদের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সঙ্গত</a:t>
            </a:r>
            <a:r>
              <a:rPr lang="en-US" sz="4000" dirty="0" smtClean="0"/>
              <a:t> </a:t>
            </a:r>
            <a:r>
              <a:rPr lang="en-US" sz="4000" dirty="0" err="1" smtClean="0"/>
              <a:t>অধিকার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আদায়ের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দাবী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করছে</a:t>
            </a:r>
            <a:r>
              <a:rPr lang="en-US" sz="4000" dirty="0" smtClean="0"/>
              <a:t> ।   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"/>
          <a:stretch/>
        </p:blipFill>
        <p:spPr>
          <a:xfrm>
            <a:off x="232358" y="221986"/>
            <a:ext cx="9933969" cy="568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769448" y="1981200"/>
            <a:ext cx="30480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8513" y="1600200"/>
            <a:ext cx="693269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" y="603020"/>
            <a:ext cx="10095507" cy="565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pic>
        <p:nvPicPr>
          <p:cNvPr id="3" name="Picture 2" descr="C:\Users\Afif\Desktop\মালিক\D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8" y="5334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Callout 3"/>
          <p:cNvSpPr/>
          <p:nvPr/>
        </p:nvSpPr>
        <p:spPr>
          <a:xfrm>
            <a:off x="2610644" y="4038600"/>
            <a:ext cx="5029200" cy="2743200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মালিক–শ্রমিক সম্পর্ক</a:t>
            </a:r>
            <a:endParaRPr lang="en-US" sz="48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৬ , </a:t>
            </a:r>
            <a:r>
              <a:rPr lang="en-US" sz="4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১১০ </a:t>
            </a:r>
            <a:r>
              <a:rPr lang="bn-BD" sz="4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ARK\Downloads\garments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6244" y="599364"/>
            <a:ext cx="4000500" cy="32766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5788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828800"/>
            <a:ext cx="8630444" cy="434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মালিক</a:t>
            </a:r>
            <a:r>
              <a:rPr kumimoji="0" lang="ar-SA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BD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শ্রমিকের পরিচয় বলতে পারবে</a:t>
            </a:r>
            <a:r>
              <a:rPr kumimoji="0" lang="en-US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; </a:t>
            </a:r>
            <a:endParaRPr kumimoji="0" lang="bn-BD" sz="3900" b="1" i="0" u="none" strike="noStrike" kern="1200" cap="none" spc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মালিকের হকগুলো বলতে পারবে</a:t>
            </a:r>
            <a:r>
              <a:rPr lang="en-US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kumimoji="0" lang="bn-BD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শ্রমিকের কাজের পরিধি ব্যাখ্যা করতে পারবে</a:t>
            </a:r>
            <a:r>
              <a:rPr lang="en-US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bn-BD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kumimoji="0" lang="bn-BD" sz="3900" b="1" i="0" u="none" strike="noStrike" kern="1200" cap="none" spc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 প্রসঙ্গে কুরআনের আয়াতসহ হাদিসের বর্ণনা করতে পারবে</a:t>
            </a:r>
            <a:r>
              <a:rPr lang="en-US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bn-BD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kumimoji="0" lang="bn-BD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মালিক</a:t>
            </a:r>
            <a:r>
              <a:rPr kumimoji="0" lang="en-US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BD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শ্রমিকের ক্ষেত্রে ইসলামের নীতিমালা বিশ্লেষণ</a:t>
            </a:r>
            <a:r>
              <a:rPr kumimoji="0" lang="bn-BD" sz="39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BD" sz="39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9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9608" y="990600"/>
            <a:ext cx="48768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শেষে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শিক্ষার্থীরা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…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0" y="2743200"/>
            <a:ext cx="3019505" cy="2683685"/>
            <a:chOff x="3129087" y="2474638"/>
            <a:chExt cx="3019505" cy="2683685"/>
          </a:xfrm>
        </p:grpSpPr>
        <p:grpSp>
          <p:nvGrpSpPr>
            <p:cNvPr id="4" name="Group 3"/>
            <p:cNvGrpSpPr/>
            <p:nvPr/>
          </p:nvGrpSpPr>
          <p:grpSpPr>
            <a:xfrm>
              <a:off x="3505200" y="2931839"/>
              <a:ext cx="2286000" cy="2133600"/>
              <a:chOff x="278716" y="1419938"/>
              <a:chExt cx="1534356" cy="148714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0" name="Oval 19"/>
              <p:cNvSpPr/>
              <p:nvPr/>
            </p:nvSpPr>
            <p:spPr>
              <a:xfrm>
                <a:off x="278716" y="1419938"/>
                <a:ext cx="1534356" cy="1487144"/>
              </a:xfrm>
              <a:prstGeom prst="ellipse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Oval 4"/>
              <p:cNvSpPr/>
              <p:nvPr/>
            </p:nvSpPr>
            <p:spPr>
              <a:xfrm>
                <a:off x="583237" y="1650023"/>
                <a:ext cx="976458" cy="9764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370784" y="2474638"/>
              <a:ext cx="630381" cy="460482"/>
              <a:chOff x="4095868" y="1531372"/>
              <a:chExt cx="630381" cy="46048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8" name="Right Arrow 17"/>
              <p:cNvSpPr/>
              <p:nvPr/>
            </p:nvSpPr>
            <p:spPr>
              <a:xfrm rot="16200000">
                <a:off x="4301376" y="1450881"/>
                <a:ext cx="344381" cy="5053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3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ight Arrow 4"/>
              <p:cNvSpPr/>
              <p:nvPr/>
            </p:nvSpPr>
            <p:spPr>
              <a:xfrm rot="26832818">
                <a:off x="4126943" y="1719712"/>
                <a:ext cx="241067" cy="303218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639844" y="3359046"/>
              <a:ext cx="508748" cy="505364"/>
              <a:chOff x="5091504" y="2286986"/>
              <a:chExt cx="325745" cy="50536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6" name="Right Arrow 15"/>
              <p:cNvSpPr/>
              <p:nvPr/>
            </p:nvSpPr>
            <p:spPr>
              <a:xfrm rot="20384160">
                <a:off x="5188584" y="2286986"/>
                <a:ext cx="228665" cy="5053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3">
                  <a:shade val="90000"/>
                  <a:hueOff val="70085"/>
                  <a:satOff val="-1502"/>
                  <a:lumOff val="7703"/>
                  <a:alphaOff val="0"/>
                </a:schemeClr>
              </a:lnRef>
              <a:fillRef idx="1">
                <a:schemeClr val="accent3">
                  <a:shade val="90000"/>
                  <a:hueOff val="70085"/>
                  <a:satOff val="-1502"/>
                  <a:lumOff val="7703"/>
                  <a:alphaOff val="0"/>
                </a:schemeClr>
              </a:fillRef>
              <a:effectRef idx="0">
                <a:schemeClr val="accent3">
                  <a:shade val="90000"/>
                  <a:hueOff val="70085"/>
                  <a:satOff val="-1502"/>
                  <a:lumOff val="770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ight Arrow 6"/>
              <p:cNvSpPr/>
              <p:nvPr/>
            </p:nvSpPr>
            <p:spPr>
              <a:xfrm rot="20384160">
                <a:off x="5091504" y="2379731"/>
                <a:ext cx="249698" cy="303218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184295" y="4652959"/>
              <a:ext cx="574279" cy="505364"/>
              <a:chOff x="4677869" y="3409039"/>
              <a:chExt cx="574279" cy="50536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4" name="Right Arrow 13"/>
              <p:cNvSpPr/>
              <p:nvPr/>
            </p:nvSpPr>
            <p:spPr>
              <a:xfrm rot="2523109">
                <a:off x="4902354" y="3409039"/>
                <a:ext cx="349794" cy="5053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3">
                  <a:shade val="90000"/>
                  <a:hueOff val="140170"/>
                  <a:satOff val="-3004"/>
                  <a:lumOff val="15406"/>
                  <a:alphaOff val="0"/>
                </a:schemeClr>
              </a:lnRef>
              <a:fillRef idx="1">
                <a:schemeClr val="accent3">
                  <a:shade val="90000"/>
                  <a:hueOff val="140170"/>
                  <a:satOff val="-3004"/>
                  <a:lumOff val="15406"/>
                  <a:alphaOff val="0"/>
                </a:schemeClr>
              </a:fillRef>
              <a:effectRef idx="0">
                <a:schemeClr val="accent3">
                  <a:shade val="90000"/>
                  <a:hueOff val="140170"/>
                  <a:satOff val="-3004"/>
                  <a:lumOff val="1540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ight Arrow 8"/>
              <p:cNvSpPr/>
              <p:nvPr/>
            </p:nvSpPr>
            <p:spPr>
              <a:xfrm rot="3335601">
                <a:off x="4737898" y="3503518"/>
                <a:ext cx="183159" cy="303218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412218" y="4565779"/>
              <a:ext cx="358353" cy="505364"/>
              <a:chOff x="3293323" y="3440221"/>
              <a:chExt cx="358353" cy="50536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2" name="Right Arrow 11"/>
              <p:cNvSpPr/>
              <p:nvPr/>
            </p:nvSpPr>
            <p:spPr>
              <a:xfrm rot="8387526">
                <a:off x="3293323" y="3440221"/>
                <a:ext cx="327557" cy="5053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3">
                  <a:shade val="90000"/>
                  <a:hueOff val="210255"/>
                  <a:satOff val="-4505"/>
                  <a:lumOff val="23109"/>
                  <a:alphaOff val="0"/>
                </a:schemeClr>
              </a:lnRef>
              <a:fillRef idx="1">
                <a:schemeClr val="accent3">
                  <a:shade val="90000"/>
                  <a:hueOff val="210255"/>
                  <a:satOff val="-4505"/>
                  <a:lumOff val="23109"/>
                  <a:alphaOff val="0"/>
                </a:schemeClr>
              </a:fillRef>
              <a:effectRef idx="0">
                <a:schemeClr val="accent3">
                  <a:shade val="90000"/>
                  <a:hueOff val="210255"/>
                  <a:satOff val="-4505"/>
                  <a:lumOff val="231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ight Arrow 10"/>
              <p:cNvSpPr/>
              <p:nvPr/>
            </p:nvSpPr>
            <p:spPr>
              <a:xfrm rot="18544627">
                <a:off x="3385422" y="3439440"/>
                <a:ext cx="229290" cy="303218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129087" y="3155976"/>
              <a:ext cx="546439" cy="505364"/>
              <a:chOff x="2986799" y="2278034"/>
              <a:chExt cx="546439" cy="50536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0" name="Right Arrow 9"/>
              <p:cNvSpPr/>
              <p:nvPr/>
            </p:nvSpPr>
            <p:spPr>
              <a:xfrm rot="12153133">
                <a:off x="2986799" y="2278034"/>
                <a:ext cx="383724" cy="50536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3">
                  <a:shade val="90000"/>
                  <a:hueOff val="280340"/>
                  <a:satOff val="-6007"/>
                  <a:lumOff val="30812"/>
                  <a:alphaOff val="0"/>
                </a:schemeClr>
              </a:lnRef>
              <a:fillRef idx="1">
                <a:schemeClr val="accent3">
                  <a:shade val="90000"/>
                  <a:hueOff val="280340"/>
                  <a:satOff val="-6007"/>
                  <a:lumOff val="30812"/>
                  <a:alphaOff val="0"/>
                </a:schemeClr>
              </a:fillRef>
              <a:effectRef idx="0">
                <a:schemeClr val="accent3">
                  <a:shade val="90000"/>
                  <a:hueOff val="280340"/>
                  <a:satOff val="-6007"/>
                  <a:lumOff val="3081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ight Arrow 12"/>
              <p:cNvSpPr/>
              <p:nvPr/>
            </p:nvSpPr>
            <p:spPr>
              <a:xfrm rot="1176450">
                <a:off x="3198720" y="2421493"/>
                <a:ext cx="334518" cy="303218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962400" y="1219200"/>
            <a:ext cx="1486365" cy="1486365"/>
            <a:chOff x="3373188" y="304800"/>
            <a:chExt cx="1486365" cy="1486365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373188" y="304800"/>
              <a:ext cx="1486365" cy="14863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601788" y="533400"/>
              <a:ext cx="1051019" cy="1051019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i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অন্ন</a:t>
              </a:r>
              <a:r>
                <a:rPr lang="bn-BD" sz="4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96000" y="2895600"/>
            <a:ext cx="1486365" cy="1486365"/>
            <a:chOff x="5427755" y="1441546"/>
            <a:chExt cx="1486365" cy="1486365"/>
          </a:xfr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5427755" y="1441546"/>
              <a:ext cx="1486365" cy="1486365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bn-BD" dirty="0" smtClean="0"/>
                <a:t>   </a:t>
              </a:r>
              <a:endParaRPr lang="en-US" dirty="0"/>
            </a:p>
          </p:txBody>
        </p:sp>
        <p:sp>
          <p:nvSpPr>
            <p:cNvPr id="27" name="Oval 6"/>
            <p:cNvSpPr/>
            <p:nvPr/>
          </p:nvSpPr>
          <p:spPr>
            <a:xfrm>
              <a:off x="5645428" y="1659219"/>
              <a:ext cx="1051019" cy="10510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i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বস্ত্র  </a:t>
              </a:r>
              <a:endParaRPr lang="en-US" sz="4000" i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10200" y="5105400"/>
            <a:ext cx="1752600" cy="1486365"/>
            <a:chOff x="4443486" y="3843456"/>
            <a:chExt cx="1486365" cy="148636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4443486" y="3843456"/>
              <a:ext cx="1486365" cy="148636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30" name="Oval 8"/>
            <p:cNvSpPr/>
            <p:nvPr/>
          </p:nvSpPr>
          <p:spPr>
            <a:xfrm>
              <a:off x="4672086" y="3995856"/>
              <a:ext cx="1051019" cy="10510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i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বাসস্থান </a:t>
              </a:r>
              <a:endParaRPr lang="en-US" sz="3600" i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057400" y="4953000"/>
            <a:ext cx="1486365" cy="1486365"/>
            <a:chOff x="2226690" y="3767256"/>
            <a:chExt cx="1486365" cy="148636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Oval 31"/>
            <p:cNvSpPr/>
            <p:nvPr/>
          </p:nvSpPr>
          <p:spPr>
            <a:xfrm>
              <a:off x="2226690" y="3767256"/>
              <a:ext cx="1486365" cy="14863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</p:sp>
        <p:sp>
          <p:nvSpPr>
            <p:cNvPr id="33" name="Oval 10"/>
            <p:cNvSpPr/>
            <p:nvPr/>
          </p:nvSpPr>
          <p:spPr>
            <a:xfrm>
              <a:off x="2444363" y="3984929"/>
              <a:ext cx="1051019" cy="10510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i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শিক্ষা </a:t>
              </a:r>
              <a:endParaRPr lang="en-US" sz="4000" i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43000" y="2514600"/>
            <a:ext cx="1949849" cy="1555005"/>
            <a:chOff x="1278737" y="1676402"/>
            <a:chExt cx="1645049" cy="155500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Oval 34"/>
            <p:cNvSpPr/>
            <p:nvPr/>
          </p:nvSpPr>
          <p:spPr>
            <a:xfrm>
              <a:off x="1278737" y="1676402"/>
              <a:ext cx="1645049" cy="1555005"/>
            </a:xfrm>
            <a:prstGeom prst="ellipse">
              <a:avLst/>
            </a:prstGeom>
            <a:solidFill>
              <a:schemeClr val="bg2">
                <a:lumMod val="50000"/>
                <a:alpha val="5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6" name="Oval 12"/>
            <p:cNvSpPr/>
            <p:nvPr/>
          </p:nvSpPr>
          <p:spPr>
            <a:xfrm>
              <a:off x="1507337" y="1905002"/>
              <a:ext cx="1163225" cy="1099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i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চিকিৎসা</a:t>
              </a:r>
              <a:r>
                <a:rPr lang="bn-BD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90600" y="457200"/>
            <a:ext cx="7162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একজন মানুষের মৌলিক অধিকার বা চাহিদা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4"/>
          <p:cNvSpPr/>
          <p:nvPr/>
        </p:nvSpPr>
        <p:spPr>
          <a:xfrm>
            <a:off x="4057417" y="3024095"/>
            <a:ext cx="1562566" cy="17242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/>
          </a:p>
        </p:txBody>
      </p:sp>
    </p:spTree>
    <p:extLst>
      <p:ext uri="{BB962C8B-B14F-4D97-AF65-F5344CB8AC3E}">
        <p14:creationId xmlns:p14="http://schemas.microsoft.com/office/powerpoint/2010/main" val="20456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5" y="1379575"/>
            <a:ext cx="591589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0845" y="256673"/>
            <a:ext cx="9448800" cy="11229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সামাজিক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জীব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পৃথিবীতে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কোনো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একা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সকল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করতে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পারেনা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0" r="17314"/>
          <a:stretch/>
        </p:blipFill>
        <p:spPr>
          <a:xfrm>
            <a:off x="6153316" y="1406902"/>
            <a:ext cx="3429000" cy="317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8444" y="4495800"/>
            <a:ext cx="99822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শিল্পায়নের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যুগে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জীবনধারণের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মানুষকেই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অন্যের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মুখাপেক্ষী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070" y="5674057"/>
            <a:ext cx="10005574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স্তরে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অধীনে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0" name="Picture 5" descr="C:\Users\SARK\Downloads\13797586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28" y="271458"/>
            <a:ext cx="4513169" cy="243711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2" descr="C:\Users\SARK\Downloads\0aec819fdbe960aec2c3e842d0d02bb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6337" y="281785"/>
            <a:ext cx="3993308" cy="243133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TextBox 7"/>
          <p:cNvSpPr txBox="1"/>
          <p:nvPr/>
        </p:nvSpPr>
        <p:spPr>
          <a:xfrm>
            <a:off x="400845" y="2713118"/>
            <a:ext cx="967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যারা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অধীনে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শ্রমিক</a:t>
            </a:r>
            <a:r>
              <a:rPr lang="en-US" sz="3600" dirty="0" smtClean="0"/>
              <a:t> ।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8" y="3315436"/>
            <a:ext cx="4655335" cy="241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44" y="3276599"/>
            <a:ext cx="4434495" cy="253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63340" y="5732629"/>
            <a:ext cx="967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যারা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করান</a:t>
            </a:r>
            <a:r>
              <a:rPr lang="en-US" sz="3600" dirty="0" smtClean="0"/>
              <a:t>  </a:t>
            </a:r>
            <a:r>
              <a:rPr lang="en-US" sz="3600" dirty="0" err="1" smtClean="0"/>
              <a:t>তারা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মালিক</a:t>
            </a:r>
            <a:r>
              <a:rPr lang="en-US" sz="3600" dirty="0" smtClean="0"/>
              <a:t> 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45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9/25/2020 7:09 PM</a:t>
            </a:fld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2194507" y="152400"/>
            <a:ext cx="5354746" cy="10363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0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3547" r="50000" b="11440"/>
          <a:stretch/>
        </p:blipFill>
        <p:spPr>
          <a:xfrm>
            <a:off x="3058994" y="1480870"/>
            <a:ext cx="2986727" cy="2961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8980" y="4480739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/>
              <a:t>মানুষের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মৌলিক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অধিকার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কয়টি</a:t>
            </a:r>
            <a:r>
              <a:rPr lang="en-US" sz="4000" dirty="0" smtClean="0"/>
              <a:t> </a:t>
            </a:r>
            <a:r>
              <a:rPr lang="bn-IN" sz="4000" dirty="0" smtClean="0"/>
              <a:t>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/>
              <a:t>শমিক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 </a:t>
            </a:r>
            <a:r>
              <a:rPr lang="bn-IN" sz="40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974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978</Words>
  <Application>Microsoft Office PowerPoint</Application>
  <PresentationFormat>Custom</PresentationFormat>
  <Paragraphs>151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USER</cp:lastModifiedBy>
  <cp:revision>415</cp:revision>
  <dcterms:created xsi:type="dcterms:W3CDTF">2006-08-16T00:00:00Z</dcterms:created>
  <dcterms:modified xsi:type="dcterms:W3CDTF">2020-09-25T13:15:01Z</dcterms:modified>
</cp:coreProperties>
</file>