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4" r:id="rId4"/>
    <p:sldId id="257" r:id="rId5"/>
    <p:sldId id="258" r:id="rId6"/>
    <p:sldId id="270" r:id="rId7"/>
    <p:sldId id="259" r:id="rId8"/>
    <p:sldId id="260" r:id="rId9"/>
    <p:sldId id="261" r:id="rId10"/>
    <p:sldId id="271" r:id="rId11"/>
    <p:sldId id="272" r:id="rId12"/>
    <p:sldId id="262" r:id="rId13"/>
    <p:sldId id="273" r:id="rId14"/>
    <p:sldId id="264" r:id="rId15"/>
    <p:sldId id="265" r:id="rId16"/>
    <p:sldId id="266" r:id="rId17"/>
    <p:sldId id="267" r:id="rId18"/>
    <p:sldId id="276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1DFBD-B3BD-463E-BFD2-5052006064B5}" type="doc">
      <dgm:prSet loTypeId="urn:diagrams.loki3.com/TabbedArc+Icon" loCatId="officeonline" qsTypeId="urn:microsoft.com/office/officeart/2005/8/quickstyle/simple1" qsCatId="simple" csTypeId="urn:microsoft.com/office/officeart/2005/8/colors/accent1_2" csCatId="accent1" phldr="1"/>
      <dgm:spPr/>
    </dgm:pt>
    <dgm:pt modelId="{4F4DEC19-4360-4EF4-AFC1-6111209FE7C3}">
      <dgm:prSet phldrT="[Text]" custT="1"/>
      <dgm:spPr/>
      <dgm:t>
        <a:bodyPr/>
        <a:lstStyle/>
        <a:p>
          <a:r>
            <a:rPr lang="en-US" sz="8000" dirty="0" err="1" smtClean="0">
              <a:solidFill>
                <a:srgbClr val="FFFF00"/>
              </a:solidFill>
            </a:rPr>
            <a:t>পরিচিতি</a:t>
          </a:r>
          <a:r>
            <a:rPr lang="en-US" sz="6500" dirty="0" smtClean="0"/>
            <a:t> </a:t>
          </a:r>
          <a:endParaRPr lang="en-US" sz="6500" dirty="0"/>
        </a:p>
      </dgm:t>
    </dgm:pt>
    <dgm:pt modelId="{D976DFA1-FCF1-4A58-B039-7FFFB2E6BC98}" type="parTrans" cxnId="{EBF543B8-9537-4266-B55C-595F545B76F7}">
      <dgm:prSet/>
      <dgm:spPr/>
      <dgm:t>
        <a:bodyPr/>
        <a:lstStyle/>
        <a:p>
          <a:endParaRPr lang="en-US"/>
        </a:p>
      </dgm:t>
    </dgm:pt>
    <dgm:pt modelId="{5D67F250-F6BB-4A86-B7F3-B88CEE56CE06}" type="sibTrans" cxnId="{EBF543B8-9537-4266-B55C-595F545B76F7}">
      <dgm:prSet/>
      <dgm:spPr/>
      <dgm:t>
        <a:bodyPr/>
        <a:lstStyle/>
        <a:p>
          <a:endParaRPr lang="en-US"/>
        </a:p>
      </dgm:t>
    </dgm:pt>
    <dgm:pt modelId="{709FAFEE-BD6A-4438-8AF5-50F337AB3D86}">
      <dgm:prSet phldrT="[Text]" custT="1"/>
      <dgm:spPr/>
      <dgm:t>
        <a:bodyPr/>
        <a:lstStyle/>
        <a:p>
          <a:r>
            <a:rPr lang="bn-BD" sz="2800" b="1" dirty="0" smtClean="0">
              <a:solidFill>
                <a:srgbClr val="FF0000"/>
              </a:solidFill>
            </a:rPr>
            <a:t>পাঠ পরিচিতি        </a:t>
          </a:r>
          <a:endParaRPr lang="bn-IN" sz="2800" b="1" dirty="0" smtClean="0">
            <a:solidFill>
              <a:srgbClr val="FF0000"/>
            </a:solidFill>
          </a:endParaRPr>
        </a:p>
        <a:p>
          <a:r>
            <a:rPr lang="bn-BD" sz="2800" b="1" dirty="0" smtClean="0">
              <a:solidFill>
                <a:srgbClr val="FF0000"/>
              </a:solidFill>
            </a:rPr>
            <a:t>  </a:t>
          </a:r>
          <a:r>
            <a:rPr lang="bn-BD" sz="1800" b="1" dirty="0" smtClean="0">
              <a:solidFill>
                <a:srgbClr val="FF0000"/>
              </a:solidFill>
            </a:rPr>
            <a:t>বিষয়ঃ কৃষি শ্রেণিঃ  নবম অধ্যায়ঃ ষষ্ঠ [১মপরিচ্ছেদ] </a:t>
          </a:r>
        </a:p>
        <a:p>
          <a:endParaRPr lang="en-US" sz="1800" b="1" dirty="0">
            <a:solidFill>
              <a:srgbClr val="FF0000"/>
            </a:solidFill>
          </a:endParaRPr>
        </a:p>
      </dgm:t>
    </dgm:pt>
    <dgm:pt modelId="{B0FA478B-97F0-460D-A885-9F479DD55429}" type="sibTrans" cxnId="{06AD5349-EEAE-4DDE-A2C9-7D16181B5A9F}">
      <dgm:prSet/>
      <dgm:spPr/>
      <dgm:t>
        <a:bodyPr/>
        <a:lstStyle/>
        <a:p>
          <a:endParaRPr lang="en-US"/>
        </a:p>
      </dgm:t>
    </dgm:pt>
    <dgm:pt modelId="{C5B26AA7-99D3-44EA-B868-1174051ACEDF}" type="parTrans" cxnId="{06AD5349-EEAE-4DDE-A2C9-7D16181B5A9F}">
      <dgm:prSet/>
      <dgm:spPr/>
      <dgm:t>
        <a:bodyPr/>
        <a:lstStyle/>
        <a:p>
          <a:endParaRPr lang="en-US"/>
        </a:p>
      </dgm:t>
    </dgm:pt>
    <dgm:pt modelId="{6FBC9427-5DB7-41DD-A04A-CABC7C858A46}" type="pres">
      <dgm:prSet presAssocID="{1C01DFBD-B3BD-463E-BFD2-5052006064B5}" presName="Name0" presStyleCnt="0">
        <dgm:presLayoutVars>
          <dgm:dir/>
          <dgm:resizeHandles val="exact"/>
        </dgm:presLayoutVars>
      </dgm:prSet>
      <dgm:spPr/>
    </dgm:pt>
    <dgm:pt modelId="{6D999756-EB81-4924-96E6-B2A9704722E4}" type="pres">
      <dgm:prSet presAssocID="{4F4DEC19-4360-4EF4-AFC1-6111209FE7C3}" presName="twoplus" presStyleLbl="node1" presStyleIdx="0" presStyleCnt="2" custRadScaleRad="116222" custRadScaleInc="-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93E55-437D-47FF-893B-403099A52FCE}" type="pres">
      <dgm:prSet presAssocID="{709FAFEE-BD6A-4438-8AF5-50F337AB3D86}" presName="twoplus" presStyleLbl="node1" presStyleIdx="1" presStyleCnt="2" custAng="19200000" custScaleX="100715" custScaleY="110875" custRadScaleRad="104840" custRadScaleInc="-5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543B8-9537-4266-B55C-595F545B76F7}" srcId="{1C01DFBD-B3BD-463E-BFD2-5052006064B5}" destId="{4F4DEC19-4360-4EF4-AFC1-6111209FE7C3}" srcOrd="0" destOrd="0" parTransId="{D976DFA1-FCF1-4A58-B039-7FFFB2E6BC98}" sibTransId="{5D67F250-F6BB-4A86-B7F3-B88CEE56CE06}"/>
    <dgm:cxn modelId="{06AD5349-EEAE-4DDE-A2C9-7D16181B5A9F}" srcId="{1C01DFBD-B3BD-463E-BFD2-5052006064B5}" destId="{709FAFEE-BD6A-4438-8AF5-50F337AB3D86}" srcOrd="1" destOrd="0" parTransId="{C5B26AA7-99D3-44EA-B868-1174051ACEDF}" sibTransId="{B0FA478B-97F0-460D-A885-9F479DD55429}"/>
    <dgm:cxn modelId="{D9BF55B6-E08A-4026-9654-B94C87F4DFFA}" type="presOf" srcId="{4F4DEC19-4360-4EF4-AFC1-6111209FE7C3}" destId="{6D999756-EB81-4924-96E6-B2A9704722E4}" srcOrd="0" destOrd="0" presId="urn:diagrams.loki3.com/TabbedArc+Icon"/>
    <dgm:cxn modelId="{847EB158-6B2C-4CF9-AA28-2E77E6803CDE}" type="presOf" srcId="{709FAFEE-BD6A-4438-8AF5-50F337AB3D86}" destId="{66093E55-437D-47FF-893B-403099A52FCE}" srcOrd="0" destOrd="0" presId="urn:diagrams.loki3.com/TabbedArc+Icon"/>
    <dgm:cxn modelId="{37DECC23-454F-493C-83D4-5B1591EB34E5}" type="presOf" srcId="{1C01DFBD-B3BD-463E-BFD2-5052006064B5}" destId="{6FBC9427-5DB7-41DD-A04A-CABC7C858A46}" srcOrd="0" destOrd="0" presId="urn:diagrams.loki3.com/TabbedArc+Icon"/>
    <dgm:cxn modelId="{7203E1D1-3109-4E86-9F35-D73B1ADAF4B3}" type="presParOf" srcId="{6FBC9427-5DB7-41DD-A04A-CABC7C858A46}" destId="{6D999756-EB81-4924-96E6-B2A9704722E4}" srcOrd="0" destOrd="0" presId="urn:diagrams.loki3.com/TabbedArc+Icon"/>
    <dgm:cxn modelId="{1D59400B-16C7-467B-ABFD-1DEE3688FF12}" type="presParOf" srcId="{6FBC9427-5DB7-41DD-A04A-CABC7C858A46}" destId="{66093E55-437D-47FF-893B-403099A52FCE}" srcOrd="1" destOrd="0" presId="urn:diagrams.loki3.com/TabbedArc+Icon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C08B57-9078-4004-953F-FAF4A9A11BD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DAA838-3A76-4C5A-ACC6-C69A5F5D4213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bn-BD" dirty="0" smtClean="0"/>
            <a:t>একক কাজ</a:t>
          </a:r>
          <a:r>
            <a:rPr lang="en-US" dirty="0" smtClean="0"/>
            <a:t> </a:t>
          </a:r>
          <a:r>
            <a:rPr lang="bn-BD" dirty="0" smtClean="0"/>
            <a:t/>
          </a:r>
          <a:br>
            <a:rPr lang="bn-BD" dirty="0" smtClean="0"/>
          </a:br>
          <a:r>
            <a:rPr lang="bn-BD" dirty="0" smtClean="0"/>
            <a:t/>
          </a:r>
          <a:br>
            <a:rPr lang="bn-BD" dirty="0" smtClean="0"/>
          </a:br>
          <a:r>
            <a:rPr lang="bn-BD" dirty="0" smtClean="0"/>
            <a:t>* আমাদের দেশে কয় ধরনের</a:t>
          </a:r>
          <a:r>
            <a:rPr lang="en-US" smtClean="0"/>
            <a:t> </a:t>
          </a:r>
        </a:p>
        <a:p>
          <a:pPr rtl="0"/>
          <a:r>
            <a:rPr lang="bn-BD" smtClean="0"/>
            <a:t>গাভী </a:t>
          </a:r>
          <a:r>
            <a:rPr lang="bn-BD" dirty="0" smtClean="0"/>
            <a:t>পালন করা হয় ?         </a:t>
          </a:r>
          <a:endParaRPr lang="en-US" dirty="0"/>
        </a:p>
      </dgm:t>
    </dgm:pt>
    <dgm:pt modelId="{F47ECB50-CED7-4B4C-BD57-6F64454BE448}" type="parTrans" cxnId="{EBFF2142-81F7-46B8-8ECC-9F9D03B4642E}">
      <dgm:prSet/>
      <dgm:spPr/>
      <dgm:t>
        <a:bodyPr/>
        <a:lstStyle/>
        <a:p>
          <a:endParaRPr lang="en-US"/>
        </a:p>
      </dgm:t>
    </dgm:pt>
    <dgm:pt modelId="{140CE32A-5F80-458E-B9BD-4AAC04FF9FEF}" type="sibTrans" cxnId="{EBFF2142-81F7-46B8-8ECC-9F9D03B4642E}">
      <dgm:prSet/>
      <dgm:spPr/>
      <dgm:t>
        <a:bodyPr/>
        <a:lstStyle/>
        <a:p>
          <a:endParaRPr lang="en-US"/>
        </a:p>
      </dgm:t>
    </dgm:pt>
    <dgm:pt modelId="{034C1758-B190-43E5-BD03-DEED1B5185ED}" type="pres">
      <dgm:prSet presAssocID="{23C08B57-9078-4004-953F-FAF4A9A11BD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17436-684B-4647-BB95-BB79C6C01DC1}" type="pres">
      <dgm:prSet presAssocID="{7CDAA838-3A76-4C5A-ACC6-C69A5F5D4213}" presName="circle1" presStyleLbl="node1" presStyleIdx="0" presStyleCnt="1" custLinFactNeighborX="793" custLinFactNeighborY="-198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6479FBDF-6B8F-4FD2-817C-44A304B12382}" type="pres">
      <dgm:prSet presAssocID="{7CDAA838-3A76-4C5A-ACC6-C69A5F5D4213}" presName="space" presStyleCnt="0"/>
      <dgm:spPr/>
    </dgm:pt>
    <dgm:pt modelId="{3A95C2DA-8883-41AC-9217-F8B4D59F6EFD}" type="pres">
      <dgm:prSet presAssocID="{7CDAA838-3A76-4C5A-ACC6-C69A5F5D4213}" presName="rect1" presStyleLbl="alignAcc1" presStyleIdx="0" presStyleCnt="1" custScaleX="140043" custLinFactNeighborX="-39396" custLinFactNeighborY="793"/>
      <dgm:spPr/>
      <dgm:t>
        <a:bodyPr/>
        <a:lstStyle/>
        <a:p>
          <a:endParaRPr lang="en-US"/>
        </a:p>
      </dgm:t>
    </dgm:pt>
    <dgm:pt modelId="{6DF6288F-7BBD-4683-8B49-0B609B4541D9}" type="pres">
      <dgm:prSet presAssocID="{7CDAA838-3A76-4C5A-ACC6-C69A5F5D421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F0C54-0252-4391-86E2-6C1968953FE6}" type="presOf" srcId="{7CDAA838-3A76-4C5A-ACC6-C69A5F5D4213}" destId="{6DF6288F-7BBD-4683-8B49-0B609B4541D9}" srcOrd="1" destOrd="0" presId="urn:microsoft.com/office/officeart/2005/8/layout/target3"/>
    <dgm:cxn modelId="{F1233DC6-9EA1-41E7-8FC1-898EDB700D20}" type="presOf" srcId="{23C08B57-9078-4004-953F-FAF4A9A11BDA}" destId="{034C1758-B190-43E5-BD03-DEED1B5185ED}" srcOrd="0" destOrd="0" presId="urn:microsoft.com/office/officeart/2005/8/layout/target3"/>
    <dgm:cxn modelId="{EBFF2142-81F7-46B8-8ECC-9F9D03B4642E}" srcId="{23C08B57-9078-4004-953F-FAF4A9A11BDA}" destId="{7CDAA838-3A76-4C5A-ACC6-C69A5F5D4213}" srcOrd="0" destOrd="0" parTransId="{F47ECB50-CED7-4B4C-BD57-6F64454BE448}" sibTransId="{140CE32A-5F80-458E-B9BD-4AAC04FF9FEF}"/>
    <dgm:cxn modelId="{6D6CE095-646A-49FB-BBBD-DB504E3FB57C}" type="presOf" srcId="{7CDAA838-3A76-4C5A-ACC6-C69A5F5D4213}" destId="{3A95C2DA-8883-41AC-9217-F8B4D59F6EFD}" srcOrd="0" destOrd="0" presId="urn:microsoft.com/office/officeart/2005/8/layout/target3"/>
    <dgm:cxn modelId="{FF29476C-5182-4C66-A11B-63F97C032376}" type="presParOf" srcId="{034C1758-B190-43E5-BD03-DEED1B5185ED}" destId="{88B17436-684B-4647-BB95-BB79C6C01DC1}" srcOrd="0" destOrd="0" presId="urn:microsoft.com/office/officeart/2005/8/layout/target3"/>
    <dgm:cxn modelId="{2CA5EC3E-EFD4-4EB2-AC2F-29745F97F7BB}" type="presParOf" srcId="{034C1758-B190-43E5-BD03-DEED1B5185ED}" destId="{6479FBDF-6B8F-4FD2-817C-44A304B12382}" srcOrd="1" destOrd="0" presId="urn:microsoft.com/office/officeart/2005/8/layout/target3"/>
    <dgm:cxn modelId="{DDE96EB9-17C9-472E-9DE1-B5D71460D1DB}" type="presParOf" srcId="{034C1758-B190-43E5-BD03-DEED1B5185ED}" destId="{3A95C2DA-8883-41AC-9217-F8B4D59F6EFD}" srcOrd="2" destOrd="0" presId="urn:microsoft.com/office/officeart/2005/8/layout/target3"/>
    <dgm:cxn modelId="{A91775A7-A968-4BC3-B9E8-29B13B7654AD}" type="presParOf" srcId="{034C1758-B190-43E5-BD03-DEED1B5185ED}" destId="{6DF6288F-7BBD-4683-8B49-0B609B4541D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970143-EAA4-4C3D-AD69-B73723BA618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DDCE51-237E-417F-B92C-36920B0917CF}">
      <dgm:prSet/>
      <dgm:spPr/>
      <dgm:t>
        <a:bodyPr/>
        <a:lstStyle/>
        <a:p>
          <a:pPr rtl="0"/>
          <a:r>
            <a:rPr lang="bn-BD" smtClean="0"/>
            <a:t>দলীয় কাজ </a:t>
          </a:r>
          <a:br>
            <a:rPr lang="bn-BD" smtClean="0"/>
          </a:br>
          <a:r>
            <a:rPr lang="bn-BD" smtClean="0"/>
            <a:t/>
          </a:r>
          <a:br>
            <a:rPr lang="bn-BD" smtClean="0"/>
          </a:br>
          <a:r>
            <a:rPr lang="bn-BD" smtClean="0"/>
            <a:t>*গাভী পালন করে আমরা কিভাবে উপকৃত </a:t>
          </a:r>
          <a:br>
            <a:rPr lang="bn-BD" smtClean="0"/>
          </a:br>
          <a:r>
            <a:rPr lang="bn-BD" smtClean="0"/>
            <a:t> হতে পারি তা ব্যাখ্যা কর।   </a:t>
          </a:r>
          <a:endParaRPr lang="en-US"/>
        </a:p>
      </dgm:t>
    </dgm:pt>
    <dgm:pt modelId="{B8C93789-8F42-48C6-936C-2618965B17A0}" type="parTrans" cxnId="{6C562043-0FCF-43FA-8C39-11588439C375}">
      <dgm:prSet/>
      <dgm:spPr/>
      <dgm:t>
        <a:bodyPr/>
        <a:lstStyle/>
        <a:p>
          <a:endParaRPr lang="en-US"/>
        </a:p>
      </dgm:t>
    </dgm:pt>
    <dgm:pt modelId="{891313E9-2F23-4AD2-84C5-2F4C6D1B3F41}" type="sibTrans" cxnId="{6C562043-0FCF-43FA-8C39-11588439C375}">
      <dgm:prSet/>
      <dgm:spPr/>
      <dgm:t>
        <a:bodyPr/>
        <a:lstStyle/>
        <a:p>
          <a:endParaRPr lang="en-US"/>
        </a:p>
      </dgm:t>
    </dgm:pt>
    <dgm:pt modelId="{533ECC25-3B12-4462-A402-3D9D6126B12F}" type="pres">
      <dgm:prSet presAssocID="{D6970143-EAA4-4C3D-AD69-B73723BA618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4C15CB-86C0-4975-9D4F-24A88FB9DE05}" type="pres">
      <dgm:prSet presAssocID="{E8DDCE51-237E-417F-B92C-36920B0917CF}" presName="horFlow" presStyleCnt="0"/>
      <dgm:spPr/>
    </dgm:pt>
    <dgm:pt modelId="{3BEB56A2-7E73-4AC2-8474-38ABAD7888A9}" type="pres">
      <dgm:prSet presAssocID="{E8DDCE51-237E-417F-B92C-36920B0917CF}" presName="bigChev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AAEDFF58-898D-4E81-B8F8-68AF93A6B582}" type="presOf" srcId="{E8DDCE51-237E-417F-B92C-36920B0917CF}" destId="{3BEB56A2-7E73-4AC2-8474-38ABAD7888A9}" srcOrd="0" destOrd="0" presId="urn:microsoft.com/office/officeart/2005/8/layout/lProcess3"/>
    <dgm:cxn modelId="{CB5F0A21-5FEC-412B-8CA9-2EB9415AF053}" type="presOf" srcId="{D6970143-EAA4-4C3D-AD69-B73723BA618E}" destId="{533ECC25-3B12-4462-A402-3D9D6126B12F}" srcOrd="0" destOrd="0" presId="urn:microsoft.com/office/officeart/2005/8/layout/lProcess3"/>
    <dgm:cxn modelId="{6C562043-0FCF-43FA-8C39-11588439C375}" srcId="{D6970143-EAA4-4C3D-AD69-B73723BA618E}" destId="{E8DDCE51-237E-417F-B92C-36920B0917CF}" srcOrd="0" destOrd="0" parTransId="{B8C93789-8F42-48C6-936C-2618965B17A0}" sibTransId="{891313E9-2F23-4AD2-84C5-2F4C6D1B3F41}"/>
    <dgm:cxn modelId="{091816B9-CB26-435C-8D2E-049C273262B1}" type="presParOf" srcId="{533ECC25-3B12-4462-A402-3D9D6126B12F}" destId="{944C15CB-86C0-4975-9D4F-24A88FB9DE05}" srcOrd="0" destOrd="0" presId="urn:microsoft.com/office/officeart/2005/8/layout/lProcess3"/>
    <dgm:cxn modelId="{7561DCCC-D07C-469F-A341-DCB5825B866B}" type="presParOf" srcId="{944C15CB-86C0-4975-9D4F-24A88FB9DE05}" destId="{3BEB56A2-7E73-4AC2-8474-38ABAD7888A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D4E36-B03E-450F-AC93-8E261E05C130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A83A23-D906-43ED-B7A2-794640A5BEF3}">
      <dgm:prSet/>
      <dgm:spPr/>
      <dgm:t>
        <a:bodyPr/>
        <a:lstStyle/>
        <a:p>
          <a:pPr rtl="0"/>
          <a:r>
            <a:rPr lang="bn-BD" b="1" dirty="0" smtClean="0"/>
            <a:t>বাড়ির কাজ </a:t>
          </a:r>
          <a:br>
            <a:rPr lang="bn-BD" b="1" dirty="0" smtClean="0"/>
          </a:br>
          <a:r>
            <a:rPr lang="bn-BD" b="1" dirty="0" smtClean="0"/>
            <a:t/>
          </a:r>
          <a:br>
            <a:rPr lang="bn-BD" b="1" dirty="0" smtClean="0"/>
          </a:br>
          <a:r>
            <a:rPr lang="bn-BD" b="1" dirty="0" smtClean="0"/>
            <a:t>*গাভী পালনের অর্থনৈতিক গুরুত্ব ব্যাখ্যা কর। </a:t>
          </a:r>
          <a:endParaRPr lang="en-US" dirty="0"/>
        </a:p>
      </dgm:t>
    </dgm:pt>
    <dgm:pt modelId="{0444A9D4-746E-45F3-88B3-CBE6D794AD50}" type="sibTrans" cxnId="{9ABD4B90-114E-4B3B-B797-7F05C4F57757}">
      <dgm:prSet/>
      <dgm:spPr/>
      <dgm:t>
        <a:bodyPr/>
        <a:lstStyle/>
        <a:p>
          <a:endParaRPr lang="en-US"/>
        </a:p>
      </dgm:t>
    </dgm:pt>
    <dgm:pt modelId="{500839D8-3EFF-4770-A7E7-67C51A0B3AF7}" type="parTrans" cxnId="{9ABD4B90-114E-4B3B-B797-7F05C4F57757}">
      <dgm:prSet/>
      <dgm:spPr/>
      <dgm:t>
        <a:bodyPr/>
        <a:lstStyle/>
        <a:p>
          <a:endParaRPr lang="en-US"/>
        </a:p>
      </dgm:t>
    </dgm:pt>
    <dgm:pt modelId="{C1ECBCF4-6299-4EC9-B8DD-DDEF250C1FFE}" type="pres">
      <dgm:prSet presAssocID="{B24D4E36-B03E-450F-AC93-8E261E05C1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2646C5-C0E9-4BEE-BFFF-88503D016A27}" type="pres">
      <dgm:prSet presAssocID="{B24D4E36-B03E-450F-AC93-8E261E05C130}" presName="fgShape" presStyleLbl="fgShp" presStyleIdx="0" presStyleCnt="1"/>
      <dgm:spPr/>
      <dgm:t>
        <a:bodyPr/>
        <a:lstStyle/>
        <a:p>
          <a:endParaRPr lang="en-US"/>
        </a:p>
      </dgm:t>
    </dgm:pt>
    <dgm:pt modelId="{4A889E8A-D5B4-46C0-875B-FD755F8FE153}" type="pres">
      <dgm:prSet presAssocID="{B24D4E36-B03E-450F-AC93-8E261E05C130}" presName="linComp" presStyleCnt="0"/>
      <dgm:spPr/>
    </dgm:pt>
    <dgm:pt modelId="{841FECEA-B6B3-4B80-8ED9-7247A61D26E0}" type="pres">
      <dgm:prSet presAssocID="{1DA83A23-D906-43ED-B7A2-794640A5BEF3}" presName="compNode" presStyleCnt="0"/>
      <dgm:spPr/>
    </dgm:pt>
    <dgm:pt modelId="{F470F6FB-C3FF-42BC-9411-C4B593A30C12}" type="pres">
      <dgm:prSet presAssocID="{1DA83A23-D906-43ED-B7A2-794640A5BEF3}" presName="bkgdShape" presStyleLbl="node1" presStyleIdx="0" presStyleCnt="1"/>
      <dgm:spPr/>
      <dgm:t>
        <a:bodyPr/>
        <a:lstStyle/>
        <a:p>
          <a:endParaRPr lang="en-US"/>
        </a:p>
      </dgm:t>
    </dgm:pt>
    <dgm:pt modelId="{DB25BBD0-6E38-44E8-B85B-AAA9D6442033}" type="pres">
      <dgm:prSet presAssocID="{1DA83A23-D906-43ED-B7A2-794640A5BEF3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086C3-5247-4930-A4B2-B16B4AB2DCAD}" type="pres">
      <dgm:prSet presAssocID="{1DA83A23-D906-43ED-B7A2-794640A5BEF3}" presName="invisiNode" presStyleLbl="node1" presStyleIdx="0" presStyleCnt="1"/>
      <dgm:spPr/>
    </dgm:pt>
    <dgm:pt modelId="{15CE3E29-3354-4A5B-887D-8CE405A97387}" type="pres">
      <dgm:prSet presAssocID="{1DA83A23-D906-43ED-B7A2-794640A5BEF3}" presName="imagNode" presStyleLbl="fgImgPlace1" presStyleIdx="0" presStyleCnt="1" custLinFactNeighborX="1275"/>
      <dgm:spPr/>
    </dgm:pt>
  </dgm:ptLst>
  <dgm:cxnLst>
    <dgm:cxn modelId="{C4DD3197-3622-416D-9343-4FB35101E540}" type="presOf" srcId="{B24D4E36-B03E-450F-AC93-8E261E05C130}" destId="{C1ECBCF4-6299-4EC9-B8DD-DDEF250C1FFE}" srcOrd="0" destOrd="0" presId="urn:microsoft.com/office/officeart/2005/8/layout/hList7#1"/>
    <dgm:cxn modelId="{77F0D881-7E7D-4D20-A231-A4493889B7D9}" type="presOf" srcId="{1DA83A23-D906-43ED-B7A2-794640A5BEF3}" destId="{F470F6FB-C3FF-42BC-9411-C4B593A30C12}" srcOrd="0" destOrd="0" presId="urn:microsoft.com/office/officeart/2005/8/layout/hList7#1"/>
    <dgm:cxn modelId="{9ABD4B90-114E-4B3B-B797-7F05C4F57757}" srcId="{B24D4E36-B03E-450F-AC93-8E261E05C130}" destId="{1DA83A23-D906-43ED-B7A2-794640A5BEF3}" srcOrd="0" destOrd="0" parTransId="{500839D8-3EFF-4770-A7E7-67C51A0B3AF7}" sibTransId="{0444A9D4-746E-45F3-88B3-CBE6D794AD50}"/>
    <dgm:cxn modelId="{9A158CCC-AE83-44CC-8203-021B9988C01C}" type="presOf" srcId="{1DA83A23-D906-43ED-B7A2-794640A5BEF3}" destId="{DB25BBD0-6E38-44E8-B85B-AAA9D6442033}" srcOrd="1" destOrd="0" presId="urn:microsoft.com/office/officeart/2005/8/layout/hList7#1"/>
    <dgm:cxn modelId="{9BE23054-4BFF-4041-9392-9AA51FCB0238}" type="presParOf" srcId="{C1ECBCF4-6299-4EC9-B8DD-DDEF250C1FFE}" destId="{822646C5-C0E9-4BEE-BFFF-88503D016A27}" srcOrd="0" destOrd="0" presId="urn:microsoft.com/office/officeart/2005/8/layout/hList7#1"/>
    <dgm:cxn modelId="{2FC71E2C-9F41-48C3-BB0A-C5891CC24489}" type="presParOf" srcId="{C1ECBCF4-6299-4EC9-B8DD-DDEF250C1FFE}" destId="{4A889E8A-D5B4-46C0-875B-FD755F8FE153}" srcOrd="1" destOrd="0" presId="urn:microsoft.com/office/officeart/2005/8/layout/hList7#1"/>
    <dgm:cxn modelId="{1AE0B329-D0A2-4772-875F-A860C0BB6FCE}" type="presParOf" srcId="{4A889E8A-D5B4-46C0-875B-FD755F8FE153}" destId="{841FECEA-B6B3-4B80-8ED9-7247A61D26E0}" srcOrd="0" destOrd="0" presId="urn:microsoft.com/office/officeart/2005/8/layout/hList7#1"/>
    <dgm:cxn modelId="{B97E2C40-EDD8-4F77-A9D5-3324D1BF2E03}" type="presParOf" srcId="{841FECEA-B6B3-4B80-8ED9-7247A61D26E0}" destId="{F470F6FB-C3FF-42BC-9411-C4B593A30C12}" srcOrd="0" destOrd="0" presId="urn:microsoft.com/office/officeart/2005/8/layout/hList7#1"/>
    <dgm:cxn modelId="{0881162B-E253-4077-B2D4-7C821E690A76}" type="presParOf" srcId="{841FECEA-B6B3-4B80-8ED9-7247A61D26E0}" destId="{DB25BBD0-6E38-44E8-B85B-AAA9D6442033}" srcOrd="1" destOrd="0" presId="urn:microsoft.com/office/officeart/2005/8/layout/hList7#1"/>
    <dgm:cxn modelId="{89BE397B-4873-4D77-9541-21FC62181552}" type="presParOf" srcId="{841FECEA-B6B3-4B80-8ED9-7247A61D26E0}" destId="{DC2086C3-5247-4930-A4B2-B16B4AB2DCAD}" srcOrd="2" destOrd="0" presId="urn:microsoft.com/office/officeart/2005/8/layout/hList7#1"/>
    <dgm:cxn modelId="{5D181E88-5DEB-4CC6-90D1-00EA7859DBD1}" type="presParOf" srcId="{841FECEA-B6B3-4B80-8ED9-7247A61D26E0}" destId="{15CE3E29-3354-4A5B-887D-8CE405A9738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9756-EB81-4924-96E6-B2A9704722E4}">
      <dsp:nvSpPr>
        <dsp:cNvPr id="0" name=""/>
        <dsp:cNvSpPr/>
      </dsp:nvSpPr>
      <dsp:spPr>
        <a:xfrm rot="19200000">
          <a:off x="-6408" y="788200"/>
          <a:ext cx="5043783" cy="3278459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101600" rIns="304800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solidFill>
                <a:srgbClr val="FFFF00"/>
              </a:solidFill>
            </a:rPr>
            <a:t>পরিচিতি</a:t>
          </a: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05069" y="929520"/>
        <a:ext cx="4723701" cy="3118418"/>
      </dsp:txXfrm>
    </dsp:sp>
    <dsp:sp modelId="{66093E55-437D-47FF-893B-403099A52FCE}">
      <dsp:nvSpPr>
        <dsp:cNvPr id="0" name=""/>
        <dsp:cNvSpPr/>
      </dsp:nvSpPr>
      <dsp:spPr>
        <a:xfrm>
          <a:off x="5534413" y="399374"/>
          <a:ext cx="5079846" cy="3634992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5560" rIns="10668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FF0000"/>
              </a:solidFill>
            </a:rPr>
            <a:t>পাঠ পরিচিতি        </a:t>
          </a:r>
          <a:endParaRPr lang="bn-IN" sz="2800" b="1" kern="1200" dirty="0" smtClean="0">
            <a:solidFill>
              <a:srgbClr val="FF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FF0000"/>
              </a:solidFill>
            </a:rPr>
            <a:t>  </a:t>
          </a:r>
          <a:r>
            <a:rPr lang="bn-BD" sz="1800" b="1" kern="1200" dirty="0" smtClean="0">
              <a:solidFill>
                <a:srgbClr val="FF0000"/>
              </a:solidFill>
            </a:rPr>
            <a:t>বিষয়ঃ কৃষি শ্রেণিঃ  নবম অধ্যায়ঃ ষষ্ঠ [১মপরিচ্ছেদ]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FF0000"/>
            </a:solidFill>
          </a:endParaRPr>
        </a:p>
      </dsp:txBody>
      <dsp:txXfrm>
        <a:off x="5711859" y="576820"/>
        <a:ext cx="4724954" cy="3457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17436-684B-4647-BB95-BB79C6C01DC1}">
      <dsp:nvSpPr>
        <dsp:cNvPr id="0" name=""/>
        <dsp:cNvSpPr/>
      </dsp:nvSpPr>
      <dsp:spPr>
        <a:xfrm>
          <a:off x="-760119" y="-12855"/>
          <a:ext cx="6492875" cy="6492875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5C2DA-8883-41AC-9217-F8B4D59F6EFD}">
      <dsp:nvSpPr>
        <dsp:cNvPr id="0" name=""/>
        <dsp:cNvSpPr/>
      </dsp:nvSpPr>
      <dsp:spPr>
        <a:xfrm>
          <a:off x="0" y="0"/>
          <a:ext cx="11353793" cy="6492875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/>
            <a:t>একক কাজ</a:t>
          </a:r>
          <a:r>
            <a:rPr lang="en-US" sz="6500" kern="1200" dirty="0" smtClean="0"/>
            <a:t> </a:t>
          </a:r>
          <a:r>
            <a:rPr lang="bn-BD" sz="6500" kern="1200" dirty="0" smtClean="0"/>
            <a:t/>
          </a:r>
          <a:br>
            <a:rPr lang="bn-BD" sz="6500" kern="1200" dirty="0" smtClean="0"/>
          </a:br>
          <a:r>
            <a:rPr lang="bn-BD" sz="6500" kern="1200" dirty="0" smtClean="0"/>
            <a:t/>
          </a:r>
          <a:br>
            <a:rPr lang="bn-BD" sz="6500" kern="1200" dirty="0" smtClean="0"/>
          </a:br>
          <a:r>
            <a:rPr lang="bn-BD" sz="6500" kern="1200" dirty="0" smtClean="0"/>
            <a:t>* আমাদের দেশে কয় ধরনের</a:t>
          </a:r>
          <a:r>
            <a:rPr lang="en-US" sz="6500" kern="1200" smtClean="0"/>
            <a:t> </a:t>
          </a:r>
        </a:p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smtClean="0"/>
            <a:t>গাভী </a:t>
          </a:r>
          <a:r>
            <a:rPr lang="bn-BD" sz="6500" kern="1200" dirty="0" smtClean="0"/>
            <a:t>পালন করা হয় ?         </a:t>
          </a:r>
          <a:endParaRPr lang="en-US" sz="6500" kern="1200" dirty="0"/>
        </a:p>
      </dsp:txBody>
      <dsp:txXfrm>
        <a:off x="0" y="0"/>
        <a:ext cx="11353793" cy="6492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B56A2-7E73-4AC2-8474-38ABAD7888A9}">
      <dsp:nvSpPr>
        <dsp:cNvPr id="0" name=""/>
        <dsp:cNvSpPr/>
      </dsp:nvSpPr>
      <dsp:spPr>
        <a:xfrm>
          <a:off x="0" y="975677"/>
          <a:ext cx="11353800" cy="4541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600" kern="1200" smtClean="0"/>
            <a:t>দলীয় কাজ </a:t>
          </a:r>
          <a:br>
            <a:rPr lang="bn-BD" sz="4600" kern="1200" smtClean="0"/>
          </a:br>
          <a:r>
            <a:rPr lang="bn-BD" sz="4600" kern="1200" smtClean="0"/>
            <a:t/>
          </a:r>
          <a:br>
            <a:rPr lang="bn-BD" sz="4600" kern="1200" smtClean="0"/>
          </a:br>
          <a:r>
            <a:rPr lang="bn-BD" sz="4600" kern="1200" smtClean="0"/>
            <a:t>*গাভী পালন করে আমরা কিভাবে উপকৃত </a:t>
          </a:r>
          <a:br>
            <a:rPr lang="bn-BD" sz="4600" kern="1200" smtClean="0"/>
          </a:br>
          <a:r>
            <a:rPr lang="bn-BD" sz="4600" kern="1200" smtClean="0"/>
            <a:t> হতে পারি তা ব্যাখ্যা কর।   </a:t>
          </a:r>
          <a:endParaRPr lang="en-US" sz="4600" kern="1200"/>
        </a:p>
      </dsp:txBody>
      <dsp:txXfrm>
        <a:off x="2270760" y="975677"/>
        <a:ext cx="6812280" cy="4541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0F6FB-C3FF-42BC-9411-C4B593A30C12}">
      <dsp:nvSpPr>
        <dsp:cNvPr id="0" name=""/>
        <dsp:cNvSpPr/>
      </dsp:nvSpPr>
      <dsp:spPr>
        <a:xfrm>
          <a:off x="0" y="0"/>
          <a:ext cx="11263648" cy="6151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/>
            <a:t>বাড়ির কাজ </a:t>
          </a:r>
          <a:br>
            <a:rPr lang="bn-BD" sz="4000" b="1" kern="1200" dirty="0" smtClean="0"/>
          </a:br>
          <a:r>
            <a:rPr lang="bn-BD" sz="4000" b="1" kern="1200" dirty="0" smtClean="0"/>
            <a:t/>
          </a:r>
          <a:br>
            <a:rPr lang="bn-BD" sz="4000" b="1" kern="1200" dirty="0" smtClean="0"/>
          </a:br>
          <a:r>
            <a:rPr lang="bn-BD" sz="4000" b="1" kern="1200" dirty="0" smtClean="0"/>
            <a:t>*গাভী পালনের অর্থনৈতিক গুরুত্ব ব্যাখ্যা কর। </a:t>
          </a:r>
          <a:endParaRPr lang="en-US" sz="4000" kern="1200" dirty="0"/>
        </a:p>
      </dsp:txBody>
      <dsp:txXfrm>
        <a:off x="0" y="2460633"/>
        <a:ext cx="11263648" cy="2460633"/>
      </dsp:txXfrm>
    </dsp:sp>
    <dsp:sp modelId="{15CE3E29-3354-4A5B-887D-8CE405A97387}">
      <dsp:nvSpPr>
        <dsp:cNvPr id="0" name=""/>
        <dsp:cNvSpPr/>
      </dsp:nvSpPr>
      <dsp:spPr>
        <a:xfrm>
          <a:off x="4633703" y="369095"/>
          <a:ext cx="2048477" cy="20484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646C5-C0E9-4BEE-BFFF-88503D016A27}">
      <dsp:nvSpPr>
        <dsp:cNvPr id="0" name=""/>
        <dsp:cNvSpPr/>
      </dsp:nvSpPr>
      <dsp:spPr>
        <a:xfrm>
          <a:off x="450545" y="4921267"/>
          <a:ext cx="10362556" cy="92273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1BED-FAC9-476A-9C03-0136C79D089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05C7-534C-467F-AA46-BEF63A11A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8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1BED-FAC9-476A-9C03-0136C79D089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05C7-534C-467F-AA46-BEF63A11A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9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1BED-FAC9-476A-9C03-0136C79D089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05C7-534C-467F-AA46-BEF63A11A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8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3DE2-85B8-467F-889D-8EFE7EAD640C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C3E2-3EAA-4283-B90D-B1B6D1D04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13A1C-5F49-44E9-B02A-BEF710C633B1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9AED-4084-4CCD-BA67-724E38C51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9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6B26-38F7-4E4B-B1CC-3BBE0C123247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4BA5-00E8-4FAB-95F7-1EF92B569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06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2109-96B3-418E-9939-5083E172D341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ACE3-B75E-4AC9-BFCD-F709746B9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9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B148-D84B-4ED4-8CCB-BC06734BFC89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280A-1276-4F76-BDC9-B7E938683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79CA-C19F-4B98-9E76-9E12F4563C29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9D60-1C0C-4CC2-90E2-0F4825AE3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11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F0D5-68B8-4481-B36B-F3C3792CFC00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283D-B382-41F9-87FF-C555E04DF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62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3399-50CB-436E-982F-9C766179B41C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3D6F-FC60-446E-AF8E-722ED2C52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1BED-FAC9-476A-9C03-0136C79D089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05C7-534C-467F-AA46-BEF63A11A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11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A925-B3AC-4388-A010-209C01962A6E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24BB1-86DE-4BCA-919A-73984F506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78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E198-A425-44AF-A017-18DD65A38B2F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CCC7-AA31-4FCE-BE1C-5162CB870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29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E1AE3-07CB-435E-AB88-EF0C8D74943B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EB74B-15D0-4F3A-83F4-BEC121072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2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1BED-FAC9-476A-9C03-0136C79D089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05C7-534C-467F-AA46-BEF63A11A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4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1BED-FAC9-476A-9C03-0136C79D089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05C7-534C-467F-AA46-BEF63A11A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3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1BED-FAC9-476A-9C03-0136C79D089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05C7-534C-467F-AA46-BEF63A11A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8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1BED-FAC9-476A-9C03-0136C79D089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05C7-534C-467F-AA46-BEF63A11A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1BED-FAC9-476A-9C03-0136C79D089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05C7-534C-467F-AA46-BEF63A11A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1BED-FAC9-476A-9C03-0136C79D089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05C7-534C-467F-AA46-BEF63A11A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2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1BED-FAC9-476A-9C03-0136C79D089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05C7-534C-467F-AA46-BEF63A11A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9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01BED-FAC9-476A-9C03-0136C79D089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C05C7-534C-467F-AA46-BEF63A11A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4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DA94466-CC95-4560-9E26-6DD405CE08F9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3075C0D-C956-461F-BD14-FBDFE622A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4112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865" y="0"/>
            <a:ext cx="9152586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0"/>
            <a:ext cx="1174350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0468" y="1213009"/>
            <a:ext cx="6284890" cy="2215991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bn-BD" sz="13800" dirty="0" smtClean="0">
                <a:solidFill>
                  <a:srgbClr val="FFC000"/>
                </a:solidFill>
              </a:rPr>
              <a:t>স্বাগতম</a:t>
            </a:r>
            <a:endParaRPr lang="en-US" sz="13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07141235"/>
              </p:ext>
            </p:extLst>
          </p:nvPr>
        </p:nvGraphicFramePr>
        <p:xfrm>
          <a:off x="412123" y="128789"/>
          <a:ext cx="11353800" cy="649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7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0097" t="15108" r="24679" b="650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361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6492875"/>
          </a:xfrm>
          <a:solidFill>
            <a:srgbClr val="00B0F0"/>
          </a:solidFill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C00000"/>
                </a:solidFill>
              </a:rPr>
              <a:t>          জোড়ায় কাজ </a:t>
            </a:r>
            <a:br>
              <a:rPr lang="bn-BD" sz="6000" dirty="0" smtClean="0">
                <a:solidFill>
                  <a:srgbClr val="C00000"/>
                </a:solidFill>
              </a:rPr>
            </a:br>
            <a:r>
              <a:rPr lang="bn-BD" sz="6000" dirty="0" smtClean="0">
                <a:solidFill>
                  <a:srgbClr val="C00000"/>
                </a:solidFill>
              </a:rPr>
              <a:t/>
            </a:r>
            <a:br>
              <a:rPr lang="bn-BD" sz="6000" dirty="0" smtClean="0">
                <a:solidFill>
                  <a:srgbClr val="C00000"/>
                </a:solidFill>
              </a:rPr>
            </a:br>
            <a:r>
              <a:rPr lang="bn-BD" sz="5400" dirty="0" smtClean="0">
                <a:solidFill>
                  <a:srgbClr val="C00000"/>
                </a:solidFill>
              </a:rPr>
              <a:t>*খামারে দুগ্ধবতী গাভীর পরির্চযা কি ভাবে করা যায়    </a:t>
            </a:r>
            <a:r>
              <a:rPr lang="bn-BD" sz="6000" dirty="0" smtClean="0">
                <a:solidFill>
                  <a:srgbClr val="C00000"/>
                </a:solidFill>
              </a:rPr>
              <a:t> 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9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2415" y="257530"/>
            <a:ext cx="10663709" cy="6143269"/>
            <a:chOff x="362415" y="257530"/>
            <a:chExt cx="10663709" cy="6143269"/>
          </a:xfrm>
        </p:grpSpPr>
        <p:grpSp>
          <p:nvGrpSpPr>
            <p:cNvPr id="10" name="Group 9"/>
            <p:cNvGrpSpPr/>
            <p:nvPr/>
          </p:nvGrpSpPr>
          <p:grpSpPr>
            <a:xfrm>
              <a:off x="362415" y="257530"/>
              <a:ext cx="10663709" cy="6143269"/>
              <a:chOff x="2859110" y="347730"/>
              <a:chExt cx="6877319" cy="503885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0322" y="1467507"/>
                <a:ext cx="3556107" cy="3919081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859110" y="347730"/>
                <a:ext cx="6877318" cy="1569660"/>
              </a:xfrm>
              <a:prstGeom prst="rect">
                <a:avLst/>
              </a:prstGeom>
              <a:noFill/>
              <a:scene3d>
                <a:camera prst="perspectiveFron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bn-BD" sz="4800" b="1" dirty="0" smtClean="0">
                    <a:solidFill>
                      <a:srgbClr val="FF0000"/>
                    </a:solidFill>
                  </a:rPr>
                  <a:t>গাভী পালন করে যেভাবে উপকৃত হওয়া যায়  </a:t>
                </a:r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341" y="4108361"/>
              <a:ext cx="4275785" cy="229243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341" y="1622738"/>
              <a:ext cx="4031087" cy="2312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5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365125"/>
          <a:ext cx="11353800" cy="649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1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6492875"/>
          </a:xfrm>
          <a:solidFill>
            <a:schemeClr val="accent2">
              <a:lumMod val="75000"/>
            </a:schemeClr>
          </a:solidFill>
        </p:spPr>
        <p:txBody>
          <a:bodyPr>
            <a:prstTxWarp prst="textWave4">
              <a:avLst/>
            </a:prstTxWarp>
          </a:bodyPr>
          <a:lstStyle/>
          <a:p>
            <a:r>
              <a:rPr lang="bn-BD" sz="6600" dirty="0" smtClean="0">
                <a:solidFill>
                  <a:srgbClr val="0070C0"/>
                </a:solidFill>
              </a:rPr>
              <a:t>            মূল্যায়ন</a:t>
            </a:r>
            <a:r>
              <a:rPr lang="bn-BD" dirty="0" smtClean="0"/>
              <a:t> </a:t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sz="4000" dirty="0" smtClean="0"/>
              <a:t>* আমাদের দেশে কয় ধরনের গাভী রয়েছে ? </a:t>
            </a:r>
            <a:br>
              <a:rPr lang="bn-BD" sz="4000" dirty="0" smtClean="0"/>
            </a:br>
            <a:r>
              <a:rPr lang="bn-BD" sz="4000" dirty="0" smtClean="0"/>
              <a:t>*গাভী থেকে আমরা কি কি উপকার পাই ? </a:t>
            </a:r>
            <a:br>
              <a:rPr lang="bn-BD" sz="4000" dirty="0" smtClean="0"/>
            </a:br>
            <a:r>
              <a:rPr lang="bn-BD" sz="4000" dirty="0" smtClean="0"/>
              <a:t>*গাভীর শারীরিক বৃদ্ধি ও দুধ উৎপাদনের জন্য কোন কোন ধরনের খাদ্যের প্রয়োজন ?</a:t>
            </a:r>
            <a:br>
              <a:rPr lang="bn-BD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26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182096"/>
              </p:ext>
            </p:extLst>
          </p:nvPr>
        </p:nvGraphicFramePr>
        <p:xfrm>
          <a:off x="90152" y="365125"/>
          <a:ext cx="11263648" cy="615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9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37049" y="251699"/>
            <a:ext cx="6773776" cy="289895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16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ধন্য</a:t>
            </a:r>
            <a:r>
              <a:rPr lang="bn-BD" sz="16600" b="1" u="sng" dirty="0" smtClean="0">
                <a:solidFill>
                  <a:srgbClr val="FF0000"/>
                </a:solidFill>
              </a:rPr>
              <a:t>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3150654"/>
            <a:ext cx="11269014" cy="35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905000" y="1524000"/>
            <a:ext cx="7696200" cy="4876800"/>
          </a:xfrm>
          <a:prstGeom prst="flowChartPunchedTap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দেওয়ান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ইব্রাহিম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চাপাইর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কালিয়াকৈর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মোবাইল-০১৮১৯৪৭৭৯৪৫</a:t>
            </a:r>
          </a:p>
          <a:p>
            <a:pPr>
              <a:defRPr/>
            </a:pP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Email- dewanibrahim@gmail.com</a:t>
            </a:r>
          </a:p>
        </p:txBody>
      </p:sp>
      <p:pic>
        <p:nvPicPr>
          <p:cNvPr id="10245" name="Picture 1" descr="I:\image\Abid\Family\19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28600"/>
            <a:ext cx="13684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Magnetic Disk 4"/>
          <p:cNvSpPr/>
          <p:nvPr/>
        </p:nvSpPr>
        <p:spPr>
          <a:xfrm>
            <a:off x="2057400" y="0"/>
            <a:ext cx="1447800" cy="2133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0174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721055"/>
              </p:ext>
            </p:extLst>
          </p:nvPr>
        </p:nvGraphicFramePr>
        <p:xfrm>
          <a:off x="516229" y="396070"/>
          <a:ext cx="11203546" cy="582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96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25768" y="875763"/>
            <a:ext cx="9092485" cy="5488891"/>
            <a:chOff x="1725768" y="875763"/>
            <a:chExt cx="9092485" cy="54888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768" y="875763"/>
              <a:ext cx="9092485" cy="54888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099256" y="875763"/>
              <a:ext cx="83455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5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6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2" y="1870823"/>
            <a:ext cx="9465971" cy="4885514"/>
          </a:xfrm>
        </p:spPr>
      </p:pic>
    </p:spTree>
    <p:extLst>
      <p:ext uri="{BB962C8B-B14F-4D97-AF65-F5344CB8AC3E}">
        <p14:creationId xmlns:p14="http://schemas.microsoft.com/office/powerpoint/2010/main" val="31224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2522"/>
            <a:ext cx="10515600" cy="65516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গাভী পালন 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" y="1113955"/>
            <a:ext cx="11269014" cy="553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66" y="526112"/>
            <a:ext cx="12386115" cy="6331888"/>
          </a:xfrm>
          <a:solidFill>
            <a:srgbClr val="FFFF00"/>
          </a:solidFill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r>
              <a:rPr lang="bn-BD" sz="7200" dirty="0">
                <a:solidFill>
                  <a:srgbClr val="FF0000"/>
                </a:solidFill>
              </a:rPr>
              <a:t> </a:t>
            </a:r>
            <a:r>
              <a:rPr lang="bn-BD" sz="7200" dirty="0" smtClean="0">
                <a:solidFill>
                  <a:srgbClr val="FF0000"/>
                </a:solidFill>
              </a:rPr>
              <a:t>         </a:t>
            </a:r>
            <a:r>
              <a:rPr lang="bn-BD" sz="6600" dirty="0" smtClean="0">
                <a:solidFill>
                  <a:srgbClr val="FF0000"/>
                </a:solidFill>
              </a:rPr>
              <a:t>শিখন ফল </a:t>
            </a:r>
            <a:r>
              <a:rPr lang="en-US" sz="6600" dirty="0" smtClean="0">
                <a:solidFill>
                  <a:srgbClr val="FF0000"/>
                </a:solidFill>
              </a:rPr>
              <a:t>  </a:t>
            </a:r>
            <a:r>
              <a:rPr lang="bn-BD" sz="6600" dirty="0" smtClean="0">
                <a:solidFill>
                  <a:srgbClr val="FF0000"/>
                </a:solidFill>
              </a:rPr>
              <a:t/>
            </a:r>
            <a:br>
              <a:rPr lang="bn-BD" sz="6600" dirty="0" smtClean="0">
                <a:solidFill>
                  <a:srgbClr val="FF0000"/>
                </a:solidFill>
              </a:rPr>
            </a:br>
            <a:r>
              <a:rPr lang="bn-BD" sz="4000" dirty="0" smtClean="0">
                <a:solidFill>
                  <a:srgbClr val="FF0000"/>
                </a:solidFill>
              </a:rPr>
              <a:t>*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গাভীর</a:t>
            </a:r>
            <a:r>
              <a:rPr lang="bn-BD" sz="4800" dirty="0" smtClean="0">
                <a:solidFill>
                  <a:srgbClr val="FF0000"/>
                </a:solidFill>
              </a:rPr>
              <a:t> প্রকারভেদ </a:t>
            </a:r>
            <a:r>
              <a:rPr lang="en-US" sz="4800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বলতে</a:t>
            </a:r>
            <a:r>
              <a:rPr lang="bn-BD" sz="4800" dirty="0" smtClean="0">
                <a:solidFill>
                  <a:srgbClr val="FF0000"/>
                </a:solidFill>
              </a:rPr>
              <a:t> পারবে। </a:t>
            </a:r>
            <a:r>
              <a:rPr lang="bn-BD" sz="4000" dirty="0" smtClean="0">
                <a:solidFill>
                  <a:srgbClr val="FF0000"/>
                </a:solidFill>
              </a:rPr>
              <a:t/>
            </a:r>
            <a:br>
              <a:rPr lang="bn-BD" sz="4000" dirty="0" smtClean="0">
                <a:solidFill>
                  <a:srgbClr val="FF0000"/>
                </a:solidFill>
              </a:rPr>
            </a:br>
            <a:r>
              <a:rPr lang="bn-BD" sz="4000" dirty="0" smtClean="0">
                <a:solidFill>
                  <a:srgbClr val="FF0000"/>
                </a:solidFill>
              </a:rPr>
              <a:t>*খামারে পালন উপযোগী গাভীর খাদ্য তালিকা তৈরি 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bn-BD" sz="4000" dirty="0" smtClean="0">
                <a:solidFill>
                  <a:srgbClr val="FF0000"/>
                </a:solidFill>
              </a:rPr>
              <a:t>করতে</a:t>
            </a:r>
            <a:r>
              <a:rPr lang="bn-BD" sz="5400" dirty="0">
                <a:solidFill>
                  <a:srgbClr val="FF0000"/>
                </a:solidFill>
              </a:rPr>
              <a:t> </a:t>
            </a:r>
            <a:r>
              <a:rPr lang="bn-BD" sz="4000" dirty="0" smtClean="0">
                <a:solidFill>
                  <a:srgbClr val="FF0000"/>
                </a:solidFill>
              </a:rPr>
              <a:t>পারবে।</a:t>
            </a:r>
            <a:br>
              <a:rPr lang="bn-BD" sz="4000" dirty="0" smtClean="0">
                <a:solidFill>
                  <a:srgbClr val="FF0000"/>
                </a:solidFill>
              </a:rPr>
            </a:br>
            <a:r>
              <a:rPr lang="bn-BD" sz="4000" dirty="0" smtClean="0">
                <a:solidFill>
                  <a:srgbClr val="FF0000"/>
                </a:solidFill>
              </a:rPr>
              <a:t>*গাভীর পরিচর্যা করতে পারবে ।</a:t>
            </a:r>
            <a:br>
              <a:rPr lang="bn-BD" sz="4000" dirty="0" smtClean="0">
                <a:solidFill>
                  <a:srgbClr val="FF0000"/>
                </a:solidFill>
              </a:rPr>
            </a:br>
            <a:r>
              <a:rPr lang="bn-BD" sz="4000" dirty="0" smtClean="0">
                <a:solidFill>
                  <a:srgbClr val="FF0000"/>
                </a:solidFill>
              </a:rPr>
              <a:t> </a:t>
            </a:r>
            <a:br>
              <a:rPr lang="bn-BD" sz="4000" dirty="0" smtClean="0">
                <a:solidFill>
                  <a:srgbClr val="FF0000"/>
                </a:solidFill>
              </a:rPr>
            </a:br>
            <a:r>
              <a:rPr lang="bn-BD" sz="4000" dirty="0" smtClean="0">
                <a:solidFill>
                  <a:srgbClr val="FF0000"/>
                </a:solidFill>
              </a:rPr>
              <a:t>*পশু সম্পদের গুরুত্ব  বর্ণনা দিতে</a:t>
            </a:r>
            <a:r>
              <a:rPr lang="bn-BD" sz="6000" dirty="0" smtClean="0">
                <a:solidFill>
                  <a:srgbClr val="FF0000"/>
                </a:solidFill>
              </a:rPr>
              <a:t> </a:t>
            </a:r>
            <a:r>
              <a:rPr lang="bn-BD" sz="4000" dirty="0" smtClean="0">
                <a:solidFill>
                  <a:srgbClr val="FF0000"/>
                </a:solidFill>
              </a:rPr>
              <a:t>পারবে।    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4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0" y="489397"/>
            <a:ext cx="10058400" cy="62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628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01534" y="1465038"/>
            <a:ext cx="10104755" cy="4201665"/>
            <a:chOff x="1001534" y="1465038"/>
            <a:chExt cx="10104755" cy="42016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534" y="1465038"/>
              <a:ext cx="5269075" cy="420166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807" y="1465038"/>
              <a:ext cx="4682482" cy="4201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10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179</Words>
  <Application>Microsoft Office PowerPoint</Application>
  <PresentationFormat>Widescreen</PresentationFormat>
  <Paragraphs>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Constantia</vt:lpstr>
      <vt:lpstr>NikoshBAN</vt:lpstr>
      <vt:lpstr>Vrinda</vt:lpstr>
      <vt:lpstr>Wingdings 2</vt:lpstr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শিখন ফল    * গাভীর প্রকারভেদ  বলতে পারবে।  *খামারে পালন উপযোগী গাভীর খাদ্য তালিকা তৈরি  করতে পারবে। *গাভীর পরিচর্যা করতে পারবে ।   *পশু সম্পদের গুরুত্ব  বর্ণনা দিতে পারবে।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জোড়ায় কাজ   *খামারে দুগ্ধবতী গাভীর পরির্চযা কি ভাবে করা যায়     </vt:lpstr>
      <vt:lpstr>PowerPoint Presentation</vt:lpstr>
      <vt:lpstr>PowerPoint Presentation</vt:lpstr>
      <vt:lpstr>            মূল্যায়ন   * আমাদের দেশে কয় ধরনের গাভী রয়েছে ?  *গাভী থেকে আমরা কি কি উপকার পাই ?  *গাভীর শারীরিক বৃদ্ধি ও দুধ উৎপাদনের জন্য কোন কোন ধরনের খাদ্যের প্রয়োজন 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</dc:creator>
  <cp:lastModifiedBy>B.B. High School</cp:lastModifiedBy>
  <cp:revision>195</cp:revision>
  <dcterms:created xsi:type="dcterms:W3CDTF">2015-09-02T00:27:41Z</dcterms:created>
  <dcterms:modified xsi:type="dcterms:W3CDTF">2020-09-25T06:23:25Z</dcterms:modified>
</cp:coreProperties>
</file>