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5"/>
  </p:notesMasterIdLst>
  <p:sldIdLst>
    <p:sldId id="283" r:id="rId2"/>
    <p:sldId id="258" r:id="rId3"/>
    <p:sldId id="259" r:id="rId4"/>
    <p:sldId id="261" r:id="rId5"/>
    <p:sldId id="264" r:id="rId6"/>
    <p:sldId id="260" r:id="rId7"/>
    <p:sldId id="256" r:id="rId8"/>
    <p:sldId id="263" r:id="rId9"/>
    <p:sldId id="265" r:id="rId10"/>
    <p:sldId id="268" r:id="rId11"/>
    <p:sldId id="266" r:id="rId12"/>
    <p:sldId id="267" r:id="rId13"/>
    <p:sldId id="273" r:id="rId14"/>
    <p:sldId id="270" r:id="rId15"/>
    <p:sldId id="271" r:id="rId16"/>
    <p:sldId id="269" r:id="rId17"/>
    <p:sldId id="274" r:id="rId18"/>
    <p:sldId id="279" r:id="rId19"/>
    <p:sldId id="275" r:id="rId20"/>
    <p:sldId id="277" r:id="rId21"/>
    <p:sldId id="278" r:id="rId22"/>
    <p:sldId id="276" r:id="rId23"/>
    <p:sldId id="28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78BFC3C6-9755-4465-908B-64C06DE9BCDE}">
          <p14:sldIdLst>
            <p14:sldId id="283"/>
            <p14:sldId id="258"/>
            <p14:sldId id="259"/>
            <p14:sldId id="261"/>
            <p14:sldId id="264"/>
            <p14:sldId id="260"/>
            <p14:sldId id="256"/>
            <p14:sldId id="263"/>
            <p14:sldId id="265"/>
            <p14:sldId id="268"/>
            <p14:sldId id="266"/>
            <p14:sldId id="267"/>
            <p14:sldId id="273"/>
            <p14:sldId id="270"/>
            <p14:sldId id="271"/>
            <p14:sldId id="269"/>
            <p14:sldId id="274"/>
            <p14:sldId id="279"/>
            <p14:sldId id="275"/>
            <p14:sldId id="277"/>
            <p14:sldId id="278"/>
            <p14:sldId id="276"/>
            <p14:sldId id="28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7A96"/>
    <a:srgbClr val="CCFF99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89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59C709-CA7D-4B9E-8A06-A29E8340B1C8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61875-3E10-467C-93C3-BB76868DB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601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61875-3E10-467C-93C3-BB76868DB8C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01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2FCC7-40AD-4CA8-A387-ADAE478444A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975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61875-3E10-467C-93C3-BB76868DB8C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542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2CCD-5348-4316-8194-2852F114BA6C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DC017-3220-44FC-9051-2F144DF1E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405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2CCD-5348-4316-8194-2852F114BA6C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DC017-3220-44FC-9051-2F144DF1E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109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2CCD-5348-4316-8194-2852F114BA6C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DC017-3220-44FC-9051-2F144DF1E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453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2CCD-5348-4316-8194-2852F114BA6C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DC017-3220-44FC-9051-2F144DF1E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60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2CCD-5348-4316-8194-2852F114BA6C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DC017-3220-44FC-9051-2F144DF1E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963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2CCD-5348-4316-8194-2852F114BA6C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DC017-3220-44FC-9051-2F144DF1E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435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2CCD-5348-4316-8194-2852F114BA6C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DC017-3220-44FC-9051-2F144DF1E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771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2CCD-5348-4316-8194-2852F114BA6C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DC017-3220-44FC-9051-2F144DF1E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47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2CCD-5348-4316-8194-2852F114BA6C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DC017-3220-44FC-9051-2F144DF1E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109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2CCD-5348-4316-8194-2852F114BA6C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DC017-3220-44FC-9051-2F144DF1E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512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2CCD-5348-4316-8194-2852F114BA6C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DC017-3220-44FC-9051-2F144DF1E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06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02CCD-5348-4316-8194-2852F114BA6C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DC017-3220-44FC-9051-2F144DF1E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016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7" Type="http://schemas.openxmlformats.org/officeDocument/2006/relationships/image" Target="../media/image4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51" y="0"/>
            <a:ext cx="10683047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410" y="1083561"/>
            <a:ext cx="3411941" cy="409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66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10" y="354809"/>
            <a:ext cx="5174677" cy="2649621"/>
          </a:xfrm>
          <a:prstGeom prst="rect">
            <a:avLst/>
          </a:prstGeom>
        </p:spPr>
      </p:pic>
      <p:sp>
        <p:nvSpPr>
          <p:cNvPr id="4" name="AutoShape 4" descr="খরার কবলে দেশ"/>
          <p:cNvSpPr>
            <a:spLocks noChangeAspect="1" noChangeArrowheads="1"/>
          </p:cNvSpPr>
          <p:nvPr/>
        </p:nvSpPr>
        <p:spPr bwMode="auto">
          <a:xfrm>
            <a:off x="-2283966" y="1840273"/>
            <a:ext cx="2050256" cy="1264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5" name="AutoShape 6" descr="খরার কবলে দেশ"/>
          <p:cNvSpPr>
            <a:spLocks noChangeAspect="1" noChangeArrowheads="1"/>
          </p:cNvSpPr>
          <p:nvPr/>
        </p:nvSpPr>
        <p:spPr bwMode="auto">
          <a:xfrm>
            <a:off x="-2058154" y="2682480"/>
            <a:ext cx="2050256" cy="1264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6" name="AutoShape 8" descr="কৃষি ও জনস্বাস্থ্যে জলবায়ু ..."/>
          <p:cNvSpPr>
            <a:spLocks noChangeAspect="1" noChangeArrowheads="1"/>
          </p:cNvSpPr>
          <p:nvPr/>
        </p:nvSpPr>
        <p:spPr bwMode="auto">
          <a:xfrm>
            <a:off x="-2083938" y="2517153"/>
            <a:ext cx="1850231" cy="139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7" name="AutoShape 10" descr="খরার কবলে দেশ"/>
          <p:cNvSpPr>
            <a:spLocks noChangeAspect="1" noChangeArrowheads="1"/>
          </p:cNvSpPr>
          <p:nvPr/>
        </p:nvSpPr>
        <p:spPr bwMode="auto">
          <a:xfrm>
            <a:off x="-2526503" y="251224"/>
            <a:ext cx="2082897" cy="1264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" name="AutoShape 12" descr="মাসখানেকের মধ্যে ভারতে ভয়াবহ খরা ..."/>
          <p:cNvSpPr>
            <a:spLocks noChangeAspect="1" noChangeArrowheads="1"/>
          </p:cNvSpPr>
          <p:nvPr/>
        </p:nvSpPr>
        <p:spPr bwMode="auto">
          <a:xfrm>
            <a:off x="-2526503" y="246460"/>
            <a:ext cx="2028825" cy="127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11" y="3042859"/>
            <a:ext cx="5174676" cy="26727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230" y="352314"/>
            <a:ext cx="5170612" cy="2649621"/>
          </a:xfrm>
          <a:prstGeom prst="rect">
            <a:avLst/>
          </a:prstGeom>
        </p:spPr>
      </p:pic>
      <p:sp>
        <p:nvSpPr>
          <p:cNvPr id="11" name="AutoShape 14" descr="শুষ্ক মৌসুমে দীর্ঘ মেয়াদে খরার ..."/>
          <p:cNvSpPr>
            <a:spLocks noChangeAspect="1" noChangeArrowheads="1"/>
          </p:cNvSpPr>
          <p:nvPr/>
        </p:nvSpPr>
        <p:spPr bwMode="auto">
          <a:xfrm>
            <a:off x="-2526502" y="240509"/>
            <a:ext cx="1964531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2" name="AutoShape 16" descr="শুষ্ক মৌসুমে দীর্ঘ মেয়াদে খরার ..."/>
          <p:cNvSpPr>
            <a:spLocks noChangeAspect="1" noChangeArrowheads="1"/>
          </p:cNvSpPr>
          <p:nvPr/>
        </p:nvSpPr>
        <p:spPr bwMode="auto">
          <a:xfrm>
            <a:off x="-2412202" y="354809"/>
            <a:ext cx="1964531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230" y="3061023"/>
            <a:ext cx="5170612" cy="2654610"/>
          </a:xfrm>
          <a:prstGeom prst="rect">
            <a:avLst/>
          </a:prstGeom>
        </p:spPr>
      </p:pic>
      <p:sp>
        <p:nvSpPr>
          <p:cNvPr id="13" name="Frame 12"/>
          <p:cNvSpPr/>
          <p:nvPr/>
        </p:nvSpPr>
        <p:spPr>
          <a:xfrm>
            <a:off x="2657116" y="5883548"/>
            <a:ext cx="6321972" cy="821353"/>
          </a:xfrm>
          <a:prstGeom prst="frame">
            <a:avLst>
              <a:gd name="adj1" fmla="val 11003"/>
            </a:avLst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আবহাওয়া </a:t>
            </a:r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জলবায়ু পরিবর্তনের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936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608" y="3169673"/>
            <a:ext cx="5023412" cy="26832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608" y="381965"/>
            <a:ext cx="5023412" cy="26832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9406" y="381965"/>
            <a:ext cx="5062243" cy="2683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9406" y="3169673"/>
            <a:ext cx="5062243" cy="2683225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3227341" y="5991733"/>
            <a:ext cx="5041238" cy="736163"/>
          </a:xfrm>
          <a:prstGeom prst="frame">
            <a:avLst/>
          </a:prstGeom>
          <a:solidFill>
            <a:schemeClr val="accent5"/>
          </a:solidFill>
        </p:spPr>
        <p:txBody>
          <a:bodyPr wrap="none">
            <a:spAutoFit/>
          </a:bodyPr>
          <a:lstStyle/>
          <a:p>
            <a:pPr algn="ctr"/>
            <a:r>
              <a:rPr lang="bn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আবহাওয়া ও জলবায়ু পরিবর্তনের</a:t>
            </a:r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822574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561" y="3151178"/>
            <a:ext cx="5281927" cy="24757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84" y="520861"/>
            <a:ext cx="5173883" cy="24757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562" y="520861"/>
            <a:ext cx="5281926" cy="24555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884" y="3151178"/>
            <a:ext cx="5173883" cy="2475748"/>
          </a:xfrm>
          <a:prstGeom prst="rect">
            <a:avLst/>
          </a:prstGeom>
        </p:spPr>
      </p:pic>
      <p:sp>
        <p:nvSpPr>
          <p:cNvPr id="11" name="AutoShape 8" descr="শুষ্ক মৌসুমে দীর্ঘ মেয়াদে খরার ..."/>
          <p:cNvSpPr>
            <a:spLocks noChangeAspect="1" noChangeArrowheads="1"/>
          </p:cNvSpPr>
          <p:nvPr/>
        </p:nvSpPr>
        <p:spPr bwMode="auto">
          <a:xfrm>
            <a:off x="-2526502" y="240509"/>
            <a:ext cx="1964531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grpSp>
        <p:nvGrpSpPr>
          <p:cNvPr id="5" name="Group 4"/>
          <p:cNvGrpSpPr/>
          <p:nvPr/>
        </p:nvGrpSpPr>
        <p:grpSpPr>
          <a:xfrm>
            <a:off x="3310759" y="5847650"/>
            <a:ext cx="5171094" cy="600453"/>
            <a:chOff x="2997319" y="5784630"/>
            <a:chExt cx="5199335" cy="736163"/>
          </a:xfrm>
        </p:grpSpPr>
        <p:sp>
          <p:nvSpPr>
            <p:cNvPr id="10" name="TextBox 9"/>
            <p:cNvSpPr txBox="1"/>
            <p:nvPr/>
          </p:nvSpPr>
          <p:spPr>
            <a:xfrm>
              <a:off x="2997319" y="5784630"/>
              <a:ext cx="5199335" cy="736163"/>
            </a:xfrm>
            <a:prstGeom prst="fram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30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en-US" sz="30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3147437" y="5862941"/>
              <a:ext cx="4899098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IN" sz="3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আবহাওয়া ও জলবায়ু পরিবর্তনের</a:t>
              </a:r>
              <a:r>
                <a:rPr lang="en-US" sz="3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প্রভাব</a:t>
              </a:r>
              <a:r>
                <a:rPr lang="en-US" sz="3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65502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030" y="457754"/>
            <a:ext cx="5550526" cy="24719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56" y="443026"/>
            <a:ext cx="5516832" cy="24866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56" y="3068655"/>
            <a:ext cx="5550526" cy="27421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4030" y="3020764"/>
            <a:ext cx="5550526" cy="274210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921699" y="5949732"/>
            <a:ext cx="5199335" cy="736163"/>
            <a:chOff x="2921699" y="5949732"/>
            <a:chExt cx="5199335" cy="736163"/>
          </a:xfrm>
        </p:grpSpPr>
        <p:sp>
          <p:nvSpPr>
            <p:cNvPr id="6" name="TextBox 5"/>
            <p:cNvSpPr txBox="1"/>
            <p:nvPr/>
          </p:nvSpPr>
          <p:spPr>
            <a:xfrm>
              <a:off x="2921699" y="5949732"/>
              <a:ext cx="5199335" cy="736163"/>
            </a:xfrm>
            <a:prstGeom prst="fram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3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en-US" sz="3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3071817" y="6040814"/>
              <a:ext cx="4899098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IN" sz="3000" b="1" dirty="0">
                  <a:ln w="3175"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আবহাওয়া ও জলবায়ু পরিবর্তনের</a:t>
              </a:r>
              <a:r>
                <a:rPr lang="en-US" sz="3000" b="1" dirty="0">
                  <a:ln w="3175"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b="1" dirty="0" err="1">
                  <a:ln w="3175"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প্রভাব</a:t>
              </a:r>
              <a:r>
                <a:rPr lang="en-US" sz="3000" b="1" dirty="0">
                  <a:ln w="3175"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000" b="1" dirty="0">
                <a:ln w="3175">
                  <a:solidFill>
                    <a:schemeClr val="tx1"/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590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কৃষি ও জনস্বাস্থ্যে জলবায়ু ..."/>
          <p:cNvSpPr>
            <a:spLocks noChangeAspect="1" noChangeArrowheads="1"/>
          </p:cNvSpPr>
          <p:nvPr/>
        </p:nvSpPr>
        <p:spPr bwMode="auto">
          <a:xfrm>
            <a:off x="2393392" y="2296890"/>
            <a:ext cx="1850231" cy="139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5" name="AutoShape 8" descr="মাসখানেকের মধ্যে ভারতে ভয়াবহ খরা ..."/>
          <p:cNvSpPr>
            <a:spLocks noChangeAspect="1" noChangeArrowheads="1"/>
          </p:cNvSpPr>
          <p:nvPr/>
        </p:nvSpPr>
        <p:spPr bwMode="auto">
          <a:xfrm>
            <a:off x="-2526503" y="246460"/>
            <a:ext cx="2028825" cy="127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81" y="3091295"/>
            <a:ext cx="5373398" cy="2545581"/>
          </a:xfrm>
          <a:prstGeom prst="rect">
            <a:avLst/>
          </a:prstGeom>
        </p:spPr>
      </p:pic>
      <p:sp>
        <p:nvSpPr>
          <p:cNvPr id="7" name="AutoShape 10" descr="খরা মোকাবেলায় অভিযোজন কৌশল হিসেবে ..."/>
          <p:cNvSpPr>
            <a:spLocks noChangeAspect="1" noChangeArrowheads="1"/>
          </p:cNvSpPr>
          <p:nvPr/>
        </p:nvSpPr>
        <p:spPr bwMode="auto">
          <a:xfrm>
            <a:off x="-2526503" y="240509"/>
            <a:ext cx="1914525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4029" y="489860"/>
            <a:ext cx="5366615" cy="25374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86" y="489860"/>
            <a:ext cx="5373393" cy="25035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817" y="3150984"/>
            <a:ext cx="5643039" cy="2545576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2167778" y="5964493"/>
            <a:ext cx="7661295" cy="736163"/>
          </a:xfrm>
          <a:prstGeom prst="fram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 আবহাওয়া ও জলবায়ু পরিবর্তনের</a:t>
            </a:r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মোকাবেলায় করনীয়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549167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353" y="3056642"/>
            <a:ext cx="5405866" cy="21282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539" y="268054"/>
            <a:ext cx="5405866" cy="21215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353" y="266183"/>
            <a:ext cx="5405866" cy="2121568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2002505" y="5853788"/>
            <a:ext cx="7661295" cy="736163"/>
          </a:xfrm>
          <a:prstGeom prst="frame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bn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আবহাওয়া ও জলবায়ু পরিবর্তনের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মোকাবেলায় করনীয় </a:t>
            </a:r>
            <a:endParaRPr lang="en-US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2186166" y="2389623"/>
            <a:ext cx="2215298" cy="490776"/>
          </a:xfrm>
          <a:prstGeom prst="frame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বিকল্প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39" y="3056642"/>
            <a:ext cx="5291265" cy="21282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71483" y="5184897"/>
            <a:ext cx="3644663" cy="490776"/>
          </a:xfrm>
          <a:prstGeom prst="frame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খরা, বন্যা ও লবনাক্ততা সহিষ্ণূ ফসলের চাষ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15301" y="5184897"/>
            <a:ext cx="2383574" cy="490776"/>
          </a:xfrm>
          <a:prstGeom prst="frame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      সেচের ব্যবস্থাকরন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92742" y="2387752"/>
            <a:ext cx="2228692" cy="490776"/>
          </a:xfrm>
          <a:prstGeom prst="frame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কৃত্রিম জলাধার নির্মাণ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473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00" y="427770"/>
            <a:ext cx="3875238" cy="24538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066" y="3058400"/>
            <a:ext cx="4372007" cy="23469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385" y="427769"/>
            <a:ext cx="3875238" cy="24538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366" y="3058400"/>
            <a:ext cx="4372007" cy="23469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370" y="427770"/>
            <a:ext cx="3875238" cy="24538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29551" y="5677364"/>
            <a:ext cx="6245079" cy="777061"/>
          </a:xfrm>
          <a:prstGeom prst="frame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আবহাওয়া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238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9638" y="393540"/>
            <a:ext cx="5163552" cy="26047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52" y="393539"/>
            <a:ext cx="5075420" cy="26047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634" y="3115374"/>
            <a:ext cx="5163555" cy="26372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952" y="3115375"/>
            <a:ext cx="5075419" cy="26372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75411" y="5869703"/>
            <a:ext cx="4408446" cy="613470"/>
          </a:xfrm>
          <a:prstGeom prst="frame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আবহাওয়া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ফলাফল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895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68227" y="1170578"/>
            <a:ext cx="8538663" cy="777061"/>
          </a:xfrm>
          <a:prstGeom prst="frame">
            <a:avLst>
              <a:gd name="adj1" fmla="val 16013"/>
            </a:avLst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এবার, তোমরা সবাই খাতা কলম নিয়ে তৈরী হও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6901" y="2478704"/>
            <a:ext cx="9500839" cy="2331184"/>
          </a:xfrm>
          <a:prstGeom prst="frame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428631" indent="-428631">
              <a:buFont typeface="Wingdings" panose="05000000000000000000" pitchFamily="2" charset="2"/>
              <a:buChar char="q"/>
            </a:pP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আবহাওয়া ও জলবায়ু পরিবর্তনের ৩টি কারন এবং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ফসলের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আবহাওয়া ও জলবায়ু পরিবর্তনের প্রভাব মোকাবেলায় ৩টি করণীয় লিখ।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319546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5343" y="1533731"/>
            <a:ext cx="10780406" cy="858857"/>
          </a:xfrm>
          <a:prstGeom prst="frame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marL="342905" indent="-342905" algn="ctr">
              <a:buFont typeface="Wingdings" panose="05000000000000000000" pitchFamily="2" charset="2"/>
              <a:buChar char="v"/>
            </a:pP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এবার তোমরা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নিন্মের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7254" y="3985013"/>
            <a:ext cx="3032566" cy="153233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ফসলের উপর আবহাওয়া ও জলবায়ু পরিবর্তনের প্রভাব লিখ । 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91448" y="3985013"/>
            <a:ext cx="3310359" cy="153233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ফসলের উপর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আবহাওয়া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ফলাফল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লিখ।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87078" y="3985013"/>
            <a:ext cx="3321936" cy="153233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পরিবর্তিত আবহাওয়ায় ফসলের উৎপাদনে আমাদের কি করণীয় লিখ।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564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814039" y="200722"/>
            <a:ext cx="10549053" cy="1380584"/>
          </a:xfrm>
          <a:prstGeom prst="ribb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</a:t>
            </a:r>
            <a:endParaRPr lang="en-US" sz="4800" b="1" dirty="0">
              <a:ln w="1905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14039" y="4728117"/>
            <a:ext cx="4598949" cy="1382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আছো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105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4039" y="3834662"/>
            <a:ext cx="4598949" cy="715089"/>
          </a:xfrm>
          <a:prstGeom prst="round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প্রিয় শিক্ষার্থীরা, 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Content Placeholder 3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015" y="1897683"/>
            <a:ext cx="5697076" cy="421318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814039" y="1897682"/>
            <a:ext cx="4598949" cy="1758614"/>
            <a:chOff x="814039" y="1897682"/>
            <a:chExt cx="4598949" cy="1758614"/>
          </a:xfrm>
        </p:grpSpPr>
        <p:sp>
          <p:nvSpPr>
            <p:cNvPr id="4" name="TextBox 3"/>
            <p:cNvSpPr txBox="1"/>
            <p:nvPr/>
          </p:nvSpPr>
          <p:spPr>
            <a:xfrm>
              <a:off x="814039" y="1897683"/>
              <a:ext cx="4598949" cy="1758613"/>
            </a:xfrm>
            <a:prstGeom prst="frame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r>
                <a:rPr lang="bn-IN" sz="66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accent4">
                      <a:lumMod val="50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6600" b="1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accent4">
                      <a:lumMod val="50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7200" b="1" dirty="0" err="1" smtClean="0">
                  <a:ln w="13462">
                    <a:solidFill>
                      <a:srgbClr val="CC3399"/>
                    </a:solidFill>
                    <a:prstDash val="solid"/>
                  </a:ln>
                  <a:solidFill>
                    <a:schemeClr val="accent4">
                      <a:lumMod val="50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স্বাগতম</a:t>
              </a:r>
              <a:r>
                <a:rPr lang="en-US" sz="8000" b="1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accent4">
                      <a:lumMod val="50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14039" y="1897682"/>
              <a:ext cx="4598949" cy="1758613"/>
            </a:xfrm>
            <a:prstGeom prst="frame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r>
                <a:rPr lang="bn-IN" sz="66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accent4">
                      <a:lumMod val="50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6600" b="1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accent4">
                      <a:lumMod val="50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7200" b="1" dirty="0" err="1" smtClean="0">
                  <a:ln w="13462">
                    <a:solidFill>
                      <a:srgbClr val="CC3399"/>
                    </a:solidFill>
                    <a:prstDash val="solid"/>
                  </a:ln>
                  <a:solidFill>
                    <a:schemeClr val="accent4">
                      <a:lumMod val="50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স্বাগতম</a:t>
              </a:r>
              <a:r>
                <a:rPr lang="en-US" sz="8000" b="1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accent4">
                      <a:lumMod val="50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3661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40898" y="1479502"/>
            <a:ext cx="8461094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সহিষ্ণু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52473" y="2285948"/>
            <a:ext cx="2945759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53009" y="2284483"/>
            <a:ext cx="2720050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নারিকেল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52472" y="2956005"/>
            <a:ext cx="2945760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 কমলা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53009" y="2956004"/>
            <a:ext cx="2720049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ঘ) তরমুজ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52472" y="3981513"/>
            <a:ext cx="844952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গমের কোন জাতটি প্রদীপ নামে পরিচিত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52472" y="4782869"/>
            <a:ext cx="2945760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বারি গম ২০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53009" y="4782869"/>
            <a:ext cx="2720048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বারি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গম ২২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40898" y="5508762"/>
            <a:ext cx="2945760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 বারি গম ২৪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53009" y="5508761"/>
            <a:ext cx="2720049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বারি গম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২৬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89940" y="5516428"/>
            <a:ext cx="4507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endParaRPr 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9121802" y="3029580"/>
            <a:ext cx="5324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552472" y="550051"/>
            <a:ext cx="8420585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008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4" grpId="0"/>
      <p:bldP spid="15" grpId="0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37145" y="428263"/>
            <a:ext cx="4155312" cy="1405533"/>
          </a:xfrm>
          <a:prstGeom prst="cloudCallou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54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69" t="4119" r="3564" b="31497"/>
          <a:stretch/>
        </p:blipFill>
        <p:spPr>
          <a:xfrm>
            <a:off x="641445" y="2128701"/>
            <a:ext cx="3575713" cy="43008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83576" y="3993266"/>
            <a:ext cx="7477244" cy="1569660"/>
          </a:xfrm>
          <a:prstGeom prst="flowChartOnlineStorage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শৈত্য সহিষ্ণু, খরা সহিষ্ণু,  লবনাক্ততা সহিষ্ণু এবং বন্যা সহিষ্ণু ২ টি করে ফসলের নাম লিখে আনবে।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83576" y="2128701"/>
            <a:ext cx="7477244" cy="1569660"/>
          </a:xfrm>
          <a:prstGeom prst="flowChartOnlineStorage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 মতে,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আবহাওয়া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935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450"/>
                            </p:stCondLst>
                            <p:childTnLst>
                              <p:par>
                                <p:cTn id="29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94781">
            <a:off x="3497694" y="636556"/>
            <a:ext cx="5598427" cy="497329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604388" y="1135685"/>
            <a:ext cx="7274258" cy="1467158"/>
            <a:chOff x="2604388" y="820366"/>
            <a:chExt cx="7274258" cy="1467158"/>
          </a:xfrm>
        </p:grpSpPr>
        <p:sp>
          <p:nvSpPr>
            <p:cNvPr id="6" name="Rectangle 5"/>
            <p:cNvSpPr/>
            <p:nvPr/>
          </p:nvSpPr>
          <p:spPr>
            <a:xfrm>
              <a:off x="2672628" y="820366"/>
              <a:ext cx="7206018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IN" sz="8800" b="1" i="1" dirty="0">
                  <a:solidFill>
                    <a:schemeClr val="bg2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সবাইকে ধন্যবাদ </a:t>
              </a:r>
              <a:endParaRPr lang="en-US" sz="28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2604388" y="827328"/>
              <a:ext cx="7260610" cy="1460196"/>
              <a:chOff x="2563444" y="800033"/>
              <a:chExt cx="7260610" cy="1460196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2618036" y="800033"/>
                <a:ext cx="7206018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n-IN" sz="8800" b="1" i="1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সবাইকে ধন্যবাদ </a:t>
                </a:r>
                <a:endParaRPr lang="en-US" sz="28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563444" y="813679"/>
                <a:ext cx="7206018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n-IN" sz="8800" b="1" i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সবাইকে ধন্যবাদ </a:t>
                </a:r>
                <a:endParaRPr lang="en-US" sz="2800" dirty="0">
                  <a:solidFill>
                    <a:srgbClr val="00B05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2222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2017986" y="882868"/>
            <a:ext cx="8119241" cy="5044967"/>
          </a:xfrm>
          <a:prstGeom prst="cloudCallout">
            <a:avLst>
              <a:gd name="adj1" fmla="val -52600"/>
              <a:gd name="adj2" fmla="val 598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অবশ্যই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প্রদত্ত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মেনে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সাবান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ধৌত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বাহিরে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অবশ্যই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মাস্ক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51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Ribbon 3"/>
          <p:cNvSpPr/>
          <p:nvPr/>
        </p:nvSpPr>
        <p:spPr>
          <a:xfrm>
            <a:off x="970157" y="325820"/>
            <a:ext cx="10055198" cy="1361843"/>
          </a:xfrm>
          <a:prstGeom prst="ribbo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olded Corner 4"/>
          <p:cNvSpPr/>
          <p:nvPr/>
        </p:nvSpPr>
        <p:spPr>
          <a:xfrm rot="16200000">
            <a:off x="6549785" y="1767572"/>
            <a:ext cx="4141389" cy="4809750"/>
          </a:xfrm>
          <a:prstGeom prst="foldedCorner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/>
          <a:lstStyle/>
          <a:p>
            <a:pPr algn="ctr">
              <a:lnSpc>
                <a:spcPct val="150000"/>
              </a:lnSpc>
            </a:pPr>
            <a:r>
              <a:rPr lang="bn-IN" sz="40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en-US" sz="4000" b="1" u="sng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bn-IN" sz="4000" b="1" u="sn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en-US" sz="2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বিষয়: কৃষি শিক্ষা</a:t>
            </a:r>
            <a:endParaRPr lang="bn-IN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পরিচ্ছেদ</a:t>
            </a:r>
            <a:endParaRPr lang="bn-IN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olded Corner 6"/>
          <p:cNvSpPr/>
          <p:nvPr/>
        </p:nvSpPr>
        <p:spPr>
          <a:xfrm rot="16200000">
            <a:off x="1391764" y="1680147"/>
            <a:ext cx="4141384" cy="4984597"/>
          </a:xfrm>
          <a:prstGeom prst="foldedCorner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/>
          <a:lstStyle/>
          <a:p>
            <a:pPr algn="ctr">
              <a:lnSpc>
                <a:spcPct val="150000"/>
              </a:lnSpc>
            </a:pPr>
            <a:r>
              <a:rPr lang="en-US" sz="4000" b="1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তাপস</a:t>
            </a:r>
            <a:r>
              <a:rPr lang="en-US" sz="4000" b="1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4000" b="1" dirty="0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হাওলাদার</a:t>
            </a:r>
            <a:endParaRPr lang="bn-IN" sz="2800" b="1" dirty="0">
              <a:ln w="12700">
                <a:solidFill>
                  <a:schemeClr val="tx1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 err="1" smtClean="0">
                <a:ln w="9525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en-US" sz="2800" b="1" dirty="0" smtClean="0">
                <a:ln w="9525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n w="9525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2800" b="1" dirty="0" err="1" smtClean="0">
                <a:ln w="9525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কারী</a:t>
            </a:r>
            <a:r>
              <a:rPr lang="en-US" sz="2800" b="1" dirty="0" smtClean="0">
                <a:ln w="9525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n w="9525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sz="2800" b="1" dirty="0">
                <a:ln w="9525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>
              <a:lnSpc>
                <a:spcPct val="150000"/>
              </a:lnSpc>
            </a:pPr>
            <a:r>
              <a:rPr lang="en-US" sz="2800" b="1" dirty="0" err="1" smtClean="0">
                <a:ln w="9525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মাদারতলী</a:t>
            </a:r>
            <a:r>
              <a:rPr lang="en-US" sz="2800" b="1" dirty="0" smtClean="0">
                <a:ln w="9525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9525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800" b="1" dirty="0" smtClean="0">
                <a:ln w="9525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n w="9525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bn-IN" sz="2800" b="1" dirty="0">
                <a:ln w="9525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>
              <a:lnSpc>
                <a:spcPct val="150000"/>
              </a:lnSpc>
            </a:pPr>
            <a:r>
              <a:rPr lang="en-US" sz="2800" b="1" dirty="0" err="1" smtClean="0">
                <a:ln w="9525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পাথরঘাটা</a:t>
            </a:r>
            <a:r>
              <a:rPr lang="en-US" sz="2800" b="1" dirty="0" smtClean="0">
                <a:ln w="9525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ln w="9525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বরগুনা</a:t>
            </a:r>
            <a:r>
              <a:rPr lang="bn-IN" sz="2800" b="1" dirty="0" smtClean="0">
                <a:ln w="9525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 smtClean="0">
              <a:ln w="9525">
                <a:solidFill>
                  <a:schemeClr val="tx1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ln w="9525">
                  <a:solidFill>
                    <a:schemeClr val="tx1"/>
                  </a:solidFill>
                </a:ln>
                <a:solidFill>
                  <a:srgbClr val="002060"/>
                </a:solidFill>
                <a:cs typeface="NikoshBAN" panose="02000000000000000000" pitchFamily="2" charset="0"/>
              </a:rPr>
              <a:t>01716422521</a:t>
            </a:r>
            <a:endParaRPr lang="bn-IN" sz="2800" b="1" dirty="0">
              <a:ln w="9525">
                <a:solidFill>
                  <a:schemeClr val="tx1"/>
                </a:solidFill>
              </a:ln>
              <a:solidFill>
                <a:srgbClr val="002060"/>
              </a:solidFill>
              <a:cs typeface="NikoshBAN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bn-IN" sz="2000" b="1" dirty="0" smtClean="0">
                <a:ln w="9525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000" b="1" dirty="0" smtClean="0">
                <a:ln w="9525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2000" b="1" dirty="0" err="1" smtClean="0">
                <a:ln w="9525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মেইলঃ</a:t>
            </a:r>
            <a:r>
              <a:rPr lang="en-US" sz="2000" b="1" dirty="0" smtClean="0">
                <a:ln w="9525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smtClean="0">
                <a:ln w="9525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tapasgmp@gmail.com</a:t>
            </a:r>
            <a:endParaRPr lang="en-US" b="1" dirty="0">
              <a:ln w="9525">
                <a:solidFill>
                  <a:schemeClr val="tx1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23126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92820" y="156558"/>
            <a:ext cx="9735014" cy="1432500"/>
          </a:xfrm>
          <a:prstGeom prst="ribbon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n w="3175"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b="1" dirty="0">
                <a:ln w="3175"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n w="3175"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3600" b="1" dirty="0">
                <a:ln w="3175"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3175"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bn-IN" sz="3600" b="1" dirty="0">
                <a:ln w="3175"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3175"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কতগুলো</a:t>
            </a:r>
            <a:r>
              <a:rPr lang="en-US" sz="3600" b="1" dirty="0">
                <a:ln w="3175"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3175"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b="1" dirty="0">
                <a:ln w="3175"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3175"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600" b="1" dirty="0">
                <a:ln w="3175"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Content Placeholder 3" descr="index.jpg"/>
          <p:cNvPicPr>
            <a:picLocks noGrp="1"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309" y="1589058"/>
            <a:ext cx="5240851" cy="4036238"/>
          </a:xfrm>
          <a:prstGeom prst="rect">
            <a:avLst/>
          </a:prstGeom>
        </p:spPr>
      </p:pic>
      <p:pic>
        <p:nvPicPr>
          <p:cNvPr id="4" name="Content Placeholder 3" descr="images.jpg"/>
          <p:cNvPicPr>
            <a:picLocks noGrp="1"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0327" y="1589058"/>
            <a:ext cx="5274815" cy="40362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27254" y="5749478"/>
            <a:ext cx="6605234" cy="858857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709563288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1433251503-farmers-crop-damag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299" y="802888"/>
            <a:ext cx="5333812" cy="4475168"/>
          </a:xfrm>
          <a:prstGeom prst="rect">
            <a:avLst/>
          </a:prstGeom>
        </p:spPr>
      </p:pic>
      <p:pic>
        <p:nvPicPr>
          <p:cNvPr id="3" name="Picture 2" descr="inde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2456" y="802888"/>
            <a:ext cx="5333812" cy="44751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58167" y="5405995"/>
            <a:ext cx="6605234" cy="858857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04579142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images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079" y="713677"/>
            <a:ext cx="5119885" cy="4390757"/>
          </a:xfrm>
          <a:prstGeom prst="rect">
            <a:avLst/>
          </a:prstGeom>
        </p:spPr>
      </p:pic>
      <p:pic>
        <p:nvPicPr>
          <p:cNvPr id="3" name="Content Placeholder 3" descr="images.jpg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7732" y="713678"/>
            <a:ext cx="5119885" cy="43907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92820" y="5501630"/>
            <a:ext cx="9924585" cy="844808"/>
          </a:xfrm>
          <a:prstGeom prst="ribbon2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0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4000" dirty="0" err="1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দেখলে</a:t>
            </a:r>
            <a:r>
              <a:rPr lang="en-US" sz="40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15056376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9286" y="1328444"/>
            <a:ext cx="5837663" cy="1226939"/>
          </a:xfrm>
          <a:prstGeom prst="frame">
            <a:avLst/>
          </a:prstGeom>
          <a:solidFill>
            <a:schemeClr val="tx2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 flipH="1">
            <a:off x="2559300" y="2988103"/>
            <a:ext cx="6958361" cy="246691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জলবায়ুর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কৃষিক্ষেত্রে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712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237786" y="409806"/>
            <a:ext cx="9344721" cy="1600200"/>
          </a:xfrm>
          <a:prstGeom prst="frame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bn-IN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শেষে </a:t>
            </a:r>
            <a:r>
              <a:rPr lang="en-US" sz="4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bn-IN" sz="4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4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/>
        </p:nvSpPr>
        <p:spPr>
          <a:xfrm>
            <a:off x="775504" y="2349662"/>
            <a:ext cx="10324618" cy="408586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আব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হাওয়া 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ফসলের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আবহাওয়া ও জলবায়ু পরিবর্তনের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পরিবর্তিত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আবহাওয়ায়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ফসলের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উ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ৎপাদন বিশ্লেষন করতে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16169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9797" y="177029"/>
            <a:ext cx="10348330" cy="1579424"/>
          </a:xfrm>
          <a:prstGeom prst="ribbon2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এবার চল, আমরা আবহাওয়া ও জলবায়ুর সংজ্ঞা জেনে নেই।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69797" y="1905342"/>
            <a:ext cx="10348330" cy="2000548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আবহাওয়াঃ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কোন স্হানের বায়ুর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চা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প,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আদ্র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বৃষ্টিপাত প্রভৃতির দৈনিক বা অল্প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কয়েক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দিনের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সমষ্টিগত অবস্হাকে আবহাওয়া বলে।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9797" y="3993223"/>
            <a:ext cx="10348330" cy="20005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জলবায়ুঃ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কোন স্হান বা অঞ্চলের ২০ হতে ৩০ বছরের দৈনন্দিন আবহাওয়া পর্যালোচনা করলে যে সাধারণ গড় অবস্হা পাওয়া যায় তাকে জলবায়ু বলে।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970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750"/>
                            </p:stCondLst>
                            <p:childTnLst>
                              <p:par>
                                <p:cTn id="18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1001</TotalTime>
  <Words>447</Words>
  <Application>Microsoft Office PowerPoint</Application>
  <PresentationFormat>Widescreen</PresentationFormat>
  <Paragraphs>73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F.Haque</dc:creator>
  <cp:lastModifiedBy>Acer</cp:lastModifiedBy>
  <cp:revision>264</cp:revision>
  <dcterms:created xsi:type="dcterms:W3CDTF">2020-06-10T15:53:18Z</dcterms:created>
  <dcterms:modified xsi:type="dcterms:W3CDTF">2020-09-22T03:44:40Z</dcterms:modified>
</cp:coreProperties>
</file>