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5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6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7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7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3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8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941B-5784-4083-AAFD-2BEC0DA2B256}" type="datetimeFigureOut">
              <a:rPr lang="en-US" smtClean="0"/>
              <a:t>09/25/20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2DFC-ACBF-4466-A21C-56C52D24C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9144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atin typeface="Bangla" pitchFamily="66" charset="0"/>
                <a:cs typeface="Bangla" pitchFamily="66" charset="0"/>
              </a:rPr>
              <a:t>স্বাগতম</a:t>
            </a:r>
            <a:endParaRPr lang="en-US" sz="9600" b="1" dirty="0">
              <a:latin typeface="Bangla" pitchFamily="66" charset="0"/>
              <a:cs typeface="Bangl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6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কৃষি কাজে মাটির ভূমিকা কী? ছবি দেখে ভাব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96-5BA5-4DCC-9CFB-2AB99FD2CB5E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RX-DK-SSH02503_scrape-soil_s3x4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22" y="990600"/>
            <a:ext cx="3887779" cy="5181600"/>
          </a:xfrm>
          <a:prstGeom prst="rect">
            <a:avLst/>
          </a:prstGeom>
        </p:spPr>
      </p:pic>
      <p:pic>
        <p:nvPicPr>
          <p:cNvPr id="9" name="Picture 8" descr="C0098152-Soil_pH_test_kit-SPL.jpg"/>
          <p:cNvPicPr>
            <a:picLocks noChangeAspect="1"/>
          </p:cNvPicPr>
          <p:nvPr/>
        </p:nvPicPr>
        <p:blipFill>
          <a:blip r:embed="rId3" cstate="print"/>
          <a:srcRect r="10050" b="7251"/>
          <a:stretch>
            <a:fillRect/>
          </a:stretch>
        </p:blipFill>
        <p:spPr>
          <a:xfrm>
            <a:off x="5894164" y="1676400"/>
            <a:ext cx="4773836" cy="33528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600200" y="62484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b="1" dirty="0">
                <a:latin typeface="NikoshBAN" pitchFamily="2" charset="0"/>
                <a:ea typeface="+mj-ea"/>
                <a:cs typeface="NikoshBAN" pitchFamily="2" charset="0"/>
              </a:rPr>
              <a:t>মাটির পানি ধারণ ক্ষমতা</a:t>
            </a:r>
            <a:endParaRPr lang="en-US" sz="3200" b="1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72200" y="51054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b="1" dirty="0">
                <a:latin typeface="NikoshBAN" pitchFamily="2" charset="0"/>
                <a:ea typeface="+mj-ea"/>
                <a:cs typeface="NikoshBAN" pitchFamily="2" charset="0"/>
              </a:rPr>
              <a:t>মাটির অম্লত্ব বা ক্ষারত্ব</a:t>
            </a:r>
            <a:endParaRPr lang="en-US" sz="3200" b="1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7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0"/>
            <a:ext cx="4038600" cy="838200"/>
          </a:xfrm>
        </p:spPr>
        <p:txBody>
          <a:bodyPr>
            <a:norm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মাটির বুনট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96-5BA5-4DCC-9CFB-2AB99FD2CB5E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cross_s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66190"/>
            <a:ext cx="4495800" cy="2991810"/>
          </a:xfrm>
          <a:prstGeom prst="rect">
            <a:avLst/>
          </a:prstGeom>
        </p:spPr>
      </p:pic>
      <p:pic>
        <p:nvPicPr>
          <p:cNvPr id="9" name="Content Placeholder 6" descr="fst_268xz403ex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"/>
            <a:ext cx="4884586" cy="3261519"/>
          </a:xfrm>
          <a:prstGeom prst="rect">
            <a:avLst/>
          </a:prstGeom>
        </p:spPr>
      </p:pic>
      <p:pic>
        <p:nvPicPr>
          <p:cNvPr id="7" name="Picture 6" descr="1649-soil-nutrition-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172" y="0"/>
            <a:ext cx="2473828" cy="4114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153400" y="46482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>
                <a:latin typeface="NikoshBAN" pitchFamily="2" charset="0"/>
                <a:ea typeface="+mj-ea"/>
                <a:cs typeface="NikoshBAN" pitchFamily="2" charset="0"/>
              </a:rPr>
              <a:t>গাছের দরকারি পুষ্টি</a:t>
            </a:r>
            <a:endParaRPr lang="en-US" sz="32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0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নিম্নের গুণাবলীসমূহ কৃষি কাজের জন্য গুরুত্বপূর্ণ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905001"/>
            <a:ext cx="6096000" cy="4144963"/>
          </a:xfrm>
        </p:spPr>
        <p:txBody>
          <a:bodyPr/>
          <a:lstStyle/>
          <a:p>
            <a:pPr lvl="0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পানি ধারণ ক্ষমতা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অম্লত্ব বা ক্ষারত্ব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বুনট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b="1" dirty="0" smtClean="0">
                <a:latin typeface="NikoshBAN" pitchFamily="2" charset="0"/>
                <a:cs typeface="NikoshBAN" pitchFamily="2" charset="0"/>
              </a:rPr>
              <a:t>গাছের দরকারি পুষ্টি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5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মাটির গঠন উপাদান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 মাটি কী দিয়ে গঠিত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32279" y="1212850"/>
            <a:ext cx="6400800" cy="4959350"/>
            <a:chOff x="1308279" y="1212850"/>
            <a:chExt cx="6400800" cy="4959350"/>
          </a:xfrm>
        </p:grpSpPr>
        <p:pic>
          <p:nvPicPr>
            <p:cNvPr id="5122" name="Picture 2" descr="C:\Users\Muhid\Desktop\MMM\Soil &amp; Agriculture\1_0PieCha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8279" y="1212850"/>
              <a:ext cx="6400800" cy="495935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5461716" y="2120722"/>
              <a:ext cx="1295400" cy="830997"/>
            </a:xfrm>
            <a:prstGeom prst="rect">
              <a:avLst/>
            </a:prstGeom>
            <a:solidFill>
              <a:srgbClr val="4AABC6"/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২৫% বায়ু</a:t>
              </a:r>
            </a:p>
            <a:p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5405" y="2297806"/>
              <a:ext cx="2057400" cy="1200329"/>
            </a:xfrm>
            <a:prstGeom prst="rect">
              <a:avLst/>
            </a:prstGeom>
            <a:solidFill>
              <a:srgbClr val="8A8A8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৪৫% খনিজ পদার্থ</a:t>
              </a:r>
            </a:p>
            <a:p>
              <a:pPr algn="ctr"/>
              <a:endParaRPr lang="bn-IN" sz="24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200" y="4419600"/>
              <a:ext cx="1295400" cy="83099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২৫% পানি</a:t>
              </a:r>
            </a:p>
            <a:p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625921"/>
              <a:ext cx="17526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৫% জৈব পদার্থ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C616-B75F-4B15-926B-8091560716E8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pic>
        <p:nvPicPr>
          <p:cNvPr id="14" name="Picture 13" descr="handS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9144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3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19400" y="1371600"/>
            <a:ext cx="6529590" cy="4953000"/>
            <a:chOff x="1090410" y="669551"/>
            <a:chExt cx="7010400" cy="5500467"/>
          </a:xfrm>
        </p:grpSpPr>
        <p:pic>
          <p:nvPicPr>
            <p:cNvPr id="7170" name="Picture 2" descr="C:\Users\Muhid\Desktop\MMM\Soil &amp; Agriculture\ds_03_particles-and-pore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0410" y="669551"/>
              <a:ext cx="7010400" cy="5500467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486400" y="4419600"/>
              <a:ext cx="19812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মাটি কণা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4038600"/>
              <a:ext cx="11430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2310825"/>
              <a:ext cx="12192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বায়ু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38400" y="30480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মাটিতে পানি ও বায়ু কোথায় ও কীভাবে থাকে?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49F4-7B11-47E2-B1CF-14EC5E999491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2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81600" y="1493838"/>
            <a:ext cx="5562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IN" sz="6000" b="1" dirty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মাটিস্থ </a:t>
            </a:r>
            <a:r>
              <a:rPr lang="bn-IN" sz="3600" b="1" dirty="0">
                <a:latin typeface="NikoshBAN" pitchFamily="2" charset="0"/>
                <a:ea typeface="+mj-ea"/>
                <a:cs typeface="NikoshBAN" pitchFamily="2" charset="0"/>
              </a:rPr>
              <a:t>পুষ্টি উপাদানকে দ্রবীভূত রাখে</a:t>
            </a:r>
            <a:endParaRPr lang="en-US" sz="3600" b="1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4343400"/>
            <a:ext cx="44958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bn-IN" sz="6000" b="1" dirty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lang="bn-IN" sz="3600" b="1" dirty="0">
                <a:latin typeface="NikoshBAN" pitchFamily="2" charset="0"/>
                <a:ea typeface="+mj-ea"/>
                <a:cs typeface="NikoshBAN" pitchFamily="2" charset="0"/>
              </a:rPr>
              <a:t>মূল ও অণুজীবের শ্বসনের জন্যে অক্সিজেন সরবরাহ করে।</a:t>
            </a:r>
            <a:endParaRPr lang="en-US" sz="3600" b="1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45C-1CEB-4926-A55E-A967D30AC766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pic>
        <p:nvPicPr>
          <p:cNvPr id="7" name="Picture 6" descr="PourSoilWaterFun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3784600" cy="3686200"/>
          </a:xfrm>
          <a:prstGeom prst="rect">
            <a:avLst/>
          </a:prstGeom>
        </p:spPr>
      </p:pic>
      <p:pic>
        <p:nvPicPr>
          <p:cNvPr id="8" name="Picture 7" descr="IVb_slid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708400"/>
            <a:ext cx="4724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7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4485"/>
            <a:ext cx="8229600" cy="1143000"/>
          </a:xfrm>
        </p:spPr>
        <p:txBody>
          <a:bodyPr>
            <a:norm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খনিজ পদার্থ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Muhid\Desktop\MMM\Soil &amp; Agriculture\Min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592207" y="-1010808"/>
            <a:ext cx="3048000" cy="796521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3505200" y="4884004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আদি শিলার চূর্ণ-বিচূর্ণ অংশ</a:t>
            </a:r>
          </a:p>
          <a:p>
            <a:pPr>
              <a:buFont typeface="Arial" pitchFamily="34" charset="0"/>
              <a:buChar char="•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বালিকণা, পলিকণা ও কর্দমকণা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57D7-8FD2-434E-83A7-D16D2F87DD0E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4250" y="990600"/>
            <a:ext cx="5010150" cy="5334000"/>
            <a:chOff x="2093835" y="678081"/>
            <a:chExt cx="5391150" cy="5804472"/>
          </a:xfrm>
        </p:grpSpPr>
        <p:pic>
          <p:nvPicPr>
            <p:cNvPr id="4" name="Picture 3" descr="C:\Users\Muhid\Desktop\MMM\Soil &amp; Agriculture\soilparticlesize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3835" y="678081"/>
              <a:ext cx="5391150" cy="5804472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732386" y="755044"/>
              <a:ext cx="1342625" cy="9042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latin typeface="Bangla" pitchFamily="66" charset="0"/>
                  <a:cs typeface="Bangla" pitchFamily="66" charset="0"/>
                </a:rPr>
                <a:t>বালিকণা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8102" y="2423750"/>
              <a:ext cx="1143000" cy="9042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latin typeface="Bangla" pitchFamily="66" charset="0"/>
                  <a:cs typeface="Bangla" pitchFamily="66" charset="0"/>
                </a:rPr>
                <a:t>পলিকণা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51182" y="4549331"/>
              <a:ext cx="1143000" cy="9042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latin typeface="Bangla" pitchFamily="66" charset="0"/>
                  <a:cs typeface="Bangla" pitchFamily="66" charset="0"/>
                </a:rPr>
                <a:t>কর্দমকণা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52800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বালিকণা, পলিকণা ও কর্দমকণার আকার কেমন?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781B-D373-4F7C-81EE-515845484C2E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2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04800"/>
            <a:ext cx="4419600" cy="1143000"/>
          </a:xfrm>
        </p:spPr>
        <p:txBody>
          <a:bodyPr>
            <a:norm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জৈব পদার্থ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Muhid\Desktop\MMM\Soil &amp; Agriculture\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2362200"/>
            <a:ext cx="4419600" cy="44958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1828800" y="2895601"/>
            <a:ext cx="411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 উদ্ভিদ ও প্রাণী দেহের পচা অংশ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 জৈব পদার্থ হ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মাটির প্রাণ।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 রস ধারণ ক্ষমতা বাড়ায়।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 অণুজীবের কার্যকারিতা বৃদ্ধি করে।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 মাটির উৎপাদন ক্ষমতা বৃদ্ধি করে।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1CEA-EC0E-4B2D-94ED-C6EFE78AF37F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pic>
        <p:nvPicPr>
          <p:cNvPr id="8" name="Picture 7" descr="1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399737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0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দলীয়ভাবে মাটি পর্যবেক্ষণ করতে দিন। ম্যাগনেফাইং গ্লাশ ও অন্যান্য উপকরণ ব্যবহার করে মাটির উপাদানসমূহ চিহ্নিত করতে বলুন।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soil_test-146722_185x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352800"/>
            <a:ext cx="2514600" cy="2514600"/>
          </a:xfrm>
          <a:prstGeom prst="rect">
            <a:avLst/>
          </a:prstGeom>
        </p:spPr>
      </p:pic>
      <p:pic>
        <p:nvPicPr>
          <p:cNvPr id="8" name="Picture 7" descr="magnifying-glass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276600"/>
            <a:ext cx="2667000" cy="2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133600" y="3124200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/>
              <a:t>  </a:t>
            </a:r>
            <a:r>
              <a:rPr lang="en-US" dirty="0"/>
              <a:t>    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শিরিনা</a:t>
            </a: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নরিল্যা</a:t>
            </a: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ধনবাড়ী,টাংগাইল</a:t>
            </a:r>
            <a:r>
              <a:rPr lang="en-US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124200"/>
            <a:ext cx="4267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ষষ্ঠ শ্রেণী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অধ্যায়, দ্বিতীয় পরিচ্ছেদ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 ও মাটি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8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454D-3EA6-4AEF-8DAD-08050ED8D579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2286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মাটির প্রধান উপাদান কোনটি?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আদর্শ মাটিতে শতকরা কত ভাগ পানি থাকে?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কোন মাটি ফসল উৎপাদনের জন্যে সবচেয়ে উপযোগী?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জৈব পদার্থকে মাটির প্রাণ বলা হয়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তোমাদের বাড়ির চারপাশে তোমরা কী ধরনের মাটি দেখতে পাও। সেই মাটিতে কী কী জন্মে? সেই মাটি দেখতে কেমন? এর বৈশিষ্ট্যগুলো খাতায় তুলে আনবে।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Hands-carrying-So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608" y="1600201"/>
            <a:ext cx="6113393" cy="481705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9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মাটি কী তা বলতে পারবে?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কৃষিতে মাটির ভূমিকা কী তা বর্ণনা করতে পারবে?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মাটির উপাদানগুলো চিহ্নিত করে তাদের বৈশিষ্ট্য ব্যাখ্যা করতে পারবে</a:t>
            </a:r>
            <a:r>
              <a:rPr lang="bn-BD" dirty="0" smtClean="0"/>
              <a:t>।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96-5BA5-4DCC-9CFB-2AB99FD2CB5E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7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hid\Desktop\MMM\Soil &amp; Agriculture\Ri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93195" y="951963"/>
            <a:ext cx="3904504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 descr="C:\Users\Muhid\Desktop\MMM\Soil &amp; Agriculture\Wheat-se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957333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8" name="Picture 4" descr="C:\Users\Muhid\Desktop\MMM\Soil &amp; Agriculture\cor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00" y="3948447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9" name="Picture 5" descr="C:\Users\Muhid\Desktop\MMM\Soil &amp; Agriculture\potato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962400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64C3-BFF4-4430-AEDF-CF55B5EC5897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8229600" cy="762000"/>
          </a:xfrm>
        </p:spPr>
        <p:txBody>
          <a:bodyPr>
            <a:norm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ছবিতে তোমরা কী দেখছ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এগুলো কোথায় জন্মে?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5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id\Desktop\MMM\Soil &amp; Agriculture\S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52401"/>
            <a:ext cx="9144000" cy="6948328"/>
          </a:xfrm>
          <a:prstGeom prst="rect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61FE-36F1-4766-A75E-B28F959D0329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19200"/>
            <a:ext cx="8229600" cy="1143000"/>
          </a:xfrm>
        </p:spPr>
        <p:txBody>
          <a:bodyPr>
            <a:norm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কোন উপাদানসমূহ ছাড়া কৃষি কাজ আদৌ সম্ভব নয়?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2971800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5400" b="1" dirty="0">
                <a:latin typeface="Bangla" pitchFamily="66" charset="0"/>
                <a:cs typeface="Bangla" pitchFamily="66" charset="0"/>
              </a:rPr>
              <a:t> বীজ</a:t>
            </a:r>
          </a:p>
          <a:p>
            <a:pPr>
              <a:buFont typeface="Arial" pitchFamily="34" charset="0"/>
              <a:buChar char="•"/>
            </a:pPr>
            <a:r>
              <a:rPr lang="bn-IN" sz="5400" b="1" dirty="0">
                <a:latin typeface="Bangla" pitchFamily="66" charset="0"/>
                <a:cs typeface="Bangla" pitchFamily="66" charset="0"/>
              </a:rPr>
              <a:t> মাটি</a:t>
            </a:r>
            <a:endParaRPr lang="en-US" sz="5400" b="1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9774-1CC0-42C4-897E-57BE57937714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68362"/>
          </a:xfrm>
        </p:spPr>
        <p:txBody>
          <a:bodyPr>
            <a:norm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বীজ ও মাটির সম্পর্ক কী?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3EE5-54A1-4370-9119-E14C6C73E8A2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pic>
        <p:nvPicPr>
          <p:cNvPr id="1026" name="Picture 2" descr="E:\A2I &amp; UNDP\MoE\PPT for Class VI\Roots_VI\Root Busket\root_VI_pics\95389-034-4B5C4DBC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1"/>
            <a:ext cx="7882976" cy="5004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74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ও মাটির উপাদান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8BEA-AFE4-4EE6-A67D-9A341C511493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4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মাটি কী?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জোড়ায় আলোচনা করে বলো।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bn-IN" sz="4000" b="1" dirty="0">
                <a:latin typeface="NikoshBAN" pitchFamily="2" charset="0"/>
                <a:ea typeface="+mj-ea"/>
                <a:cs typeface="NikoshBAN" pitchFamily="2" charset="0"/>
              </a:rPr>
              <a:t>ভূ-পৃষ্ঠের নরম আস্তরণ যা উদ্ভিদ জন্মানোর মাধ্যম হিসেবে ব্যব</a:t>
            </a:r>
            <a:r>
              <a:rPr lang="bn-BD" sz="4000" b="1" dirty="0">
                <a:latin typeface="NikoshBAN" pitchFamily="2" charset="0"/>
                <a:ea typeface="+mj-ea"/>
                <a:cs typeface="NikoshBAN" pitchFamily="2" charset="0"/>
              </a:rPr>
              <a:t>হৃত </a:t>
            </a:r>
            <a:r>
              <a:rPr lang="bn-IN" sz="4000" b="1" dirty="0">
                <a:latin typeface="NikoshBAN" pitchFamily="2" charset="0"/>
                <a:ea typeface="+mj-ea"/>
                <a:cs typeface="NikoshBAN" pitchFamily="2" charset="0"/>
              </a:rPr>
              <a:t>করা হয় তাকে মাটি বলে।</a:t>
            </a:r>
            <a:endParaRPr lang="en-US" sz="4000" b="1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500-A3A4-4AE9-89E3-3A75C0AECCEB}" type="datetime10">
              <a:rPr lang="bn-BD" smtClean="0"/>
              <a:pPr/>
              <a:t>শুক্রবার, 25 সেপ্টেম্বর,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pic>
        <p:nvPicPr>
          <p:cNvPr id="1026" name="Picture 2" descr="C:\Documents and Settings\User\My Documents\s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0"/>
            <a:ext cx="5397500" cy="360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80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Bangla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শিখনফল</vt:lpstr>
      <vt:lpstr>ছবিতে তোমরা কী দেখছ? এগুলো কোথায় জন্মে?</vt:lpstr>
      <vt:lpstr>PowerPoint Presentation</vt:lpstr>
      <vt:lpstr>কোন উপাদানসমূহ ছাড়া কৃষি কাজ আদৌ সম্ভব নয়?</vt:lpstr>
      <vt:lpstr>বীজ ও মাটির সম্পর্ক কী?</vt:lpstr>
      <vt:lpstr>মাটি ও মাটির উপাদান</vt:lpstr>
      <vt:lpstr>মাটি কী? জোড়ায় আলোচনা করে বলো।</vt:lpstr>
      <vt:lpstr>কৃষি কাজে মাটির ভূমিকা কী? ছবি দেখে ভাব </vt:lpstr>
      <vt:lpstr>মাটির বুনট</vt:lpstr>
      <vt:lpstr>মাটির নিম্নের গুণাবলীসমূহ কৃষি কাজের জন্য গুরুত্বপূর্ণ </vt:lpstr>
      <vt:lpstr> মাটির গঠন উপাদান: মাটি কী দিয়ে গঠিত?</vt:lpstr>
      <vt:lpstr>PowerPoint Presentation</vt:lpstr>
      <vt:lpstr>PowerPoint Presentation</vt:lpstr>
      <vt:lpstr>খনিজ পদার্থ</vt:lpstr>
      <vt:lpstr>PowerPoint Presentation</vt:lpstr>
      <vt:lpstr>জৈব পদার্থ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manzila</dc:creator>
  <cp:lastModifiedBy>manzila</cp:lastModifiedBy>
  <cp:revision>1</cp:revision>
  <dcterms:created xsi:type="dcterms:W3CDTF">2020-09-25T12:49:08Z</dcterms:created>
  <dcterms:modified xsi:type="dcterms:W3CDTF">2020-09-25T12:49:39Z</dcterms:modified>
</cp:coreProperties>
</file>