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65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85CA56"/>
    <a:srgbClr val="66B8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BB7653-73FD-4326-B560-0C2E47BB8AE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71D5CDC3-C326-4773-BC64-A2D4DD0306A7}">
      <dgm:prSet phldrT="[Text]" custT="1"/>
      <dgm:spPr/>
      <dgm:t>
        <a:bodyPr/>
        <a:lstStyle/>
        <a:p>
          <a:r>
            <a:rPr lang="bn-IN" sz="1200" dirty="0" smtClean="0">
              <a:solidFill>
                <a:schemeClr val="bg1"/>
              </a:solidFill>
            </a:rPr>
            <a:t>প্রাকৃতিক</a:t>
          </a:r>
          <a:r>
            <a:rPr lang="en-US" sz="1200" dirty="0" smtClean="0">
              <a:solidFill>
                <a:schemeClr val="bg1"/>
              </a:solidFill>
            </a:rPr>
            <a:t> </a:t>
          </a:r>
          <a:endParaRPr lang="en-US" sz="1800" dirty="0" smtClean="0">
            <a:solidFill>
              <a:schemeClr val="bg1"/>
            </a:solidFill>
          </a:endParaRPr>
        </a:p>
        <a:p>
          <a:r>
            <a:rPr lang="en-US" sz="1200" dirty="0" err="1" smtClean="0">
              <a:solidFill>
                <a:srgbClr val="00B050"/>
              </a:solidFill>
            </a:rPr>
            <a:t>ভৌগলিক</a:t>
          </a:r>
          <a:r>
            <a:rPr lang="en-US" sz="1200" dirty="0" smtClean="0">
              <a:solidFill>
                <a:srgbClr val="00B050"/>
              </a:solidFill>
            </a:rPr>
            <a:t> </a:t>
          </a:r>
          <a:r>
            <a:rPr lang="en-US" sz="1200" dirty="0" err="1" smtClean="0">
              <a:solidFill>
                <a:srgbClr val="00B050"/>
              </a:solidFill>
            </a:rPr>
            <a:t>অবস্থান</a:t>
          </a:r>
          <a:endParaRPr lang="en-US" sz="1200" dirty="0" smtClean="0">
            <a:solidFill>
              <a:srgbClr val="00B050"/>
            </a:solidFill>
          </a:endParaRPr>
        </a:p>
        <a:p>
          <a:r>
            <a:rPr lang="en-US" sz="1200" dirty="0" err="1" smtClean="0">
              <a:solidFill>
                <a:srgbClr val="00B050"/>
              </a:solidFill>
            </a:rPr>
            <a:t>প্রাকৃতিক</a:t>
          </a:r>
          <a:r>
            <a:rPr lang="en-US" sz="1200" dirty="0" smtClean="0">
              <a:solidFill>
                <a:srgbClr val="00B050"/>
              </a:solidFill>
            </a:rPr>
            <a:t> </a:t>
          </a:r>
          <a:r>
            <a:rPr lang="en-US" sz="1200" dirty="0" err="1" smtClean="0">
              <a:solidFill>
                <a:srgbClr val="00B050"/>
              </a:solidFill>
            </a:rPr>
            <a:t>সম্পদের</a:t>
          </a:r>
          <a:r>
            <a:rPr lang="en-US" sz="1200" dirty="0" smtClean="0">
              <a:solidFill>
                <a:srgbClr val="00B050"/>
              </a:solidFill>
            </a:rPr>
            <a:t> </a:t>
          </a:r>
          <a:r>
            <a:rPr lang="en-US" sz="1200" dirty="0" err="1" smtClean="0">
              <a:solidFill>
                <a:srgbClr val="00B050"/>
              </a:solidFill>
            </a:rPr>
            <a:t>অসম</a:t>
          </a:r>
          <a:r>
            <a:rPr lang="en-US" sz="1200" dirty="0" smtClean="0">
              <a:solidFill>
                <a:srgbClr val="00B050"/>
              </a:solidFill>
            </a:rPr>
            <a:t>  </a:t>
          </a:r>
          <a:r>
            <a:rPr lang="en-US" sz="1200" dirty="0" err="1" smtClean="0">
              <a:solidFill>
                <a:srgbClr val="00B050"/>
              </a:solidFill>
            </a:rPr>
            <a:t>বণ্টন</a:t>
          </a:r>
          <a:r>
            <a:rPr lang="en-US" sz="1200" dirty="0" smtClean="0">
              <a:solidFill>
                <a:srgbClr val="00B050"/>
              </a:solidFill>
            </a:rPr>
            <a:t> </a:t>
          </a:r>
          <a:endParaRPr lang="en-US" sz="1200" dirty="0">
            <a:solidFill>
              <a:srgbClr val="00B050"/>
            </a:solidFill>
          </a:endParaRPr>
        </a:p>
      </dgm:t>
    </dgm:pt>
    <dgm:pt modelId="{7DF50C79-F2C8-464D-9341-C62CFD61B75D}" type="sibTrans" cxnId="{635FCD6C-1A5A-4A15-8573-ED9ED2AAAC87}">
      <dgm:prSet/>
      <dgm:spPr/>
      <dgm:t>
        <a:bodyPr/>
        <a:lstStyle/>
        <a:p>
          <a:endParaRPr lang="en-US"/>
        </a:p>
      </dgm:t>
    </dgm:pt>
    <dgm:pt modelId="{DA0B0D49-ABF2-4CA2-B341-A0375CFFCDE7}" type="parTrans" cxnId="{635FCD6C-1A5A-4A15-8573-ED9ED2AAAC87}">
      <dgm:prSet/>
      <dgm:spPr/>
      <dgm:t>
        <a:bodyPr/>
        <a:lstStyle/>
        <a:p>
          <a:endParaRPr lang="en-US"/>
        </a:p>
      </dgm:t>
    </dgm:pt>
    <dgm:pt modelId="{1BA62506-AF3D-41A3-82FF-DCA508308B85}">
      <dgm:prSet phldrT="[Text]" custT="1"/>
      <dgm:spPr/>
      <dgm:t>
        <a:bodyPr/>
        <a:lstStyle/>
        <a:p>
          <a:r>
            <a:rPr lang="en-US" sz="1200" dirty="0" err="1" smtClean="0">
              <a:solidFill>
                <a:schemeClr val="bg2"/>
              </a:solidFill>
            </a:rPr>
            <a:t>অর্থনৈতিক</a:t>
          </a:r>
          <a:r>
            <a:rPr lang="en-US" sz="1200" dirty="0" smtClean="0">
              <a:solidFill>
                <a:schemeClr val="bg2"/>
              </a:solidFill>
            </a:rPr>
            <a:t> </a:t>
          </a:r>
        </a:p>
        <a:p>
          <a:r>
            <a:rPr lang="en-US" sz="900" dirty="0" err="1" smtClean="0">
              <a:solidFill>
                <a:srgbClr val="00B050"/>
              </a:solidFill>
            </a:rPr>
            <a:t>অর্থনৈতিক</a:t>
          </a:r>
          <a:r>
            <a:rPr lang="en-US" sz="900" dirty="0" smtClean="0">
              <a:solidFill>
                <a:srgbClr val="00B050"/>
              </a:solidFill>
            </a:rPr>
            <a:t> </a:t>
          </a:r>
          <a:r>
            <a:rPr lang="en-US" sz="900" dirty="0" err="1" smtClean="0">
              <a:solidFill>
                <a:srgbClr val="00B050"/>
              </a:solidFill>
            </a:rPr>
            <a:t>ব্যবস্থার</a:t>
          </a:r>
          <a:r>
            <a:rPr lang="en-US" sz="900" dirty="0" smtClean="0">
              <a:solidFill>
                <a:srgbClr val="00B050"/>
              </a:solidFill>
            </a:rPr>
            <a:t> </a:t>
          </a:r>
          <a:r>
            <a:rPr lang="en-US" sz="900" dirty="0" err="1" smtClean="0">
              <a:solidFill>
                <a:srgbClr val="00B050"/>
              </a:solidFill>
            </a:rPr>
            <a:t>তারতম্য</a:t>
          </a:r>
          <a:endParaRPr lang="en-US" sz="900" dirty="0" smtClean="0">
            <a:solidFill>
              <a:srgbClr val="00B050"/>
            </a:solidFill>
          </a:endParaRPr>
        </a:p>
        <a:p>
          <a:r>
            <a:rPr lang="en-US" sz="900" dirty="0" err="1" smtClean="0">
              <a:solidFill>
                <a:srgbClr val="00B050"/>
              </a:solidFill>
            </a:rPr>
            <a:t>অর্থনৈতিক</a:t>
          </a:r>
          <a:r>
            <a:rPr lang="en-US" sz="900" dirty="0" smtClean="0">
              <a:solidFill>
                <a:srgbClr val="00B050"/>
              </a:solidFill>
            </a:rPr>
            <a:t> </a:t>
          </a:r>
          <a:r>
            <a:rPr lang="en-US" sz="900" dirty="0" err="1" smtClean="0">
              <a:solidFill>
                <a:srgbClr val="00B050"/>
              </a:solidFill>
            </a:rPr>
            <a:t>উত্তরণের</a:t>
          </a:r>
          <a:r>
            <a:rPr lang="en-US" sz="900" dirty="0" smtClean="0">
              <a:solidFill>
                <a:srgbClr val="00B050"/>
              </a:solidFill>
            </a:rPr>
            <a:t> </a:t>
          </a:r>
          <a:r>
            <a:rPr lang="en-US" sz="900" dirty="0" err="1" smtClean="0">
              <a:solidFill>
                <a:srgbClr val="00B050"/>
              </a:solidFill>
            </a:rPr>
            <a:t>ধাপ</a:t>
          </a:r>
          <a:endParaRPr lang="en-US" sz="900" dirty="0" smtClean="0">
            <a:solidFill>
              <a:srgbClr val="00B050"/>
            </a:solidFill>
          </a:endParaRPr>
        </a:p>
        <a:p>
          <a:r>
            <a:rPr lang="en-US" sz="900" dirty="0" err="1" smtClean="0">
              <a:solidFill>
                <a:srgbClr val="00B050"/>
              </a:solidFill>
            </a:rPr>
            <a:t>বৈদেশিক</a:t>
          </a:r>
          <a:r>
            <a:rPr lang="en-US" sz="900" dirty="0" smtClean="0">
              <a:solidFill>
                <a:srgbClr val="00B050"/>
              </a:solidFill>
            </a:rPr>
            <a:t> </a:t>
          </a:r>
          <a:r>
            <a:rPr lang="en-US" sz="900" dirty="0" err="1" smtClean="0">
              <a:solidFill>
                <a:srgbClr val="00B050"/>
              </a:solidFill>
            </a:rPr>
            <a:t>মূলধন</a:t>
          </a:r>
          <a:r>
            <a:rPr lang="en-US" sz="900" dirty="0" smtClean="0">
              <a:solidFill>
                <a:srgbClr val="00B050"/>
              </a:solidFill>
            </a:rPr>
            <a:t> </a:t>
          </a:r>
          <a:r>
            <a:rPr lang="en-US" sz="900" dirty="0" err="1" smtClean="0">
              <a:solidFill>
                <a:srgbClr val="00B050"/>
              </a:solidFill>
            </a:rPr>
            <a:t>বিনিয়োগের</a:t>
          </a:r>
          <a:r>
            <a:rPr lang="en-US" sz="900" dirty="0" smtClean="0">
              <a:solidFill>
                <a:srgbClr val="00B050"/>
              </a:solidFill>
            </a:rPr>
            <a:t> </a:t>
          </a:r>
          <a:r>
            <a:rPr lang="en-US" sz="900" dirty="0" err="1" smtClean="0">
              <a:solidFill>
                <a:srgbClr val="00B050"/>
              </a:solidFill>
            </a:rPr>
            <a:t>তারতম্য</a:t>
          </a:r>
          <a:endParaRPr lang="en-US" sz="900" dirty="0" smtClean="0">
            <a:solidFill>
              <a:srgbClr val="00B050"/>
            </a:solidFill>
          </a:endParaRPr>
        </a:p>
        <a:p>
          <a:r>
            <a:rPr lang="en-US" sz="900" dirty="0" err="1" smtClean="0">
              <a:solidFill>
                <a:srgbClr val="00B050"/>
              </a:solidFill>
            </a:rPr>
            <a:t>জীবনযাত্রার</a:t>
          </a:r>
          <a:r>
            <a:rPr lang="en-US" sz="900" dirty="0" smtClean="0">
              <a:solidFill>
                <a:srgbClr val="00B050"/>
              </a:solidFill>
            </a:rPr>
            <a:t> </a:t>
          </a:r>
          <a:r>
            <a:rPr lang="en-US" sz="900" dirty="0" err="1" smtClean="0">
              <a:solidFill>
                <a:srgbClr val="00B050"/>
              </a:solidFill>
            </a:rPr>
            <a:t>মান</a:t>
          </a:r>
          <a:r>
            <a:rPr lang="en-US" sz="900" dirty="0" smtClean="0">
              <a:solidFill>
                <a:srgbClr val="00B050"/>
              </a:solidFill>
            </a:rPr>
            <a:t> ও </a:t>
          </a:r>
          <a:r>
            <a:rPr lang="en-US" sz="900" dirty="0" err="1" smtClean="0">
              <a:solidFill>
                <a:srgbClr val="00B050"/>
              </a:solidFill>
            </a:rPr>
            <a:t>ক্রয়ক্ষমতার</a:t>
          </a:r>
          <a:r>
            <a:rPr lang="en-US" sz="900" dirty="0" smtClean="0">
              <a:solidFill>
                <a:srgbClr val="00B050"/>
              </a:solidFill>
            </a:rPr>
            <a:t> </a:t>
          </a:r>
          <a:r>
            <a:rPr lang="en-US" sz="900" dirty="0" err="1" smtClean="0">
              <a:solidFill>
                <a:srgbClr val="00B050"/>
              </a:solidFill>
            </a:rPr>
            <a:t>পার্থক্য</a:t>
          </a:r>
          <a:endParaRPr lang="en-US" sz="900" dirty="0">
            <a:solidFill>
              <a:srgbClr val="00B050"/>
            </a:solidFill>
          </a:endParaRPr>
        </a:p>
      </dgm:t>
    </dgm:pt>
    <dgm:pt modelId="{01BECCC2-4963-47A0-8532-285934A50F9C}" type="sibTrans" cxnId="{292B4CDC-D81A-4DF5-8A83-A1339011E0EA}">
      <dgm:prSet/>
      <dgm:spPr/>
      <dgm:t>
        <a:bodyPr/>
        <a:lstStyle/>
        <a:p>
          <a:endParaRPr lang="en-US"/>
        </a:p>
      </dgm:t>
    </dgm:pt>
    <dgm:pt modelId="{F806F3A2-E6B7-4D0D-A975-59FAC6D30A6A}" type="parTrans" cxnId="{292B4CDC-D81A-4DF5-8A83-A1339011E0EA}">
      <dgm:prSet/>
      <dgm:spPr/>
      <dgm:t>
        <a:bodyPr/>
        <a:lstStyle/>
        <a:p>
          <a:endParaRPr lang="en-US"/>
        </a:p>
      </dgm:t>
    </dgm:pt>
    <dgm:pt modelId="{DB37E98C-166C-493D-A7B5-466A3FE066D7}">
      <dgm:prSet phldrT="[Text]" custT="1"/>
      <dgm:spPr/>
      <dgm:t>
        <a:bodyPr/>
        <a:lstStyle/>
        <a:p>
          <a:endParaRPr lang="bn-IN" sz="1000" dirty="0" smtClean="0"/>
        </a:p>
        <a:p>
          <a:r>
            <a:rPr lang="en-US" sz="1200" dirty="0" err="1" smtClean="0"/>
            <a:t>সাংস্কৃতিক</a:t>
          </a:r>
          <a:endParaRPr lang="en-US" sz="1200" dirty="0" smtClean="0"/>
        </a:p>
        <a:p>
          <a:r>
            <a:rPr lang="en-US" sz="700" dirty="0" err="1" smtClean="0">
              <a:solidFill>
                <a:srgbClr val="00B050"/>
              </a:solidFill>
            </a:rPr>
            <a:t>জনসংখ্যার</a:t>
          </a:r>
          <a:r>
            <a:rPr lang="en-US" sz="700" dirty="0" smtClean="0">
              <a:solidFill>
                <a:srgbClr val="00B050"/>
              </a:solidFill>
            </a:rPr>
            <a:t> </a:t>
          </a:r>
          <a:r>
            <a:rPr lang="en-US" sz="700" dirty="0" err="1" smtClean="0">
              <a:solidFill>
                <a:srgbClr val="00B050"/>
              </a:solidFill>
            </a:rPr>
            <a:t>অসম</a:t>
          </a:r>
          <a:r>
            <a:rPr lang="en-US" sz="700" dirty="0" smtClean="0">
              <a:solidFill>
                <a:srgbClr val="00B050"/>
              </a:solidFill>
            </a:rPr>
            <a:t> </a:t>
          </a:r>
          <a:r>
            <a:rPr lang="en-US" sz="700" dirty="0" err="1" smtClean="0">
              <a:solidFill>
                <a:srgbClr val="00B050"/>
              </a:solidFill>
            </a:rPr>
            <a:t>বণ্টন</a:t>
          </a:r>
          <a:endParaRPr lang="en-US" sz="700" dirty="0" smtClean="0">
            <a:solidFill>
              <a:srgbClr val="00B050"/>
            </a:solidFill>
          </a:endParaRPr>
        </a:p>
        <a:p>
          <a:r>
            <a:rPr lang="en-US" sz="700" dirty="0" smtClean="0">
              <a:solidFill>
                <a:srgbClr val="00B050"/>
              </a:solidFill>
            </a:rPr>
            <a:t> </a:t>
          </a:r>
          <a:r>
            <a:rPr lang="en-US" sz="700" dirty="0" err="1" smtClean="0">
              <a:solidFill>
                <a:srgbClr val="00B050"/>
              </a:solidFill>
            </a:rPr>
            <a:t>জনসংখ্যার</a:t>
          </a:r>
          <a:r>
            <a:rPr lang="en-US" sz="700" dirty="0" smtClean="0">
              <a:solidFill>
                <a:srgbClr val="00B050"/>
              </a:solidFill>
            </a:rPr>
            <a:t> </a:t>
          </a:r>
          <a:r>
            <a:rPr lang="en-US" sz="700" dirty="0" err="1" smtClean="0">
              <a:solidFill>
                <a:srgbClr val="00B050"/>
              </a:solidFill>
            </a:rPr>
            <a:t>আকার</a:t>
          </a:r>
          <a:endParaRPr lang="en-US" sz="700" dirty="0" smtClean="0">
            <a:solidFill>
              <a:srgbClr val="00B050"/>
            </a:solidFill>
          </a:endParaRPr>
        </a:p>
        <a:p>
          <a:r>
            <a:rPr lang="en-US" sz="700" dirty="0" err="1" smtClean="0">
              <a:solidFill>
                <a:srgbClr val="00B050"/>
              </a:solidFill>
            </a:rPr>
            <a:t>সাংস্কৃতিক</a:t>
          </a:r>
          <a:r>
            <a:rPr lang="en-US" sz="700" dirty="0" smtClean="0">
              <a:solidFill>
                <a:srgbClr val="00B050"/>
              </a:solidFill>
            </a:rPr>
            <a:t> </a:t>
          </a:r>
          <a:r>
            <a:rPr lang="en-US" sz="700" dirty="0" err="1" smtClean="0">
              <a:solidFill>
                <a:srgbClr val="00B050"/>
              </a:solidFill>
            </a:rPr>
            <a:t>সম্পদের</a:t>
          </a:r>
          <a:r>
            <a:rPr lang="en-US" sz="700" dirty="0" smtClean="0">
              <a:solidFill>
                <a:srgbClr val="00B050"/>
              </a:solidFill>
            </a:rPr>
            <a:t> </a:t>
          </a:r>
          <a:r>
            <a:rPr lang="en-US" sz="700" dirty="0" err="1" smtClean="0">
              <a:solidFill>
                <a:srgbClr val="00B050"/>
              </a:solidFill>
            </a:rPr>
            <a:t>অসম</a:t>
          </a:r>
          <a:r>
            <a:rPr lang="en-US" sz="700" dirty="0" smtClean="0">
              <a:solidFill>
                <a:srgbClr val="00B050"/>
              </a:solidFill>
            </a:rPr>
            <a:t> </a:t>
          </a:r>
          <a:r>
            <a:rPr lang="en-US" sz="700" dirty="0" err="1" smtClean="0">
              <a:solidFill>
                <a:srgbClr val="00B050"/>
              </a:solidFill>
            </a:rPr>
            <a:t>বিন্যাস</a:t>
          </a:r>
          <a:endParaRPr lang="en-US" sz="700" dirty="0" smtClean="0">
            <a:solidFill>
              <a:srgbClr val="00B050"/>
            </a:solidFill>
          </a:endParaRPr>
        </a:p>
        <a:p>
          <a:r>
            <a:rPr lang="en-US" sz="700" dirty="0" err="1" smtClean="0">
              <a:solidFill>
                <a:srgbClr val="00B050"/>
              </a:solidFill>
            </a:rPr>
            <a:t>পরিবহণ</a:t>
          </a:r>
          <a:r>
            <a:rPr lang="en-US" sz="700" dirty="0" smtClean="0">
              <a:solidFill>
                <a:srgbClr val="00B050"/>
              </a:solidFill>
            </a:rPr>
            <a:t> </a:t>
          </a:r>
          <a:r>
            <a:rPr lang="en-US" sz="700" dirty="0" err="1" smtClean="0">
              <a:solidFill>
                <a:srgbClr val="00B050"/>
              </a:solidFill>
            </a:rPr>
            <a:t>বয়বোশঠাড়</a:t>
          </a:r>
          <a:r>
            <a:rPr lang="en-US" sz="700" dirty="0" smtClean="0">
              <a:solidFill>
                <a:srgbClr val="00B050"/>
              </a:solidFill>
            </a:rPr>
            <a:t> </a:t>
          </a:r>
          <a:r>
            <a:rPr lang="en-US" sz="700" dirty="0" err="1" smtClean="0">
              <a:solidFill>
                <a:srgbClr val="00B050"/>
              </a:solidFill>
            </a:rPr>
            <a:t>উন্নতি</a:t>
          </a:r>
          <a:endParaRPr lang="en-US" sz="700" dirty="0" smtClean="0">
            <a:solidFill>
              <a:srgbClr val="00B050"/>
            </a:solidFill>
          </a:endParaRPr>
        </a:p>
        <a:p>
          <a:endParaRPr lang="en-US" sz="600" dirty="0"/>
        </a:p>
      </dgm:t>
    </dgm:pt>
    <dgm:pt modelId="{036DC81E-C9A0-4E0F-985A-574A83B97AA4}" type="sibTrans" cxnId="{A523A5A0-F9D0-4CDF-9515-0F82814D6A2D}">
      <dgm:prSet/>
      <dgm:spPr/>
      <dgm:t>
        <a:bodyPr/>
        <a:lstStyle/>
        <a:p>
          <a:endParaRPr lang="en-US"/>
        </a:p>
      </dgm:t>
    </dgm:pt>
    <dgm:pt modelId="{9654BEE3-A654-4F2A-A334-F0D28BAFB065}" type="parTrans" cxnId="{A523A5A0-F9D0-4CDF-9515-0F82814D6A2D}">
      <dgm:prSet/>
      <dgm:spPr/>
      <dgm:t>
        <a:bodyPr/>
        <a:lstStyle/>
        <a:p>
          <a:endParaRPr lang="en-US"/>
        </a:p>
      </dgm:t>
    </dgm:pt>
    <dgm:pt modelId="{280D87BD-40B0-47C9-A67B-FC7A300ACF10}">
      <dgm:prSet phldrT="[Text]" custT="1"/>
      <dgm:spPr/>
      <dgm:t>
        <a:bodyPr/>
        <a:lstStyle/>
        <a:p>
          <a:r>
            <a:rPr lang="bn-IN" sz="1200" dirty="0" smtClean="0"/>
            <a:t>রাজনৈতিক </a:t>
          </a:r>
        </a:p>
        <a:p>
          <a:r>
            <a:rPr lang="bn-IN" sz="1100" dirty="0" smtClean="0">
              <a:solidFill>
                <a:srgbClr val="00B050"/>
              </a:solidFill>
            </a:rPr>
            <a:t>সরকারি নীতি</a:t>
          </a:r>
        </a:p>
        <a:p>
          <a:r>
            <a:rPr lang="bn-IN" sz="1100" dirty="0" smtClean="0">
              <a:solidFill>
                <a:srgbClr val="00B050"/>
              </a:solidFill>
            </a:rPr>
            <a:t>দ্বিপাক্ষিক ও  আন্তর্জাতিক চুক্তি</a:t>
          </a:r>
          <a:endParaRPr lang="en-US" sz="1100" dirty="0">
            <a:solidFill>
              <a:srgbClr val="00B050"/>
            </a:solidFill>
          </a:endParaRPr>
        </a:p>
      </dgm:t>
    </dgm:pt>
    <dgm:pt modelId="{99BD5F59-04DB-49AE-A8E4-48B76C68674D}" type="parTrans" cxnId="{63F76EBC-DB2E-4FD1-82B5-88523E4D876A}">
      <dgm:prSet/>
      <dgm:spPr/>
      <dgm:t>
        <a:bodyPr/>
        <a:lstStyle/>
        <a:p>
          <a:endParaRPr lang="en-US"/>
        </a:p>
      </dgm:t>
    </dgm:pt>
    <dgm:pt modelId="{D6323770-C9F6-4610-9C4A-69E9AF2E2692}" type="sibTrans" cxnId="{63F76EBC-DB2E-4FD1-82B5-88523E4D876A}">
      <dgm:prSet/>
      <dgm:spPr/>
      <dgm:t>
        <a:bodyPr/>
        <a:lstStyle/>
        <a:p>
          <a:endParaRPr lang="en-US"/>
        </a:p>
      </dgm:t>
    </dgm:pt>
    <dgm:pt modelId="{B36062C3-3318-4F10-8AA9-B4CC713F1EF7}" type="pres">
      <dgm:prSet presAssocID="{77BB7653-73FD-4326-B560-0C2E47BB8AE2}" presName="compositeShape" presStyleCnt="0">
        <dgm:presLayoutVars>
          <dgm:dir/>
          <dgm:resizeHandles/>
        </dgm:presLayoutVars>
      </dgm:prSet>
      <dgm:spPr/>
    </dgm:pt>
    <dgm:pt modelId="{34E895FF-4724-4822-9720-171688914B34}" type="pres">
      <dgm:prSet presAssocID="{77BB7653-73FD-4326-B560-0C2E47BB8AE2}" presName="pyramid" presStyleLbl="node1" presStyleIdx="0" presStyleCnt="1" custLinFactNeighborX="-833" custLinFactNeighborY="-3846"/>
      <dgm:spPr/>
    </dgm:pt>
    <dgm:pt modelId="{F8688F95-7CAC-4C7F-B00F-C7307AA6B9AE}" type="pres">
      <dgm:prSet presAssocID="{77BB7653-73FD-4326-B560-0C2E47BB8AE2}" presName="theList" presStyleCnt="0"/>
      <dgm:spPr/>
    </dgm:pt>
    <dgm:pt modelId="{DC2F8EE8-F67C-421B-B3FA-CB7AC14BCB73}" type="pres">
      <dgm:prSet presAssocID="{71D5CDC3-C326-4773-BC64-A2D4DD0306A7}" presName="aNode" presStyleLbl="fgAcc1" presStyleIdx="0" presStyleCnt="4" custScaleX="108283" custScaleY="108883" custLinFactY="4587" custLinFactNeighborX="2071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7CE9F-8395-46AB-AFCD-498CCC850DCC}" type="pres">
      <dgm:prSet presAssocID="{71D5CDC3-C326-4773-BC64-A2D4DD0306A7}" presName="aSpace" presStyleCnt="0"/>
      <dgm:spPr/>
    </dgm:pt>
    <dgm:pt modelId="{2817A2C1-3D5D-4591-BC9F-FEDD28D6C7DD}" type="pres">
      <dgm:prSet presAssocID="{1BA62506-AF3D-41A3-82FF-DCA508308B85}" presName="aNode" presStyleLbl="fgAcc1" presStyleIdx="1" presStyleCnt="4" custScaleX="111835" custScaleY="150362" custLinFactY="3739" custLinFactNeighborX="-88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DE9A6-A600-4DFC-9921-ABE6CDDB2F8D}" type="pres">
      <dgm:prSet presAssocID="{1BA62506-AF3D-41A3-82FF-DCA508308B85}" presName="aSpace" presStyleCnt="0"/>
      <dgm:spPr/>
    </dgm:pt>
    <dgm:pt modelId="{53411E0D-239B-4678-8689-99F1F7BB9BF3}" type="pres">
      <dgm:prSet presAssocID="{DB37E98C-166C-493D-A7B5-466A3FE066D7}" presName="aNode" presStyleLbl="fgAcc1" presStyleIdx="2" presStyleCnt="4" custScaleX="108728" custScaleY="136504" custLinFactNeighborX="-296" custLinFactNeighborY="-34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F7E44-B20D-480B-8F34-3D60B4AD5380}" type="pres">
      <dgm:prSet presAssocID="{DB37E98C-166C-493D-A7B5-466A3FE066D7}" presName="aSpace" presStyleCnt="0"/>
      <dgm:spPr/>
    </dgm:pt>
    <dgm:pt modelId="{1BD210A5-2C7E-467D-9619-AFF3A246E4D1}" type="pres">
      <dgm:prSet presAssocID="{280D87BD-40B0-47C9-A67B-FC7A300ACF10}" presName="aNode" presStyleLbl="fgAcc1" presStyleIdx="3" presStyleCnt="4" custScaleX="104142" custScaleY="149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423921-798A-41E9-83E4-A114EEFE54F4}" type="pres">
      <dgm:prSet presAssocID="{280D87BD-40B0-47C9-A67B-FC7A300ACF10}" presName="aSpace" presStyleCnt="0"/>
      <dgm:spPr/>
    </dgm:pt>
  </dgm:ptLst>
  <dgm:cxnLst>
    <dgm:cxn modelId="{F8CFA523-D362-4E0A-A2B3-EB55094E96BD}" type="presOf" srcId="{DB37E98C-166C-493D-A7B5-466A3FE066D7}" destId="{53411E0D-239B-4678-8689-99F1F7BB9BF3}" srcOrd="0" destOrd="0" presId="urn:microsoft.com/office/officeart/2005/8/layout/pyramid2"/>
    <dgm:cxn modelId="{BBBDC96A-E0CC-4893-9861-1E8A2A19CD50}" type="presOf" srcId="{77BB7653-73FD-4326-B560-0C2E47BB8AE2}" destId="{B36062C3-3318-4F10-8AA9-B4CC713F1EF7}" srcOrd="0" destOrd="0" presId="urn:microsoft.com/office/officeart/2005/8/layout/pyramid2"/>
    <dgm:cxn modelId="{5018272C-8E54-4680-9496-4089D12BFCC4}" type="presOf" srcId="{280D87BD-40B0-47C9-A67B-FC7A300ACF10}" destId="{1BD210A5-2C7E-467D-9619-AFF3A246E4D1}" srcOrd="0" destOrd="0" presId="urn:microsoft.com/office/officeart/2005/8/layout/pyramid2"/>
    <dgm:cxn modelId="{63F76EBC-DB2E-4FD1-82B5-88523E4D876A}" srcId="{77BB7653-73FD-4326-B560-0C2E47BB8AE2}" destId="{280D87BD-40B0-47C9-A67B-FC7A300ACF10}" srcOrd="3" destOrd="0" parTransId="{99BD5F59-04DB-49AE-A8E4-48B76C68674D}" sibTransId="{D6323770-C9F6-4610-9C4A-69E9AF2E2692}"/>
    <dgm:cxn modelId="{292B4CDC-D81A-4DF5-8A83-A1339011E0EA}" srcId="{77BB7653-73FD-4326-B560-0C2E47BB8AE2}" destId="{1BA62506-AF3D-41A3-82FF-DCA508308B85}" srcOrd="1" destOrd="0" parTransId="{F806F3A2-E6B7-4D0D-A975-59FAC6D30A6A}" sibTransId="{01BECCC2-4963-47A0-8532-285934A50F9C}"/>
    <dgm:cxn modelId="{F9540C27-35B5-40EB-A8D8-5E25444A441D}" type="presOf" srcId="{1BA62506-AF3D-41A3-82FF-DCA508308B85}" destId="{2817A2C1-3D5D-4591-BC9F-FEDD28D6C7DD}" srcOrd="0" destOrd="0" presId="urn:microsoft.com/office/officeart/2005/8/layout/pyramid2"/>
    <dgm:cxn modelId="{82635520-8E99-49F4-B334-001091F2B455}" type="presOf" srcId="{71D5CDC3-C326-4773-BC64-A2D4DD0306A7}" destId="{DC2F8EE8-F67C-421B-B3FA-CB7AC14BCB73}" srcOrd="0" destOrd="0" presId="urn:microsoft.com/office/officeart/2005/8/layout/pyramid2"/>
    <dgm:cxn modelId="{635FCD6C-1A5A-4A15-8573-ED9ED2AAAC87}" srcId="{77BB7653-73FD-4326-B560-0C2E47BB8AE2}" destId="{71D5CDC3-C326-4773-BC64-A2D4DD0306A7}" srcOrd="0" destOrd="0" parTransId="{DA0B0D49-ABF2-4CA2-B341-A0375CFFCDE7}" sibTransId="{7DF50C79-F2C8-464D-9341-C62CFD61B75D}"/>
    <dgm:cxn modelId="{A523A5A0-F9D0-4CDF-9515-0F82814D6A2D}" srcId="{77BB7653-73FD-4326-B560-0C2E47BB8AE2}" destId="{DB37E98C-166C-493D-A7B5-466A3FE066D7}" srcOrd="2" destOrd="0" parTransId="{9654BEE3-A654-4F2A-A334-F0D28BAFB065}" sibTransId="{036DC81E-C9A0-4E0F-985A-574A83B97AA4}"/>
    <dgm:cxn modelId="{463F8FFF-94E4-4702-92EE-62912CC66F79}" type="presParOf" srcId="{B36062C3-3318-4F10-8AA9-B4CC713F1EF7}" destId="{34E895FF-4724-4822-9720-171688914B34}" srcOrd="0" destOrd="0" presId="urn:microsoft.com/office/officeart/2005/8/layout/pyramid2"/>
    <dgm:cxn modelId="{222ECE6A-6E76-4701-8149-88E224290968}" type="presParOf" srcId="{B36062C3-3318-4F10-8AA9-B4CC713F1EF7}" destId="{F8688F95-7CAC-4C7F-B00F-C7307AA6B9AE}" srcOrd="1" destOrd="0" presId="urn:microsoft.com/office/officeart/2005/8/layout/pyramid2"/>
    <dgm:cxn modelId="{9E628A79-EBF4-455D-A270-D6F28036B2F0}" type="presParOf" srcId="{F8688F95-7CAC-4C7F-B00F-C7307AA6B9AE}" destId="{DC2F8EE8-F67C-421B-B3FA-CB7AC14BCB73}" srcOrd="0" destOrd="0" presId="urn:microsoft.com/office/officeart/2005/8/layout/pyramid2"/>
    <dgm:cxn modelId="{8FB4EE5C-9039-42E0-AEC0-2669F4631284}" type="presParOf" srcId="{F8688F95-7CAC-4C7F-B00F-C7307AA6B9AE}" destId="{9AC7CE9F-8395-46AB-AFCD-498CCC850DCC}" srcOrd="1" destOrd="0" presId="urn:microsoft.com/office/officeart/2005/8/layout/pyramid2"/>
    <dgm:cxn modelId="{4506EB33-DA4A-4B6C-A725-76E046E1A6EE}" type="presParOf" srcId="{F8688F95-7CAC-4C7F-B00F-C7307AA6B9AE}" destId="{2817A2C1-3D5D-4591-BC9F-FEDD28D6C7DD}" srcOrd="2" destOrd="0" presId="urn:microsoft.com/office/officeart/2005/8/layout/pyramid2"/>
    <dgm:cxn modelId="{AD3E956A-077D-4006-9413-9747894F31F8}" type="presParOf" srcId="{F8688F95-7CAC-4C7F-B00F-C7307AA6B9AE}" destId="{7D2DE9A6-A600-4DFC-9921-ABE6CDDB2F8D}" srcOrd="3" destOrd="0" presId="urn:microsoft.com/office/officeart/2005/8/layout/pyramid2"/>
    <dgm:cxn modelId="{BA29BA0B-D630-4040-8DE9-0889B2CD7D1E}" type="presParOf" srcId="{F8688F95-7CAC-4C7F-B00F-C7307AA6B9AE}" destId="{53411E0D-239B-4678-8689-99F1F7BB9BF3}" srcOrd="4" destOrd="0" presId="urn:microsoft.com/office/officeart/2005/8/layout/pyramid2"/>
    <dgm:cxn modelId="{51FCFEF4-ED64-4A59-B12F-0882A07FD486}" type="presParOf" srcId="{F8688F95-7CAC-4C7F-B00F-C7307AA6B9AE}" destId="{6BCF7E44-B20D-480B-8F34-3D60B4AD5380}" srcOrd="5" destOrd="0" presId="urn:microsoft.com/office/officeart/2005/8/layout/pyramid2"/>
    <dgm:cxn modelId="{E9373739-A030-4350-8C74-CD97250B316D}" type="presParOf" srcId="{F8688F95-7CAC-4C7F-B00F-C7307AA6B9AE}" destId="{1BD210A5-2C7E-467D-9619-AFF3A246E4D1}" srcOrd="6" destOrd="0" presId="urn:microsoft.com/office/officeart/2005/8/layout/pyramid2"/>
    <dgm:cxn modelId="{A7EFD96B-BD94-4B5B-97FD-793B6B6FF6C4}" type="presParOf" srcId="{F8688F95-7CAC-4C7F-B00F-C7307AA6B9AE}" destId="{F7423921-798A-41E9-83E4-A114EEFE54F4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51CA6-D4A8-48E6-AA08-9E30497B31C8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E8D8B-4190-4151-B4ED-8BCC3B670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38200" y="2590800"/>
            <a:ext cx="753548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ঘরে থেকে কলেজ করি</a:t>
            </a:r>
          </a:p>
          <a:p>
            <a:pPr algn="ctr"/>
            <a:endParaRPr lang="bn-IN" sz="54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bn-IN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ভাইরাস থেকে দূরে সরি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2514600"/>
            <a:ext cx="7763153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ধন্যবাদ</a:t>
            </a:r>
            <a:endParaRPr lang="en-US" sz="115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2800" y="4572000"/>
            <a:ext cx="533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সদা পরিচ্ছন্ন থাকি সবাই</a:t>
            </a:r>
          </a:p>
          <a:p>
            <a:pPr algn="ctr"/>
            <a:r>
              <a:rPr lang="bn-IN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জীবাণু হতে দূরে থাকা চাই ।</a:t>
            </a:r>
            <a:endParaRPr lang="en-US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762001"/>
            <a:ext cx="533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শুভ সকাল</a:t>
            </a:r>
            <a:endParaRPr lang="en-US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3810000"/>
            <a:ext cx="3797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2690336"/>
            <a:ext cx="388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362200" y="2895600"/>
            <a:ext cx="10972800" cy="35540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endParaRPr lang="bn-IN" sz="20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endParaRPr lang="bn-IN" sz="2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endParaRPr lang="bn-IN" sz="20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endParaRPr lang="bn-IN" sz="2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endParaRPr lang="bn-IN" sz="20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endParaRPr lang="bn-IN" sz="2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r>
              <a:rPr lang="bn-IN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ভূগোল বিভাগ </a:t>
            </a:r>
          </a:p>
          <a:p>
            <a:pPr algn="ctr">
              <a:buNone/>
            </a:pPr>
            <a:endParaRPr lang="bn-IN" sz="20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r>
              <a:rPr lang="bn-IN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বিপিএটিসি স্কুল এন্ড কলেজ</a:t>
            </a:r>
          </a:p>
          <a:p>
            <a:pPr algn="ctr">
              <a:buNone/>
            </a:pPr>
            <a:endParaRPr lang="bn-IN" sz="20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r>
              <a:rPr lang="bn-IN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বিপিএটিসি, সাভার, ঢাকা ।</a:t>
            </a:r>
            <a:endParaRPr lang="en-US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" y="3505200"/>
            <a:ext cx="4953000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bn-IN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জেবুন্নেছা হেনা  </a:t>
            </a:r>
          </a:p>
          <a:p>
            <a:pPr algn="ctr">
              <a:buNone/>
            </a:pPr>
            <a:r>
              <a:rPr lang="bn-IN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প্রভাষক </a:t>
            </a:r>
            <a:r>
              <a:rPr lang="bn-IN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।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Users\Hena\Desktop\IMG.jp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743200"/>
            <a:ext cx="1371600" cy="1544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667000"/>
            <a:ext cx="7620000" cy="34163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n-IN" sz="2800" dirty="0" smtClean="0"/>
              <a:t>যা শিখতে  পরবো</a:t>
            </a:r>
          </a:p>
          <a:p>
            <a:r>
              <a:rPr lang="bn-IN" sz="28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bn-IN" sz="2000" dirty="0" smtClean="0"/>
              <a:t>  বাণিজ্য , বাণিজ্যের প্রকৃতি ও আন্তর্জাতিক বাণিজ্য  সংঘটনের   </a:t>
            </a:r>
          </a:p>
          <a:p>
            <a:r>
              <a:rPr lang="bn-IN" sz="2000" dirty="0" smtClean="0"/>
              <a:t>     নিয়ামক/ কারণ বিশ্লেষণ ।</a:t>
            </a:r>
          </a:p>
          <a:p>
            <a:endParaRPr lang="bn-IN" sz="2000" dirty="0" smtClean="0"/>
          </a:p>
          <a:p>
            <a:pPr>
              <a:buFont typeface="Wingdings" pitchFamily="2" charset="2"/>
              <a:buChar char="ü"/>
            </a:pPr>
            <a:r>
              <a:rPr lang="bn-IN" sz="2000" dirty="0" smtClean="0"/>
              <a:t>  বর্তমান বিশ্বে সর্বোচ্চ রপ্তানিকারক কয়েকটি দেশের পণ্যের বর্ণনা।</a:t>
            </a:r>
          </a:p>
          <a:p>
            <a:pPr>
              <a:buFont typeface="Arial" pitchFamily="34" charset="0"/>
              <a:buChar char="•"/>
            </a:pPr>
            <a:endParaRPr lang="bn-IN" sz="2000" dirty="0" smtClean="0"/>
          </a:p>
          <a:p>
            <a:pPr>
              <a:buFont typeface="Wingdings" pitchFamily="2" charset="2"/>
              <a:buChar char="ü"/>
            </a:pPr>
            <a:r>
              <a:rPr lang="bn-IN" sz="2000" dirty="0" smtClean="0"/>
              <a:t>  বাংলাদেশের সাথে আমদানি ও রপ্তানিকারক প্রধান কয়েকটি দেশের                             </a:t>
            </a:r>
          </a:p>
          <a:p>
            <a:r>
              <a:rPr lang="bn-IN" sz="2000" dirty="0" smtClean="0"/>
              <a:t>     বাণিজ্য সম্পর্ক ব্যাখ্যা।                         </a:t>
            </a:r>
          </a:p>
          <a:p>
            <a:endParaRPr lang="bn-IN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66800" y="609600"/>
            <a:ext cx="6324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5345" y="533400"/>
            <a:ext cx="6933309" cy="12926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বাণিজ্য </a:t>
            </a:r>
          </a:p>
          <a:p>
            <a:pPr algn="ctr"/>
            <a:r>
              <a:rPr lang="bn-IN" sz="2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(৮ম অধ্যায়, ২য় পত্র)</a:t>
            </a:r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19200"/>
            <a:ext cx="7010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pPr>
              <a:buFont typeface="Wingdings" pitchFamily="2" charset="2"/>
              <a:buChar char="ü"/>
            </a:pPr>
            <a:r>
              <a:rPr lang="bn-IN" sz="2400" dirty="0" smtClean="0"/>
              <a:t>  বাংলাদেশের বৈদেশিক মুদ্রা অর্জনে অপ্রচলিত                          </a:t>
            </a:r>
          </a:p>
          <a:p>
            <a:r>
              <a:rPr lang="bn-IN" sz="2400" dirty="0" smtClean="0"/>
              <a:t>     পণ্যের ও জনশক্তি রপ্তানির ভূমিকা বিশ্লেষণ।   </a:t>
            </a:r>
          </a:p>
          <a:p>
            <a:endParaRPr lang="bn-IN" sz="2400" dirty="0" smtClean="0"/>
          </a:p>
          <a:p>
            <a:pPr>
              <a:buFont typeface="Wingdings" pitchFamily="2" charset="2"/>
              <a:buChar char="ü"/>
            </a:pPr>
            <a:r>
              <a:rPr lang="bn-IN" sz="2400" dirty="0" smtClean="0"/>
              <a:t>  বাংলাদেশের রপ্তানিযোগ্য পণ্যের উৎপাদন বৃদ্ধির   </a:t>
            </a:r>
          </a:p>
          <a:p>
            <a:r>
              <a:rPr lang="bn-IN" sz="2400" dirty="0" smtClean="0"/>
              <a:t>     গুরুত্ব, বৈদেশিক বাণিজ্যভূক্ত  দেশে বাংলাদেশের   </a:t>
            </a:r>
          </a:p>
          <a:p>
            <a:r>
              <a:rPr lang="bn-IN" sz="2400" dirty="0" smtClean="0"/>
              <a:t>     বাণিজ্যের সুবিধা অসুবিধা। </a:t>
            </a:r>
          </a:p>
          <a:p>
            <a:endParaRPr lang="bn-IN" sz="2400" dirty="0" smtClean="0"/>
          </a:p>
          <a:p>
            <a:pPr>
              <a:buFont typeface="Wingdings" pitchFamily="2" charset="2"/>
              <a:buChar char="ü"/>
            </a:pPr>
            <a:r>
              <a:rPr lang="bn-IN" sz="2400" dirty="0" smtClean="0"/>
              <a:t>  বাংলাদেশের বৈদেশিক মুদ্রা অর্জনে অপ্রচলিত  </a:t>
            </a:r>
          </a:p>
          <a:p>
            <a:r>
              <a:rPr lang="bn-IN" sz="2400" dirty="0" smtClean="0"/>
              <a:t>     পণ্যের ও জনশক্তি রপ্তানির ভূমিকা বিশ্লেষণ করতে </a:t>
            </a:r>
          </a:p>
          <a:p>
            <a:r>
              <a:rPr lang="bn-IN" sz="2400" dirty="0" smtClean="0"/>
              <a:t>      পারবো।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7620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বাণিজ্যঃ</a:t>
            </a:r>
            <a:r>
              <a:rPr lang="en-US" sz="2800" dirty="0" smtClean="0"/>
              <a:t> </a:t>
            </a:r>
            <a:r>
              <a:rPr lang="bn-IN" sz="2400" dirty="0" smtClean="0"/>
              <a:t>উদ্বৃত্ত অঞ্চল ও ঘাটতি অঞ্চলে পণ্যের বিনিময়।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819400"/>
            <a:ext cx="145790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r>
              <a:rPr lang="bn-IN" sz="2800" dirty="0" smtClean="0"/>
              <a:t>সভ্যতা</a:t>
            </a:r>
          </a:p>
          <a:p>
            <a:endParaRPr lang="bn-IN" dirty="0" smtClean="0"/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981200" y="2895600"/>
            <a:ext cx="609600" cy="914400"/>
          </a:xfrm>
          <a:prstGeom prst="rightArrow">
            <a:avLst>
              <a:gd name="adj1" fmla="val 28462"/>
              <a:gd name="adj2" fmla="val 34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90800" y="3581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চাহিদা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flipV="1">
            <a:off x="3657600" y="35814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91000" y="3886200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আন্তর্জাতিক বাণিজ্য</a:t>
            </a:r>
            <a:endParaRPr lang="en-US" sz="2800" dirty="0"/>
          </a:p>
        </p:txBody>
      </p:sp>
      <p:sp>
        <p:nvSpPr>
          <p:cNvPr id="12" name="Right Arrow 11"/>
          <p:cNvSpPr/>
          <p:nvPr/>
        </p:nvSpPr>
        <p:spPr>
          <a:xfrm flipV="1">
            <a:off x="6172200" y="38862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05600" y="4267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অর্থনৈতিক বিকাশ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2209800" y="2133600"/>
            <a:ext cx="441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বাণিজ্যের সূত্রপাত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/>
      <p:bldP spid="10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6858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r>
              <a:rPr lang="bn-IN" dirty="0" smtClean="0"/>
              <a:t>             </a:t>
            </a:r>
            <a:endParaRPr lang="en-US" dirty="0"/>
          </a:p>
        </p:txBody>
      </p:sp>
      <p:sp>
        <p:nvSpPr>
          <p:cNvPr id="5" name="Action Button: Back or Previous 4">
            <a:hlinkClick r:id="" action="ppaction://hlinkshowjump?jump=previousslide" highlightClick="1"/>
          </p:cNvPr>
          <p:cNvSpPr/>
          <p:nvPr/>
        </p:nvSpPr>
        <p:spPr>
          <a:xfrm>
            <a:off x="914400" y="2209800"/>
            <a:ext cx="3581400" cy="2667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অভ্যন্তরীণ</a:t>
            </a:r>
            <a:endParaRPr lang="en-US" sz="2400" dirty="0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4724400" y="2209800"/>
            <a:ext cx="3276600" cy="2667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আন্তর্জাতিক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2506848" y="529768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IN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বাণিজ্যের প্রকৃতি</a:t>
            </a:r>
            <a:endParaRPr lang="en-US" sz="3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-Up Arrow 4"/>
          <p:cNvSpPr/>
          <p:nvPr/>
        </p:nvSpPr>
        <p:spPr>
          <a:xfrm>
            <a:off x="609600" y="1600200"/>
            <a:ext cx="7848600" cy="44196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 smtClean="0"/>
              <a:t>পরিবর্তনশীল  জগৎ ও </a:t>
            </a:r>
          </a:p>
          <a:p>
            <a:r>
              <a:rPr lang="bn-IN" sz="2400" dirty="0" smtClean="0"/>
              <a:t>অর্থনৈতিক জাতীয়তাবোধ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2286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 শিল্পায়ন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4495800"/>
            <a:ext cx="3276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খোলা বাজার ও</a:t>
            </a:r>
          </a:p>
          <a:p>
            <a:r>
              <a:rPr lang="bn-IN" sz="2400" dirty="0" smtClean="0"/>
              <a:t> নিয়ন্ত্রিত অর্থনীতি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6858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বাণিজ্য-প্রকৃতির  প্রভাবক</a:t>
            </a:r>
            <a:endParaRPr lang="en-US" sz="3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9" grpId="0"/>
      <p:bldP spid="10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1447800"/>
          <a:ext cx="8686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16522194">
            <a:off x="2243803" y="3682659"/>
            <a:ext cx="2164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   </a:t>
            </a:r>
            <a:r>
              <a:rPr lang="bn-IN" sz="4000" dirty="0" smtClean="0"/>
              <a:t>নিয়ামক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609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বাণিজ্যের নিয়ামক</a:t>
            </a:r>
            <a:endParaRPr lang="en-US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P spid="5" grpId="0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082040"/>
          <a:ext cx="8229599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609600">
                <a:tc>
                  <a:txBody>
                    <a:bodyPr/>
                    <a:lstStyle/>
                    <a:p>
                      <a:r>
                        <a:rPr lang="bn-IN" dirty="0" smtClean="0"/>
                        <a:t>নাম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প্রতিষ্ঠাকাল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প্রতিষ্ঠাকালীন</a:t>
                      </a:r>
                      <a:r>
                        <a:rPr lang="bn-IN" baseline="0" dirty="0" smtClean="0"/>
                        <a:t> সদস্য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বর্তমান</a:t>
                      </a:r>
                      <a:r>
                        <a:rPr lang="bn-IN" baseline="0" dirty="0" smtClean="0"/>
                        <a:t> সদস্য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উদ্দেশ্য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পূর্ণ</a:t>
                      </a:r>
                      <a:r>
                        <a:rPr lang="bn-IN" baseline="0" dirty="0" smtClean="0"/>
                        <a:t> নাম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dirty="0" smtClean="0"/>
                        <a:t>বিশেষত্ব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2685055">
                <a:tc>
                  <a:txBody>
                    <a:bodyPr/>
                    <a:lstStyle/>
                    <a:p>
                      <a:r>
                        <a:rPr lang="en-US" dirty="0" smtClean="0"/>
                        <a:t>EFTA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১৯৬০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অস্ট্রিয়া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ডেনমার্ক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নরওয়ে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পর্তুগাল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সুইডেন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সুইজারল্যান্ড</a:t>
                      </a:r>
                      <a:r>
                        <a:rPr lang="en-US" baseline="0" dirty="0" smtClean="0"/>
                        <a:t>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আইসল্যান্ড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নরওয়ে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সুইজারল্যান্ড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লিচেনসটাইন</a:t>
                      </a:r>
                      <a:r>
                        <a:rPr lang="en-US" baseline="0" dirty="0" smtClean="0"/>
                        <a:t>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শুল্ক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বিহীন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বাণিজ্য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পশ্চিম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ইউরোপীয়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একটি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বাজার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বৈদেশিক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বাণিজ্যের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উন্নতি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European Free Trade Association ( </a:t>
                      </a:r>
                      <a:r>
                        <a:rPr lang="en-US" baseline="0" dirty="0" err="1" smtClean="0"/>
                        <a:t>ইউরোপীয়</a:t>
                      </a:r>
                      <a:r>
                        <a:rPr lang="bn-IN" baseline="0" dirty="0" smtClean="0"/>
                        <a:t> অবাধ বাণিজ্য সংঘ</a:t>
                      </a:r>
                      <a:r>
                        <a:rPr lang="en-US" baseline="0" dirty="0" smtClean="0"/>
                        <a:t>) .</a:t>
                      </a:r>
                      <a:r>
                        <a:rPr lang="bn-IN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 </a:t>
                      </a:r>
                    </a:p>
                    <a:p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    ===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89766">
                <a:tc>
                  <a:txBody>
                    <a:bodyPr/>
                    <a:lstStyle/>
                    <a:p>
                      <a:r>
                        <a:rPr lang="en-US" dirty="0" smtClean="0"/>
                        <a:t>NAFTA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>
                          <a:solidFill>
                            <a:srgbClr val="00B050"/>
                          </a:solidFill>
                        </a:rPr>
                        <a:t>এসো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>
                          <a:solidFill>
                            <a:srgbClr val="00B050"/>
                          </a:solidFill>
                        </a:rPr>
                        <a:t>এসো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solidFill>
                            <a:srgbClr val="00B050"/>
                          </a:solidFill>
                        </a:rPr>
                        <a:t>এসো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solidFill>
                            <a:srgbClr val="00B050"/>
                          </a:solidFill>
                        </a:rPr>
                        <a:t>এসো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solidFill>
                            <a:srgbClr val="00B050"/>
                          </a:solidFill>
                        </a:rPr>
                        <a:t>এসো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solidFill>
                            <a:srgbClr val="00B050"/>
                          </a:solidFill>
                        </a:rPr>
                        <a:t>এসো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050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OPEC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নিজে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05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dirty="0" smtClean="0"/>
                        <a:t>ASEAN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      ===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        ===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     ===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      ===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      ===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     ===</a:t>
                      </a:r>
                      <a:endParaRPr lang="en-US" sz="105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46459">
                <a:tc>
                  <a:txBody>
                    <a:bodyPr/>
                    <a:lstStyle/>
                    <a:p>
                      <a:r>
                        <a:rPr lang="en-US" dirty="0" smtClean="0"/>
                        <a:t>BCIM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   </a:t>
                      </a:r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   ===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         ===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      </a:t>
                      </a:r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===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        ===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       ===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>
                          <a:solidFill>
                            <a:srgbClr val="00B050"/>
                          </a:solidFill>
                        </a:rPr>
                        <a:t>    </a:t>
                      </a:r>
                      <a:r>
                        <a:rPr lang="en-US" sz="1050" dirty="0" smtClean="0">
                          <a:solidFill>
                            <a:srgbClr val="00B050"/>
                          </a:solidFill>
                        </a:rPr>
                        <a:t>===</a:t>
                      </a:r>
                      <a:endParaRPr lang="en-US" sz="105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6096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8458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কতিপয় বাণিজ্য সং</a:t>
            </a:r>
            <a:r>
              <a:rPr lang="en-US" sz="32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স্থা</a:t>
            </a:r>
            <a:endParaRPr lang="en-US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538</TotalTime>
  <Words>351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Hena</dc:creator>
  <cp:lastModifiedBy>Hena</cp:lastModifiedBy>
  <cp:revision>70</cp:revision>
  <dcterms:created xsi:type="dcterms:W3CDTF">2006-08-16T00:00:00Z</dcterms:created>
  <dcterms:modified xsi:type="dcterms:W3CDTF">2020-09-25T12:58:07Z</dcterms:modified>
</cp:coreProperties>
</file>