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14"/>
  </p:notesMasterIdLst>
  <p:sldIdLst>
    <p:sldId id="288" r:id="rId2"/>
    <p:sldId id="306" r:id="rId3"/>
    <p:sldId id="289" r:id="rId4"/>
    <p:sldId id="290" r:id="rId5"/>
    <p:sldId id="292" r:id="rId6"/>
    <p:sldId id="308" r:id="rId7"/>
    <p:sldId id="291" r:id="rId8"/>
    <p:sldId id="307" r:id="rId9"/>
    <p:sldId id="303" r:id="rId10"/>
    <p:sldId id="304" r:id="rId11"/>
    <p:sldId id="293" r:id="rId12"/>
    <p:sldId id="30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EL" initials="D" lastIdx="1" clrIdx="0">
    <p:extLst>
      <p:ext uri="{19B8F6BF-5375-455C-9EA6-DF929625EA0E}">
        <p15:presenceInfo xmlns:p15="http://schemas.microsoft.com/office/powerpoint/2012/main" userId="DO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AFB92F"/>
    <a:srgbClr val="EC5ABB"/>
    <a:srgbClr val="FFFFFF"/>
    <a:srgbClr val="B7E9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6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38B86-60A7-4500-ACB2-A2178B39842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43C142-9B12-45C9-BC78-C07DFB0E7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46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3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61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31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6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68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49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9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0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22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724BB4-AD80-415B-8D2B-F8ABEBAF8DC9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996E78-EFE7-4A32-BF43-8B1DF1B5DC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45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atnazmul8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499075">
            <a:off x="1932303" y="1215279"/>
            <a:ext cx="3125449" cy="3785652"/>
          </a:xfrm>
          <a:prstGeom prst="rect">
            <a:avLst/>
          </a:prstGeom>
          <a:ln w="76200"/>
        </p:spPr>
        <p:style>
          <a:lnRef idx="1">
            <a:schemeClr val="accent4"/>
          </a:lnRef>
          <a:fillRef idx="1001">
            <a:schemeClr val="lt1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00B050"/>
                </a:solidFill>
              </a:rPr>
              <a:t>সব্বাইকে</a:t>
            </a: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</a:rPr>
              <a:t>এক </a:t>
            </a:r>
            <a:r>
              <a:rPr lang="bn-IN" sz="4800" dirty="0" smtClean="0"/>
              <a:t> 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গুচ্ছ </a:t>
            </a:r>
            <a:endParaRPr lang="bn-IN" sz="4800" dirty="0" smtClean="0"/>
          </a:p>
          <a:p>
            <a:pPr algn="ctr"/>
            <a:r>
              <a:rPr lang="bn-IN" sz="4800" dirty="0" smtClean="0">
                <a:solidFill>
                  <a:srgbClr val="C00000"/>
                </a:solidFill>
              </a:rPr>
              <a:t>ফুলের</a:t>
            </a:r>
          </a:p>
          <a:p>
            <a:pPr algn="ctr"/>
            <a:r>
              <a:rPr lang="bn-IN" sz="4800" dirty="0" smtClean="0"/>
              <a:t> </a:t>
            </a:r>
            <a:r>
              <a:rPr lang="bn-IN" sz="4800" dirty="0" smtClean="0">
                <a:solidFill>
                  <a:srgbClr val="00B050"/>
                </a:solidFill>
              </a:rPr>
              <a:t>শুভেচ্ছা 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 descr="Color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4609" y="763578"/>
            <a:ext cx="4787398" cy="308319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7682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07544" y="763578"/>
            <a:ext cx="8628530" cy="507831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/>
              <a:t>গর্ভধারণকালে কোন ধরনের শুক্রানু মাতার</a:t>
            </a:r>
            <a:r>
              <a:rPr lang="en-US" sz="3600" dirty="0"/>
              <a:t> X</a:t>
            </a:r>
            <a:r>
              <a:rPr lang="bn-IN" sz="3600" dirty="0"/>
              <a:t> বহনকারী ডিম্বানুর সাথে মিলন হবে তার উপর নির্ভর করে ভবিষত সন্তানের লিংগ।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পিতার </a:t>
            </a:r>
            <a:r>
              <a:rPr lang="en-US" sz="3600" dirty="0"/>
              <a:t>X</a:t>
            </a:r>
            <a:r>
              <a:rPr lang="bn-IN" sz="3600" dirty="0"/>
              <a:t> বহনকারী শুক্রানু নিষেক ঘটায়, তাহলে জাইগোট হবে</a:t>
            </a:r>
          </a:p>
          <a:p>
            <a:r>
              <a:rPr lang="bn-IN" sz="3600" dirty="0"/>
              <a:t>     </a:t>
            </a:r>
            <a:r>
              <a:rPr lang="en-US" sz="3600" dirty="0"/>
              <a:t>XX</a:t>
            </a:r>
            <a:r>
              <a:rPr lang="bn-IN" sz="3600" dirty="0" smtClean="0"/>
              <a:t>।</a:t>
            </a:r>
          </a:p>
          <a:p>
            <a:r>
              <a:rPr lang="bn-IN" sz="3600" dirty="0" smtClean="0"/>
              <a:t>*  আবার </a:t>
            </a:r>
            <a:r>
              <a:rPr lang="bn-IN" sz="3600" dirty="0"/>
              <a:t>, </a:t>
            </a:r>
            <a:r>
              <a:rPr lang="bn-IN" sz="3600" dirty="0" smtClean="0"/>
              <a:t>যদি </a:t>
            </a:r>
            <a:r>
              <a:rPr lang="en-US" sz="3600" dirty="0" smtClean="0"/>
              <a:t>Y</a:t>
            </a:r>
            <a:r>
              <a:rPr lang="bn-IN" sz="3600" dirty="0" smtClean="0"/>
              <a:t> </a:t>
            </a:r>
            <a:r>
              <a:rPr lang="bn-IN" sz="3600" dirty="0"/>
              <a:t>বহনকারী শুক্রানু নিষেক ঘটায়, তাহলে </a:t>
            </a:r>
            <a:r>
              <a:rPr lang="bn-IN" sz="3600" dirty="0" smtClean="0"/>
              <a:t>জাইগোট হবে </a:t>
            </a:r>
            <a:r>
              <a:rPr lang="en-US" sz="3600" dirty="0" smtClean="0"/>
              <a:t>XY</a:t>
            </a:r>
            <a:r>
              <a:rPr lang="bn-IN" sz="3600" dirty="0" smtClean="0"/>
              <a:t>। </a:t>
            </a:r>
            <a:endParaRPr lang="bn-IN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748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047" y="763578"/>
            <a:ext cx="9520518" cy="5314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09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2320336" y="654549"/>
            <a:ext cx="6858000" cy="1240035"/>
          </a:xfrm>
          <a:prstGeom prst="triangl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</a:rPr>
              <a:t> ধন্যবাদ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" name="Picture 2" descr="F:\download net\Download picture\Annimation\agnature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335" y="2218765"/>
            <a:ext cx="6858001" cy="403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80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btitle 4"/>
          <p:cNvSpPr txBox="1">
            <a:spLocks/>
          </p:cNvSpPr>
          <p:nvPr/>
        </p:nvSpPr>
        <p:spPr>
          <a:xfrm>
            <a:off x="-792501" y="-321938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Subtitle 4"/>
          <p:cNvSpPr txBox="1">
            <a:spLocks/>
          </p:cNvSpPr>
          <p:nvPr/>
        </p:nvSpPr>
        <p:spPr>
          <a:xfrm>
            <a:off x="-655229" y="5795608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Can 16"/>
          <p:cNvSpPr/>
          <p:nvPr/>
        </p:nvSpPr>
        <p:spPr>
          <a:xfrm>
            <a:off x="0" y="-1139994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8" name="Can 17"/>
          <p:cNvSpPr/>
          <p:nvPr/>
        </p:nvSpPr>
        <p:spPr>
          <a:xfrm>
            <a:off x="11170024" y="-1021977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1358152" y="658905"/>
            <a:ext cx="6736977" cy="5351929"/>
          </a:xfrm>
          <a:custGeom>
            <a:avLst/>
            <a:gdLst>
              <a:gd name="connsiteX0" fmla="*/ 15766 w 3578773"/>
              <a:gd name="connsiteY0" fmla="*/ 378372 h 5092262"/>
              <a:gd name="connsiteX1" fmla="*/ 1418897 w 3578773"/>
              <a:gd name="connsiteY1" fmla="*/ 0 h 5092262"/>
              <a:gd name="connsiteX2" fmla="*/ 3578773 w 3578773"/>
              <a:gd name="connsiteY2" fmla="*/ 567559 h 5092262"/>
              <a:gd name="connsiteX3" fmla="*/ 3578773 w 3578773"/>
              <a:gd name="connsiteY3" fmla="*/ 4114800 h 5092262"/>
              <a:gd name="connsiteX4" fmla="*/ 0 w 3578773"/>
              <a:gd name="connsiteY4" fmla="*/ 5092262 h 5092262"/>
              <a:gd name="connsiteX5" fmla="*/ 15766 w 3578773"/>
              <a:gd name="connsiteY5" fmla="*/ 378372 h 5092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8773" h="5092262">
                <a:moveTo>
                  <a:pt x="15766" y="378372"/>
                </a:moveTo>
                <a:lnTo>
                  <a:pt x="1418897" y="0"/>
                </a:lnTo>
                <a:lnTo>
                  <a:pt x="3578773" y="567559"/>
                </a:lnTo>
                <a:lnTo>
                  <a:pt x="3578773" y="4114800"/>
                </a:lnTo>
                <a:lnTo>
                  <a:pt x="0" y="5092262"/>
                </a:lnTo>
                <a:cubicBezTo>
                  <a:pt x="5255" y="3515710"/>
                  <a:pt x="10511" y="1939159"/>
                  <a:pt x="15766" y="378372"/>
                </a:cubicBezTo>
                <a:close/>
              </a:path>
            </a:pathLst>
          </a:cu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</a:rPr>
              <a:t>মোঃ নাজমুল হক (শামীম)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</a:p>
          <a:p>
            <a:r>
              <a:rPr lang="en-US" sz="3600" dirty="0">
                <a:solidFill>
                  <a:schemeClr val="tx1"/>
                </a:solidFill>
              </a:rPr>
              <a:t>                     </a:t>
            </a:r>
            <a:r>
              <a:rPr lang="bn-IN" sz="3200" dirty="0" smtClean="0">
                <a:solidFill>
                  <a:schemeClr val="tx1"/>
                </a:solidFill>
              </a:rPr>
              <a:t>বিএসসি,বিএড,এমএ,এমএড</a:t>
            </a:r>
            <a:endParaRPr lang="bn-IN" sz="3200" dirty="0">
              <a:solidFill>
                <a:schemeClr val="tx1"/>
              </a:solidFill>
            </a:endParaRPr>
          </a:p>
          <a:p>
            <a:r>
              <a:rPr lang="bn-IN" sz="3600" dirty="0">
                <a:solidFill>
                  <a:schemeClr val="tx1"/>
                </a:solidFill>
              </a:rPr>
              <a:t>সহকারি শিক্ষক </a:t>
            </a:r>
          </a:p>
          <a:p>
            <a:r>
              <a:rPr lang="bn-IN" sz="3600" dirty="0">
                <a:solidFill>
                  <a:schemeClr val="tx1"/>
                </a:solidFill>
              </a:rPr>
              <a:t>থুপসারা সেলিমীয়া দাখিল মাদরাসা</a:t>
            </a:r>
            <a:r>
              <a:rPr lang="en-US" sz="3600" dirty="0">
                <a:solidFill>
                  <a:schemeClr val="tx1"/>
                </a:solidFill>
              </a:rPr>
              <a:t>, </a:t>
            </a:r>
            <a:endParaRPr lang="bn-IN" sz="3600" dirty="0" smtClean="0">
              <a:solidFill>
                <a:schemeClr val="tx1"/>
              </a:solidFill>
            </a:endParaRPr>
          </a:p>
          <a:p>
            <a:r>
              <a:rPr lang="bn-IN" sz="3600" dirty="0" smtClean="0">
                <a:solidFill>
                  <a:schemeClr val="tx1"/>
                </a:solidFill>
              </a:rPr>
              <a:t>কালাই</a:t>
            </a:r>
            <a:r>
              <a:rPr lang="bn-IN" sz="3600" dirty="0">
                <a:solidFill>
                  <a:schemeClr val="tx1"/>
                </a:solidFill>
              </a:rPr>
              <a:t>, জয়পুরহাট।</a:t>
            </a:r>
          </a:p>
          <a:p>
            <a:r>
              <a:rPr lang="bn-IN" sz="3600" dirty="0">
                <a:solidFill>
                  <a:schemeClr val="tx1"/>
                </a:solidFill>
              </a:rPr>
              <a:t>মোবাইল নং ০১৭২১৭০৭৪৫৫, ০১৮৭১৭২১০৮৫ </a:t>
            </a:r>
          </a:p>
          <a:p>
            <a:r>
              <a:rPr lang="bn-IN" sz="3600" dirty="0">
                <a:solidFill>
                  <a:schemeClr val="tx1"/>
                </a:solidFill>
              </a:rPr>
              <a:t>ইমেইল- </a:t>
            </a:r>
            <a:r>
              <a:rPr lang="en-US" sz="3600" dirty="0" smtClean="0">
                <a:solidFill>
                  <a:schemeClr val="tx1"/>
                </a:solidFill>
                <a:hlinkClick r:id="rId2"/>
              </a:rPr>
              <a:t>atnazmul81@gmail.com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smtClean="0">
                <a:solidFill>
                  <a:schemeClr val="tx1"/>
                </a:solidFill>
              </a:rPr>
              <a:t>Facebook: </a:t>
            </a:r>
            <a:r>
              <a:rPr lang="en-US" sz="3600" dirty="0" err="1" smtClean="0">
                <a:solidFill>
                  <a:schemeClr val="tx1"/>
                </a:solidFill>
              </a:rPr>
              <a:t>Nazmul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Haque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Shamim</a:t>
            </a:r>
            <a:endParaRPr lang="en-US" sz="3600" dirty="0" smtClean="0">
              <a:solidFill>
                <a:schemeClr val="tx1"/>
              </a:solidFill>
            </a:endParaRPr>
          </a:p>
          <a:p>
            <a:r>
              <a:rPr lang="en-US" sz="3600" dirty="0" err="1" smtClean="0">
                <a:solidFill>
                  <a:schemeClr val="tx1"/>
                </a:solidFill>
              </a:rPr>
              <a:t>Youtube</a:t>
            </a:r>
            <a:r>
              <a:rPr lang="en-US" sz="3600" dirty="0" smtClean="0">
                <a:solidFill>
                  <a:schemeClr val="tx1"/>
                </a:solidFill>
              </a:rPr>
              <a:t> Channel: </a:t>
            </a:r>
            <a:r>
              <a:rPr lang="en-US" sz="3600" dirty="0" err="1" smtClean="0">
                <a:solidFill>
                  <a:schemeClr val="tx1"/>
                </a:solidFill>
              </a:rPr>
              <a:t>Nazmul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Haque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1305" y="658905"/>
            <a:ext cx="2554942" cy="28981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1532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87934" y="1042568"/>
            <a:ext cx="8915400" cy="4280444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 শ্রেণি </a:t>
            </a:r>
            <a:endParaRPr lang="en-US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: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 (মানুষের লিংগ নির্ধারণ)  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(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পাঠ-১২.২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700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61984" y="1156550"/>
            <a:ext cx="9610816" cy="3191602"/>
          </a:xfrm>
          <a:prstGeom prst="rect">
            <a:avLst/>
          </a:prstGeom>
          <a:noFill/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8016" lvl="1" indent="0">
              <a:buFont typeface="Wingdings 3" pitchFamily="18" charset="2"/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 যা শিখবে-</a:t>
            </a:r>
          </a:p>
          <a:p>
            <a:pPr marL="128016" lvl="1" indent="0">
              <a:buFont typeface="Wingdings 3" pitchFamily="18" charset="2"/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 কী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বলতে পারবে ।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ক্রোমোজোমের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 ।</a:t>
            </a:r>
          </a:p>
          <a:p>
            <a:pPr marL="0" indent="0">
              <a:buFont typeface="Tw Cen MT" panose="020B0602020104020603" pitchFamily="34" charset="0"/>
              <a:buNone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#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লিংগ নির্ধারণের ক্ষেত্রে পিতার ভূমিকা বনর্ণা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34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Left-Right-Up Arrow 8"/>
          <p:cNvSpPr/>
          <p:nvPr/>
        </p:nvSpPr>
        <p:spPr>
          <a:xfrm>
            <a:off x="4189881" y="2312666"/>
            <a:ext cx="3380813" cy="1896035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93479" y="3179521"/>
            <a:ext cx="2315132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২৩ জোড়া অটোসোম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851964" y="3179521"/>
            <a:ext cx="205851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১ জোড়া সেক্স ক্রোমোজোম </a:t>
            </a:r>
            <a:endParaRPr lang="en-US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29417" y="1347617"/>
            <a:ext cx="1978959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ক্রোমোজোম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824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966362" y="-276410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5918" y="5201068"/>
            <a:ext cx="2156814" cy="70788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ক্রোমোজোম 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60" b="5001"/>
          <a:stretch/>
        </p:blipFill>
        <p:spPr>
          <a:xfrm>
            <a:off x="1665340" y="627346"/>
            <a:ext cx="8538322" cy="437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79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966362" y="-276410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67815" y="833785"/>
            <a:ext cx="6248535" cy="501675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* সেক্স ক্রোমোজোম দ’টি </a:t>
            </a:r>
            <a:r>
              <a:rPr lang="en-US" sz="3200" dirty="0" smtClean="0"/>
              <a:t>XX </a:t>
            </a:r>
            <a:r>
              <a:rPr lang="bn-IN" sz="3200" dirty="0" smtClean="0"/>
              <a:t>ও </a:t>
            </a:r>
            <a:r>
              <a:rPr lang="en-US" sz="3200" dirty="0" smtClean="0"/>
              <a:t>Y</a:t>
            </a:r>
            <a:r>
              <a:rPr lang="bn-IN" sz="3200" dirty="0" smtClean="0"/>
              <a:t> নামে পরিচিত 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 smtClean="0"/>
              <a:t>লিংগ নির্ধারণে এদের ভূমিকাই মূখ্য।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 smtClean="0"/>
              <a:t>নারীদের ডিপ্লয়েড কোষে দু’টি সেক্স ক্রোমোজোমই</a:t>
            </a:r>
            <a:r>
              <a:rPr lang="en-US" sz="3200" dirty="0"/>
              <a:t> </a:t>
            </a:r>
            <a:r>
              <a:rPr lang="en-US" sz="3200" dirty="0" smtClean="0"/>
              <a:t>X</a:t>
            </a:r>
            <a:r>
              <a:rPr lang="bn-IN" sz="3200" dirty="0" smtClean="0"/>
              <a:t>  ক্রোমোসোম অর্থাৎ </a:t>
            </a:r>
            <a:r>
              <a:rPr lang="en-US" sz="3200" dirty="0" smtClean="0"/>
              <a:t> XX</a:t>
            </a:r>
            <a:r>
              <a:rPr lang="bn-IN" sz="3200" dirty="0"/>
              <a:t> </a:t>
            </a:r>
            <a:endParaRPr lang="bn-I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n-IN" sz="3200" dirty="0" smtClean="0"/>
              <a:t>কিন্তু পুরুষের মধ্যে একটি</a:t>
            </a:r>
            <a:r>
              <a:rPr lang="en-US" sz="3200" dirty="0"/>
              <a:t> </a:t>
            </a:r>
            <a:r>
              <a:rPr lang="en-US" sz="3200" dirty="0" smtClean="0"/>
              <a:t>X</a:t>
            </a:r>
            <a:r>
              <a:rPr lang="bn-IN" sz="3200" dirty="0" smtClean="0"/>
              <a:t>  ও </a:t>
            </a:r>
            <a:r>
              <a:rPr lang="en-US" sz="3200" dirty="0" smtClean="0"/>
              <a:t>Y</a:t>
            </a:r>
            <a:endParaRPr lang="bn-IN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 X</a:t>
            </a:r>
            <a:r>
              <a:rPr lang="bn-IN" sz="3200" dirty="0"/>
              <a:t> </a:t>
            </a:r>
            <a:r>
              <a:rPr lang="bn-IN" sz="3200" dirty="0" smtClean="0"/>
              <a:t>ও </a:t>
            </a:r>
            <a:r>
              <a:rPr lang="en-US" sz="3200" dirty="0" smtClean="0"/>
              <a:t>Y</a:t>
            </a:r>
            <a:r>
              <a:rPr lang="bn-IN" sz="3200" dirty="0" smtClean="0"/>
              <a:t> উভয়ই সেক্স ক্রোমোজোম আকৃতিতে লম্বা এবং রডের মত 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 X</a:t>
            </a:r>
            <a:r>
              <a:rPr lang="bn-IN" sz="3200" dirty="0"/>
              <a:t>  </a:t>
            </a:r>
            <a:r>
              <a:rPr lang="bn-IN" sz="3200" dirty="0" smtClean="0"/>
              <a:t>ক্রোমোজোম</a:t>
            </a:r>
            <a:r>
              <a:rPr lang="en-US" sz="3200" dirty="0"/>
              <a:t> Y</a:t>
            </a:r>
            <a:r>
              <a:rPr lang="bn-IN" sz="3200" dirty="0" smtClean="0"/>
              <a:t> </a:t>
            </a:r>
            <a:r>
              <a:rPr lang="bn-IN" sz="3200" dirty="0"/>
              <a:t>ক্রোমোজোমের তুলুনায় কিছুটা ছোট।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653759" y="5104819"/>
            <a:ext cx="1613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ক্রোমোজোম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789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577" y="645459"/>
            <a:ext cx="9614648" cy="54325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54388" y="701905"/>
            <a:ext cx="2124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লিংগ নির্ধারণ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142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4"/>
          <p:cNvSpPr txBox="1">
            <a:spLocks/>
          </p:cNvSpPr>
          <p:nvPr/>
        </p:nvSpPr>
        <p:spPr>
          <a:xfrm>
            <a:off x="-779054" y="-346617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ubtitle 4"/>
          <p:cNvSpPr txBox="1">
            <a:spLocks/>
          </p:cNvSpPr>
          <p:nvPr/>
        </p:nvSpPr>
        <p:spPr>
          <a:xfrm>
            <a:off x="-655229" y="6077996"/>
            <a:ext cx="13801726" cy="1110195"/>
          </a:xfrm>
          <a:prstGeom prst="left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IN" sz="2000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chemeClr val="tx1"/>
                </a:solidFill>
              </a:rPr>
              <a:t>মোঃনাজমুল হক(শামীম),থুপসারা সেলিমীয়া দাখিল মাদরাসা,কালাই,জয়পুরহাট।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Can 4"/>
          <p:cNvSpPr/>
          <p:nvPr/>
        </p:nvSpPr>
        <p:spPr>
          <a:xfrm>
            <a:off x="0" y="-857606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Can 5"/>
          <p:cNvSpPr/>
          <p:nvPr/>
        </p:nvSpPr>
        <p:spPr>
          <a:xfrm>
            <a:off x="11170024" y="-739589"/>
            <a:ext cx="1021976" cy="8568782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ক্লাসে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সবাই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কে</a:t>
            </a:r>
          </a:p>
          <a:p>
            <a:pPr algn="ctr"/>
            <a:endParaRPr lang="bn-IN" sz="4000" dirty="0" smtClean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ধন্য</a:t>
            </a:r>
          </a:p>
          <a:p>
            <a:pPr algn="ctr"/>
            <a:endParaRPr lang="bn-IN" sz="4000" dirty="0">
              <a:solidFill>
                <a:schemeClr val="tx1"/>
              </a:solidFill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বাদ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7205" y="1156550"/>
            <a:ext cx="8635254" cy="397031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নারীদের ডিম্বাশয়ে ডিম্বানু তৈরী করার সময় যখন মিয়োসিস কোষ বিভাজন ঘটে, তখন প্রতিটি ডিম্বানু অন্যান্য ক্রোমোজোমের সাথে একটি করে </a:t>
            </a:r>
            <a:r>
              <a:rPr lang="en-US" sz="3600" dirty="0"/>
              <a:t>X </a:t>
            </a:r>
            <a:r>
              <a:rPr lang="bn-IN" sz="3600" dirty="0" smtClean="0"/>
              <a:t>ক্রোমোজোম লাভ করে।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bn-IN" sz="3600" dirty="0" smtClean="0"/>
              <a:t>অপরদিকে, পুরুষ শুক্রানু সৃষ্টির সময় অর্ধেক সংখ্যক শুক্রানু একটি করে </a:t>
            </a:r>
            <a:r>
              <a:rPr lang="en-US" sz="3600" dirty="0"/>
              <a:t>X</a:t>
            </a:r>
            <a:r>
              <a:rPr lang="bn-IN" sz="3600" dirty="0" smtClean="0"/>
              <a:t> ক্রোমোজোম এবং অবশিষ্ট অর্ধেক শুক্রানু একটি করে</a:t>
            </a:r>
            <a:r>
              <a:rPr lang="en-US" sz="3600" dirty="0"/>
              <a:t> Y</a:t>
            </a:r>
            <a:r>
              <a:rPr lang="bn-IN" sz="3600" dirty="0" smtClean="0"/>
              <a:t>  ক্রোমোজোম লাভ করে।</a:t>
            </a:r>
          </a:p>
        </p:txBody>
      </p:sp>
    </p:spTree>
    <p:extLst>
      <p:ext uri="{BB962C8B-B14F-4D97-AF65-F5344CB8AC3E}">
        <p14:creationId xmlns:p14="http://schemas.microsoft.com/office/powerpoint/2010/main" val="306587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3033</TotalTime>
  <Words>617</Words>
  <Application>Microsoft Office PowerPoint</Application>
  <PresentationFormat>Widescreen</PresentationFormat>
  <Paragraphs>308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NikoshBAN</vt:lpstr>
      <vt:lpstr>Tw Cen MT</vt:lpstr>
      <vt:lpstr>Tw Cen MT Condensed</vt:lpstr>
      <vt:lpstr>Vrinda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একগুচ্ছ ফুলের শুভেচ্ছা</dc:title>
  <dc:creator>DOEL</dc:creator>
  <cp:lastModifiedBy>User</cp:lastModifiedBy>
  <cp:revision>490</cp:revision>
  <dcterms:created xsi:type="dcterms:W3CDTF">2014-02-12T00:38:04Z</dcterms:created>
  <dcterms:modified xsi:type="dcterms:W3CDTF">2020-09-24T09:24:19Z</dcterms:modified>
</cp:coreProperties>
</file>