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3" r:id="rId3"/>
    <p:sldId id="258" r:id="rId4"/>
    <p:sldId id="260" r:id="rId5"/>
    <p:sldId id="259" r:id="rId6"/>
    <p:sldId id="282" r:id="rId7"/>
    <p:sldId id="261" r:id="rId8"/>
    <p:sldId id="266" r:id="rId9"/>
    <p:sldId id="265" r:id="rId10"/>
    <p:sldId id="268" r:id="rId11"/>
    <p:sldId id="267" r:id="rId12"/>
    <p:sldId id="269" r:id="rId13"/>
    <p:sldId id="278" r:id="rId14"/>
    <p:sldId id="279" r:id="rId15"/>
    <p:sldId id="280" r:id="rId16"/>
    <p:sldId id="277" r:id="rId17"/>
    <p:sldId id="281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152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499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4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9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3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0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3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0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69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9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1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24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8047A-A784-4D88-8617-E9C071D7E4B6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045C0-3AF3-4187-A027-4DACC560F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76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3.jf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fif"/><Relationship Id="rId4" Type="http://schemas.openxmlformats.org/officeDocument/2006/relationships/image" Target="../media/image3.jf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fif"/><Relationship Id="rId3" Type="http://schemas.openxmlformats.org/officeDocument/2006/relationships/image" Target="../media/image22.jfif"/><Relationship Id="rId7" Type="http://schemas.openxmlformats.org/officeDocument/2006/relationships/image" Target="../media/image2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24.jfif"/><Relationship Id="rId4" Type="http://schemas.openxmlformats.org/officeDocument/2006/relationships/image" Target="../media/image23.jfif"/><Relationship Id="rId9" Type="http://schemas.openxmlformats.org/officeDocument/2006/relationships/image" Target="../media/image27.jf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fif"/><Relationship Id="rId4" Type="http://schemas.openxmlformats.org/officeDocument/2006/relationships/image" Target="../media/image8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fif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42880" y="279337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712" y="357717"/>
            <a:ext cx="5236189" cy="6382585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42782" y="281353"/>
            <a:ext cx="839372" cy="520506"/>
            <a:chOff x="5842782" y="281353"/>
            <a:chExt cx="839372" cy="520506"/>
          </a:xfrm>
        </p:grpSpPr>
        <p:sp>
          <p:nvSpPr>
            <p:cNvPr id="4" name="Rectangle 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Arc 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7470" y="801859"/>
            <a:ext cx="839372" cy="520506"/>
            <a:chOff x="5842782" y="281353"/>
            <a:chExt cx="839372" cy="520506"/>
          </a:xfrm>
        </p:grpSpPr>
        <p:sp>
          <p:nvSpPr>
            <p:cNvPr id="8" name="Rectangle 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c 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852158" y="1322365"/>
            <a:ext cx="839372" cy="520506"/>
            <a:chOff x="5842782" y="281353"/>
            <a:chExt cx="839372" cy="520506"/>
          </a:xfrm>
        </p:grpSpPr>
        <p:sp>
          <p:nvSpPr>
            <p:cNvPr id="11" name="Rectangle 10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856846" y="1842871"/>
            <a:ext cx="839372" cy="520506"/>
            <a:chOff x="5842782" y="281353"/>
            <a:chExt cx="839372" cy="520506"/>
          </a:xfrm>
        </p:grpSpPr>
        <p:sp>
          <p:nvSpPr>
            <p:cNvPr id="14" name="Rectangle 13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861534" y="2363377"/>
            <a:ext cx="839372" cy="520506"/>
            <a:chOff x="5842782" y="281353"/>
            <a:chExt cx="839372" cy="520506"/>
          </a:xfrm>
        </p:grpSpPr>
        <p:sp>
          <p:nvSpPr>
            <p:cNvPr id="17" name="Rectangle 16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866222" y="2883883"/>
            <a:ext cx="839372" cy="520506"/>
            <a:chOff x="5842782" y="281353"/>
            <a:chExt cx="839372" cy="520506"/>
          </a:xfrm>
        </p:grpSpPr>
        <p:sp>
          <p:nvSpPr>
            <p:cNvPr id="20" name="Rectangle 19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Arc 20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870910" y="3404389"/>
            <a:ext cx="839372" cy="520506"/>
            <a:chOff x="5842782" y="281353"/>
            <a:chExt cx="839372" cy="520506"/>
          </a:xfrm>
        </p:grpSpPr>
        <p:sp>
          <p:nvSpPr>
            <p:cNvPr id="23" name="Rectangle 22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875598" y="3924895"/>
            <a:ext cx="839372" cy="520506"/>
            <a:chOff x="5842782" y="281353"/>
            <a:chExt cx="839372" cy="520506"/>
          </a:xfrm>
        </p:grpSpPr>
        <p:sp>
          <p:nvSpPr>
            <p:cNvPr id="26" name="Rectangle 25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Arc 26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880286" y="4445401"/>
            <a:ext cx="839372" cy="520506"/>
            <a:chOff x="5842782" y="281353"/>
            <a:chExt cx="839372" cy="520506"/>
          </a:xfrm>
        </p:grpSpPr>
        <p:sp>
          <p:nvSpPr>
            <p:cNvPr id="29" name="Rectangle 28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c 29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84974" y="4965907"/>
            <a:ext cx="839372" cy="520506"/>
            <a:chOff x="5842782" y="281353"/>
            <a:chExt cx="839372" cy="520506"/>
          </a:xfrm>
        </p:grpSpPr>
        <p:sp>
          <p:nvSpPr>
            <p:cNvPr id="32" name="Rectangle 31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c 32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889662" y="5486413"/>
            <a:ext cx="839372" cy="520506"/>
            <a:chOff x="5842782" y="281353"/>
            <a:chExt cx="839372" cy="520506"/>
          </a:xfrm>
        </p:grpSpPr>
        <p:sp>
          <p:nvSpPr>
            <p:cNvPr id="35" name="Rectangle 34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Arc 35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894350" y="6006919"/>
            <a:ext cx="839372" cy="520506"/>
            <a:chOff x="5842782" y="281353"/>
            <a:chExt cx="839372" cy="520506"/>
          </a:xfrm>
        </p:grpSpPr>
        <p:sp>
          <p:nvSpPr>
            <p:cNvPr id="38" name="Rectangle 37"/>
            <p:cNvSpPr/>
            <p:nvPr/>
          </p:nvSpPr>
          <p:spPr>
            <a:xfrm>
              <a:off x="6246055" y="436098"/>
              <a:ext cx="436099" cy="211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>
              <a:off x="5842782" y="281353"/>
              <a:ext cx="506436" cy="520506"/>
            </a:xfrm>
            <a:prstGeom prst="arc">
              <a:avLst>
                <a:gd name="adj1" fmla="val 5697494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6891997" y="436098"/>
            <a:ext cx="3491345" cy="991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</a:t>
            </a:r>
            <a:endParaRPr lang="en-US" sz="40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5008" y="304410"/>
            <a:ext cx="884061" cy="884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37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83125" y="0"/>
            <a:ext cx="1220585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74675" y="404152"/>
            <a:ext cx="76626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শহুরে পরিবারের প্রকৃতি ও বৈশিষ্ট্য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5" y="6477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87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83125" y="0"/>
            <a:ext cx="12205855" cy="68580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583704" y="490530"/>
            <a:ext cx="4876802" cy="5134270"/>
            <a:chOff x="62349" y="120541"/>
            <a:chExt cx="4876802" cy="513427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9" y="120541"/>
              <a:ext cx="4876802" cy="5026036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Oval 4"/>
            <p:cNvSpPr/>
            <p:nvPr/>
          </p:nvSpPr>
          <p:spPr>
            <a:xfrm>
              <a:off x="1021070" y="4675734"/>
              <a:ext cx="2576946" cy="5790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যৌথ পরিবার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8648" y="561341"/>
            <a:ext cx="4734792" cy="5694218"/>
            <a:chOff x="4066632" y="429491"/>
            <a:chExt cx="4734792" cy="569421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6632" y="429491"/>
              <a:ext cx="4734792" cy="569421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8" name="Oval 7"/>
            <p:cNvSpPr/>
            <p:nvPr/>
          </p:nvSpPr>
          <p:spPr>
            <a:xfrm>
              <a:off x="5145555" y="5283644"/>
              <a:ext cx="2576946" cy="646101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পরিবার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981500" y="490530"/>
            <a:ext cx="5791192" cy="5420591"/>
            <a:chOff x="8291938" y="2656434"/>
            <a:chExt cx="3872345" cy="41357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1938" y="2656434"/>
              <a:ext cx="3872345" cy="4038599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0" name="Oval 9"/>
            <p:cNvSpPr/>
            <p:nvPr/>
          </p:nvSpPr>
          <p:spPr>
            <a:xfrm>
              <a:off x="9188691" y="6131917"/>
              <a:ext cx="2186303" cy="66027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 smtClean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পরিবার খাবার</a:t>
              </a:r>
              <a:endPara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0282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0" y="0"/>
            <a:ext cx="122058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2770" y="2871934"/>
            <a:ext cx="1066990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ও শহুরে পরিবারের পরিবর্তনের কারণ ও প্রভাব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83559" y="260822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32" y="220415"/>
            <a:ext cx="4749998" cy="626396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80" y="266439"/>
            <a:ext cx="795350" cy="79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71" y="979030"/>
            <a:ext cx="4876800" cy="487680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14616"/>
            <a:ext cx="795350" cy="79535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729346" y="5680100"/>
            <a:ext cx="2092340" cy="756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জেন্ডার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65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83559" y="260822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822" y="260822"/>
            <a:ext cx="4959517" cy="635817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01" y="965384"/>
            <a:ext cx="4335422" cy="4639757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80" y="224875"/>
            <a:ext cx="795350" cy="795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33397" y="5818011"/>
            <a:ext cx="2456530" cy="564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আবাসন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59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83559" y="260822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926" y="257261"/>
            <a:ext cx="4737529" cy="62480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06" y="205196"/>
            <a:ext cx="4821987" cy="6300090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3" name="Picture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80" y="266439"/>
            <a:ext cx="795350" cy="795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790632" y="136716"/>
            <a:ext cx="3275693" cy="759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নগরায়ন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9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283559" y="149986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784" y="239153"/>
            <a:ext cx="2828925" cy="16192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235" y="3834116"/>
            <a:ext cx="2619375" cy="174307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14" y="1994869"/>
            <a:ext cx="2857500" cy="1600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2" name="Oval 71"/>
          <p:cNvSpPr/>
          <p:nvPr/>
        </p:nvSpPr>
        <p:spPr>
          <a:xfrm>
            <a:off x="3489957" y="5413574"/>
            <a:ext cx="2313223" cy="8548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380" y="266439"/>
            <a:ext cx="795350" cy="795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829" y="1898392"/>
            <a:ext cx="3967710" cy="297116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273" y="358463"/>
            <a:ext cx="2876550" cy="15906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133" y="4494285"/>
            <a:ext cx="2790825" cy="1638300"/>
          </a:xfrm>
          <a:prstGeom prst="rect">
            <a:avLst/>
          </a:prstGeom>
        </p:spPr>
      </p:pic>
      <p:sp>
        <p:nvSpPr>
          <p:cNvPr id="75" name="Oval 74"/>
          <p:cNvSpPr/>
          <p:nvPr/>
        </p:nvSpPr>
        <p:spPr>
          <a:xfrm>
            <a:off x="8688181" y="5468681"/>
            <a:ext cx="2313223" cy="85486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সভ্যতা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720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220414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72" y="151075"/>
            <a:ext cx="4761071" cy="633158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551" y="287786"/>
            <a:ext cx="795350" cy="795350"/>
          </a:xfrm>
          <a:prstGeom prst="rect">
            <a:avLst/>
          </a:prstGeom>
        </p:spPr>
      </p:pic>
      <p:sp>
        <p:nvSpPr>
          <p:cNvPr id="75" name="Content Placeholder 2"/>
          <p:cNvSpPr txBox="1">
            <a:spLocks/>
          </p:cNvSpPr>
          <p:nvPr/>
        </p:nvSpPr>
        <p:spPr>
          <a:xfrm>
            <a:off x="6781632" y="316448"/>
            <a:ext cx="4330142" cy="58605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১। গ্রামীণ পরিবার কেমন?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২। শহুরে পরিবার কেমন?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bn-IN" sz="4400" smtClean="0">
                <a:latin typeface="NikoshBAN" panose="02000000000000000000" pitchFamily="2" charset="0"/>
                <a:cs typeface="NikoshBAN" panose="02000000000000000000" pitchFamily="2" charset="0"/>
              </a:rPr>
              <a:t>৩। গ্রামীণ ও শহুরে পরিবারের মধ্যে যে প্রকৃতি ও বৈশিষ্ট্য দেখা যায় তা বল।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311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6256307" y="316448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249884" y="193964"/>
            <a:ext cx="4876594" cy="62515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বাংলাদেশের গ্রামীণ ও শহুরে পরিবারের প্রকৃতি ও বৈশিষ্ট্য বিশ্লেষণ কর। </a:t>
            </a:r>
            <a:endParaRPr lang="en-US" sz="3600" dirty="0"/>
          </a:p>
        </p:txBody>
      </p:sp>
      <p:sp>
        <p:nvSpPr>
          <p:cNvPr id="62" name="Rectangle 61"/>
          <p:cNvSpPr/>
          <p:nvPr/>
        </p:nvSpPr>
        <p:spPr>
          <a:xfrm>
            <a:off x="1018227" y="239153"/>
            <a:ext cx="4876594" cy="6225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bn-IN" sz="28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58" y="407968"/>
            <a:ext cx="4297789" cy="602098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941" y="211592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063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3136" y="134716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 flipH="1">
            <a:off x="5563989" y="134716"/>
            <a:ext cx="890940" cy="6246072"/>
            <a:chOff x="5842782" y="281353"/>
            <a:chExt cx="890940" cy="6246072"/>
          </a:xfrm>
        </p:grpSpPr>
        <p:grpSp>
          <p:nvGrpSpPr>
            <p:cNvPr id="6" name="Group 5"/>
            <p:cNvGrpSpPr/>
            <p:nvPr/>
          </p:nvGrpSpPr>
          <p:grpSpPr>
            <a:xfrm>
              <a:off x="5842782" y="281353"/>
              <a:ext cx="839372" cy="520506"/>
              <a:chOff x="5842782" y="281353"/>
              <a:chExt cx="839372" cy="520506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Arc 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847470" y="801859"/>
              <a:ext cx="839372" cy="520506"/>
              <a:chOff x="5842782" y="281353"/>
              <a:chExt cx="839372" cy="520506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Arc 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5852158" y="1322365"/>
              <a:ext cx="839372" cy="520506"/>
              <a:chOff x="5842782" y="281353"/>
              <a:chExt cx="839372" cy="52050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Arc 11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856846" y="1842871"/>
              <a:ext cx="839372" cy="520506"/>
              <a:chOff x="5842782" y="281353"/>
              <a:chExt cx="839372" cy="520506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Arc 14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861534" y="2363377"/>
              <a:ext cx="839372" cy="520506"/>
              <a:chOff x="5842782" y="281353"/>
              <a:chExt cx="839372" cy="520506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5866222" y="2883883"/>
              <a:ext cx="839372" cy="520506"/>
              <a:chOff x="5842782" y="281353"/>
              <a:chExt cx="839372" cy="520506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5870910" y="3404389"/>
              <a:ext cx="839372" cy="520506"/>
              <a:chOff x="5842782" y="281353"/>
              <a:chExt cx="839372" cy="520506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5875598" y="3924895"/>
              <a:ext cx="839372" cy="520506"/>
              <a:chOff x="5842782" y="281353"/>
              <a:chExt cx="839372" cy="520506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Arc 26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5880286" y="4445401"/>
              <a:ext cx="839372" cy="520506"/>
              <a:chOff x="5842782" y="281353"/>
              <a:chExt cx="839372" cy="520506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5884974" y="4965907"/>
              <a:ext cx="839372" cy="520506"/>
              <a:chOff x="5842782" y="281353"/>
              <a:chExt cx="839372" cy="520506"/>
            </a:xfrm>
          </p:grpSpPr>
          <p:sp>
            <p:nvSpPr>
              <p:cNvPr id="32" name="Rectangle 31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5889662" y="5486413"/>
              <a:ext cx="839372" cy="520506"/>
              <a:chOff x="5842782" y="281353"/>
              <a:chExt cx="839372" cy="520506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Arc 35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5894350" y="6006919"/>
              <a:ext cx="839372" cy="520506"/>
              <a:chOff x="5842782" y="281353"/>
              <a:chExt cx="839372" cy="520506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Arc 38"/>
              <p:cNvSpPr/>
              <p:nvPr/>
            </p:nvSpPr>
            <p:spPr>
              <a:xfrm>
                <a:off x="5842782" y="281353"/>
                <a:ext cx="506436" cy="520506"/>
              </a:xfrm>
              <a:prstGeom prst="arc">
                <a:avLst>
                  <a:gd name="adj1" fmla="val 5697494"/>
                  <a:gd name="adj2" fmla="val 0"/>
                </a:avLst>
              </a:prstGeom>
              <a:ln w="63500">
                <a:gradFill>
                  <a:gsLst>
                    <a:gs pos="0">
                      <a:schemeClr val="tx1"/>
                    </a:gs>
                    <a:gs pos="30000">
                      <a:schemeClr val="bg1">
                        <a:lumMod val="65000"/>
                      </a:schemeClr>
                    </a:gs>
                    <a:gs pos="65000">
                      <a:schemeClr val="bg1">
                        <a:lumMod val="85000"/>
                      </a:schemeClr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1563642" y="4940523"/>
            <a:ext cx="333404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487" y="1224383"/>
            <a:ext cx="3335216" cy="333521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70365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90863"/>
            <a:ext cx="12192000" cy="2566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-91107" y="857566"/>
            <a:ext cx="1475873" cy="3905988"/>
            <a:chOff x="6813727" y="834189"/>
            <a:chExt cx="1475873" cy="3905988"/>
          </a:xfrm>
        </p:grpSpPr>
        <p:sp>
          <p:nvSpPr>
            <p:cNvPr id="7" name="Freeform 6"/>
            <p:cNvSpPr/>
            <p:nvPr/>
          </p:nvSpPr>
          <p:spPr>
            <a:xfrm>
              <a:off x="7210613" y="834189"/>
              <a:ext cx="682103" cy="770022"/>
            </a:xfrm>
            <a:custGeom>
              <a:avLst/>
              <a:gdLst>
                <a:gd name="connsiteX0" fmla="*/ 329176 w 682103"/>
                <a:gd name="connsiteY0" fmla="*/ 0 h 770022"/>
                <a:gd name="connsiteX1" fmla="*/ 682103 w 682103"/>
                <a:gd name="connsiteY1" fmla="*/ 385011 h 770022"/>
                <a:gd name="connsiteX2" fmla="*/ 329176 w 682103"/>
                <a:gd name="connsiteY2" fmla="*/ 770022 h 770022"/>
                <a:gd name="connsiteX3" fmla="*/ 3984 w 682103"/>
                <a:gd name="connsiteY3" fmla="*/ 534875 h 770022"/>
                <a:gd name="connsiteX4" fmla="*/ 0 w 682103"/>
                <a:gd name="connsiteY4" fmla="*/ 513348 h 770022"/>
                <a:gd name="connsiteX5" fmla="*/ 193485 w 682103"/>
                <a:gd name="connsiteY5" fmla="*/ 513348 h 770022"/>
                <a:gd name="connsiteX6" fmla="*/ 204397 w 682103"/>
                <a:gd name="connsiteY6" fmla="*/ 532476 h 770022"/>
                <a:gd name="connsiteX7" fmla="*/ 329175 w 682103"/>
                <a:gd name="connsiteY7" fmla="*/ 593558 h 770022"/>
                <a:gd name="connsiteX8" fmla="*/ 505638 w 682103"/>
                <a:gd name="connsiteY8" fmla="*/ 385011 h 770022"/>
                <a:gd name="connsiteX9" fmla="*/ 329175 w 682103"/>
                <a:gd name="connsiteY9" fmla="*/ 176464 h 770022"/>
                <a:gd name="connsiteX10" fmla="*/ 204397 w 682103"/>
                <a:gd name="connsiteY10" fmla="*/ 237546 h 770022"/>
                <a:gd name="connsiteX11" fmla="*/ 193485 w 682103"/>
                <a:gd name="connsiteY11" fmla="*/ 256674 h 770022"/>
                <a:gd name="connsiteX12" fmla="*/ 0 w 682103"/>
                <a:gd name="connsiteY12" fmla="*/ 256674 h 770022"/>
                <a:gd name="connsiteX13" fmla="*/ 3984 w 682103"/>
                <a:gd name="connsiteY13" fmla="*/ 235147 h 770022"/>
                <a:gd name="connsiteX14" fmla="*/ 329176 w 682103"/>
                <a:gd name="connsiteY14" fmla="*/ 0 h 7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103" h="770022">
                  <a:moveTo>
                    <a:pt x="329176" y="0"/>
                  </a:moveTo>
                  <a:cubicBezTo>
                    <a:pt x="524092" y="0"/>
                    <a:pt x="682103" y="172375"/>
                    <a:pt x="682103" y="385011"/>
                  </a:cubicBezTo>
                  <a:cubicBezTo>
                    <a:pt x="682103" y="597647"/>
                    <a:pt x="524092" y="770022"/>
                    <a:pt x="329176" y="770022"/>
                  </a:cubicBezTo>
                  <a:cubicBezTo>
                    <a:pt x="182989" y="770022"/>
                    <a:pt x="57561" y="673061"/>
                    <a:pt x="3984" y="534875"/>
                  </a:cubicBezTo>
                  <a:lnTo>
                    <a:pt x="0" y="513348"/>
                  </a:lnTo>
                  <a:lnTo>
                    <a:pt x="193485" y="513348"/>
                  </a:lnTo>
                  <a:lnTo>
                    <a:pt x="204397" y="532476"/>
                  </a:lnTo>
                  <a:cubicBezTo>
                    <a:pt x="236330" y="570216"/>
                    <a:pt x="280446" y="593558"/>
                    <a:pt x="329175" y="593558"/>
                  </a:cubicBezTo>
                  <a:cubicBezTo>
                    <a:pt x="426633" y="593558"/>
                    <a:pt x="505638" y="500188"/>
                    <a:pt x="505638" y="385011"/>
                  </a:cubicBezTo>
                  <a:cubicBezTo>
                    <a:pt x="505638" y="269834"/>
                    <a:pt x="426633" y="176464"/>
                    <a:pt x="329175" y="176464"/>
                  </a:cubicBezTo>
                  <a:cubicBezTo>
                    <a:pt x="280446" y="176464"/>
                    <a:pt x="236330" y="199807"/>
                    <a:pt x="204397" y="237546"/>
                  </a:cubicBezTo>
                  <a:lnTo>
                    <a:pt x="193485" y="256674"/>
                  </a:lnTo>
                  <a:lnTo>
                    <a:pt x="0" y="256674"/>
                  </a:lnTo>
                  <a:lnTo>
                    <a:pt x="3984" y="235147"/>
                  </a:lnTo>
                  <a:cubicBezTo>
                    <a:pt x="57561" y="96961"/>
                    <a:pt x="182989" y="0"/>
                    <a:pt x="329176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 rot="2721767">
              <a:off x="6850624" y="1883599"/>
              <a:ext cx="1402080" cy="1475873"/>
              <a:chOff x="1860885" y="2245895"/>
              <a:chExt cx="1402080" cy="1475873"/>
            </a:xfrm>
            <a:solidFill>
              <a:srgbClr val="C00000"/>
            </a:solidFill>
          </p:grpSpPr>
          <p:sp>
            <p:nvSpPr>
              <p:cNvPr id="8" name="Oval 7"/>
              <p:cNvSpPr/>
              <p:nvPr/>
            </p:nvSpPr>
            <p:spPr>
              <a:xfrm>
                <a:off x="1860885" y="2245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013285" y="2398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65685" y="2550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2318085" y="2703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470485" y="28554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2622885" y="3007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775285" y="3160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2927685" y="3312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3080085" y="3465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Rounded Rectangle 37"/>
            <p:cNvSpPr/>
            <p:nvPr/>
          </p:nvSpPr>
          <p:spPr>
            <a:xfrm rot="2687514">
              <a:off x="7125821" y="3707432"/>
              <a:ext cx="964735" cy="986435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7436906" y="3666143"/>
              <a:ext cx="232245" cy="1486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 rot="20621988">
              <a:off x="6863217" y="3941825"/>
              <a:ext cx="1379621" cy="79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accent2">
                      <a:lumMod val="20000"/>
                      <a:lumOff val="80000"/>
                    </a:schemeClr>
                  </a:solidFill>
                </a:rPr>
                <a:t>ম </a:t>
              </a: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-1144079" y="788646"/>
            <a:ext cx="1475873" cy="3905624"/>
            <a:chOff x="6813727" y="834189"/>
            <a:chExt cx="1475873" cy="3905624"/>
          </a:xfrm>
          <a:solidFill>
            <a:schemeClr val="accent6">
              <a:lumMod val="75000"/>
            </a:schemeClr>
          </a:solidFill>
        </p:grpSpPr>
        <p:sp>
          <p:nvSpPr>
            <p:cNvPr id="58" name="Freeform 57"/>
            <p:cNvSpPr/>
            <p:nvPr/>
          </p:nvSpPr>
          <p:spPr>
            <a:xfrm>
              <a:off x="7210613" y="834189"/>
              <a:ext cx="682103" cy="770022"/>
            </a:xfrm>
            <a:custGeom>
              <a:avLst/>
              <a:gdLst>
                <a:gd name="connsiteX0" fmla="*/ 329176 w 682103"/>
                <a:gd name="connsiteY0" fmla="*/ 0 h 770022"/>
                <a:gd name="connsiteX1" fmla="*/ 682103 w 682103"/>
                <a:gd name="connsiteY1" fmla="*/ 385011 h 770022"/>
                <a:gd name="connsiteX2" fmla="*/ 329176 w 682103"/>
                <a:gd name="connsiteY2" fmla="*/ 770022 h 770022"/>
                <a:gd name="connsiteX3" fmla="*/ 3984 w 682103"/>
                <a:gd name="connsiteY3" fmla="*/ 534875 h 770022"/>
                <a:gd name="connsiteX4" fmla="*/ 0 w 682103"/>
                <a:gd name="connsiteY4" fmla="*/ 513348 h 770022"/>
                <a:gd name="connsiteX5" fmla="*/ 193485 w 682103"/>
                <a:gd name="connsiteY5" fmla="*/ 513348 h 770022"/>
                <a:gd name="connsiteX6" fmla="*/ 204397 w 682103"/>
                <a:gd name="connsiteY6" fmla="*/ 532476 h 770022"/>
                <a:gd name="connsiteX7" fmla="*/ 329175 w 682103"/>
                <a:gd name="connsiteY7" fmla="*/ 593558 h 770022"/>
                <a:gd name="connsiteX8" fmla="*/ 505638 w 682103"/>
                <a:gd name="connsiteY8" fmla="*/ 385011 h 770022"/>
                <a:gd name="connsiteX9" fmla="*/ 329175 w 682103"/>
                <a:gd name="connsiteY9" fmla="*/ 176464 h 770022"/>
                <a:gd name="connsiteX10" fmla="*/ 204397 w 682103"/>
                <a:gd name="connsiteY10" fmla="*/ 237546 h 770022"/>
                <a:gd name="connsiteX11" fmla="*/ 193485 w 682103"/>
                <a:gd name="connsiteY11" fmla="*/ 256674 h 770022"/>
                <a:gd name="connsiteX12" fmla="*/ 0 w 682103"/>
                <a:gd name="connsiteY12" fmla="*/ 256674 h 770022"/>
                <a:gd name="connsiteX13" fmla="*/ 3984 w 682103"/>
                <a:gd name="connsiteY13" fmla="*/ 235147 h 770022"/>
                <a:gd name="connsiteX14" fmla="*/ 329176 w 682103"/>
                <a:gd name="connsiteY14" fmla="*/ 0 h 7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103" h="770022">
                  <a:moveTo>
                    <a:pt x="329176" y="0"/>
                  </a:moveTo>
                  <a:cubicBezTo>
                    <a:pt x="524092" y="0"/>
                    <a:pt x="682103" y="172375"/>
                    <a:pt x="682103" y="385011"/>
                  </a:cubicBezTo>
                  <a:cubicBezTo>
                    <a:pt x="682103" y="597647"/>
                    <a:pt x="524092" y="770022"/>
                    <a:pt x="329176" y="770022"/>
                  </a:cubicBezTo>
                  <a:cubicBezTo>
                    <a:pt x="182989" y="770022"/>
                    <a:pt x="57561" y="673061"/>
                    <a:pt x="3984" y="534875"/>
                  </a:cubicBezTo>
                  <a:lnTo>
                    <a:pt x="0" y="513348"/>
                  </a:lnTo>
                  <a:lnTo>
                    <a:pt x="193485" y="513348"/>
                  </a:lnTo>
                  <a:lnTo>
                    <a:pt x="204397" y="532476"/>
                  </a:lnTo>
                  <a:cubicBezTo>
                    <a:pt x="236330" y="570216"/>
                    <a:pt x="280446" y="593558"/>
                    <a:pt x="329175" y="593558"/>
                  </a:cubicBezTo>
                  <a:cubicBezTo>
                    <a:pt x="426633" y="593558"/>
                    <a:pt x="505638" y="500188"/>
                    <a:pt x="505638" y="385011"/>
                  </a:cubicBezTo>
                  <a:cubicBezTo>
                    <a:pt x="505638" y="269834"/>
                    <a:pt x="426633" y="176464"/>
                    <a:pt x="329175" y="176464"/>
                  </a:cubicBezTo>
                  <a:cubicBezTo>
                    <a:pt x="280446" y="176464"/>
                    <a:pt x="236330" y="199807"/>
                    <a:pt x="204397" y="237546"/>
                  </a:cubicBezTo>
                  <a:lnTo>
                    <a:pt x="193485" y="256674"/>
                  </a:lnTo>
                  <a:lnTo>
                    <a:pt x="0" y="256674"/>
                  </a:lnTo>
                  <a:lnTo>
                    <a:pt x="3984" y="235147"/>
                  </a:lnTo>
                  <a:cubicBezTo>
                    <a:pt x="57561" y="96961"/>
                    <a:pt x="182989" y="0"/>
                    <a:pt x="3291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9" name="Group 58"/>
            <p:cNvGrpSpPr/>
            <p:nvPr/>
          </p:nvGrpSpPr>
          <p:grpSpPr>
            <a:xfrm rot="2721767">
              <a:off x="6850624" y="1883599"/>
              <a:ext cx="1402080" cy="1475873"/>
              <a:chOff x="1860885" y="2245895"/>
              <a:chExt cx="1402080" cy="1475873"/>
            </a:xfrm>
            <a:grpFill/>
          </p:grpSpPr>
          <p:sp>
            <p:nvSpPr>
              <p:cNvPr id="63" name="Oval 62"/>
              <p:cNvSpPr/>
              <p:nvPr/>
            </p:nvSpPr>
            <p:spPr>
              <a:xfrm>
                <a:off x="1860885" y="2245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2013285" y="2398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2165685" y="2550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318085" y="2703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/>
              <p:nvPr/>
            </p:nvSpPr>
            <p:spPr>
              <a:xfrm>
                <a:off x="2470485" y="28554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2622885" y="3007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775285" y="3160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2927685" y="3312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3080085" y="3465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0" name="Rounded Rectangle 59"/>
            <p:cNvSpPr/>
            <p:nvPr/>
          </p:nvSpPr>
          <p:spPr>
            <a:xfrm rot="2687514">
              <a:off x="7125821" y="3707432"/>
              <a:ext cx="964735" cy="986435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7436906" y="3666143"/>
              <a:ext cx="232245" cy="1486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 rot="20621988">
              <a:off x="6865760" y="3959587"/>
              <a:ext cx="1379621" cy="78022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6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6000" dirty="0" smtClean="0">
                  <a:solidFill>
                    <a:schemeClr val="accent6">
                      <a:lumMod val="20000"/>
                      <a:lumOff val="8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accent6">
                    <a:lumMod val="20000"/>
                    <a:lumOff val="8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-2177831" y="774726"/>
            <a:ext cx="1475873" cy="3913007"/>
            <a:chOff x="6813727" y="834189"/>
            <a:chExt cx="1475873" cy="3913007"/>
          </a:xfrm>
          <a:solidFill>
            <a:schemeClr val="accent3">
              <a:lumMod val="50000"/>
            </a:schemeClr>
          </a:solidFill>
        </p:grpSpPr>
        <p:sp>
          <p:nvSpPr>
            <p:cNvPr id="73" name="Freeform 72"/>
            <p:cNvSpPr/>
            <p:nvPr/>
          </p:nvSpPr>
          <p:spPr>
            <a:xfrm>
              <a:off x="7210613" y="834189"/>
              <a:ext cx="682103" cy="770022"/>
            </a:xfrm>
            <a:custGeom>
              <a:avLst/>
              <a:gdLst>
                <a:gd name="connsiteX0" fmla="*/ 329176 w 682103"/>
                <a:gd name="connsiteY0" fmla="*/ 0 h 770022"/>
                <a:gd name="connsiteX1" fmla="*/ 682103 w 682103"/>
                <a:gd name="connsiteY1" fmla="*/ 385011 h 770022"/>
                <a:gd name="connsiteX2" fmla="*/ 329176 w 682103"/>
                <a:gd name="connsiteY2" fmla="*/ 770022 h 770022"/>
                <a:gd name="connsiteX3" fmla="*/ 3984 w 682103"/>
                <a:gd name="connsiteY3" fmla="*/ 534875 h 770022"/>
                <a:gd name="connsiteX4" fmla="*/ 0 w 682103"/>
                <a:gd name="connsiteY4" fmla="*/ 513348 h 770022"/>
                <a:gd name="connsiteX5" fmla="*/ 193485 w 682103"/>
                <a:gd name="connsiteY5" fmla="*/ 513348 h 770022"/>
                <a:gd name="connsiteX6" fmla="*/ 204397 w 682103"/>
                <a:gd name="connsiteY6" fmla="*/ 532476 h 770022"/>
                <a:gd name="connsiteX7" fmla="*/ 329175 w 682103"/>
                <a:gd name="connsiteY7" fmla="*/ 593558 h 770022"/>
                <a:gd name="connsiteX8" fmla="*/ 505638 w 682103"/>
                <a:gd name="connsiteY8" fmla="*/ 385011 h 770022"/>
                <a:gd name="connsiteX9" fmla="*/ 329175 w 682103"/>
                <a:gd name="connsiteY9" fmla="*/ 176464 h 770022"/>
                <a:gd name="connsiteX10" fmla="*/ 204397 w 682103"/>
                <a:gd name="connsiteY10" fmla="*/ 237546 h 770022"/>
                <a:gd name="connsiteX11" fmla="*/ 193485 w 682103"/>
                <a:gd name="connsiteY11" fmla="*/ 256674 h 770022"/>
                <a:gd name="connsiteX12" fmla="*/ 0 w 682103"/>
                <a:gd name="connsiteY12" fmla="*/ 256674 h 770022"/>
                <a:gd name="connsiteX13" fmla="*/ 3984 w 682103"/>
                <a:gd name="connsiteY13" fmla="*/ 235147 h 770022"/>
                <a:gd name="connsiteX14" fmla="*/ 329176 w 682103"/>
                <a:gd name="connsiteY14" fmla="*/ 0 h 7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103" h="770022">
                  <a:moveTo>
                    <a:pt x="329176" y="0"/>
                  </a:moveTo>
                  <a:cubicBezTo>
                    <a:pt x="524092" y="0"/>
                    <a:pt x="682103" y="172375"/>
                    <a:pt x="682103" y="385011"/>
                  </a:cubicBezTo>
                  <a:cubicBezTo>
                    <a:pt x="682103" y="597647"/>
                    <a:pt x="524092" y="770022"/>
                    <a:pt x="329176" y="770022"/>
                  </a:cubicBezTo>
                  <a:cubicBezTo>
                    <a:pt x="182989" y="770022"/>
                    <a:pt x="57561" y="673061"/>
                    <a:pt x="3984" y="534875"/>
                  </a:cubicBezTo>
                  <a:lnTo>
                    <a:pt x="0" y="513348"/>
                  </a:lnTo>
                  <a:lnTo>
                    <a:pt x="193485" y="513348"/>
                  </a:lnTo>
                  <a:lnTo>
                    <a:pt x="204397" y="532476"/>
                  </a:lnTo>
                  <a:cubicBezTo>
                    <a:pt x="236330" y="570216"/>
                    <a:pt x="280446" y="593558"/>
                    <a:pt x="329175" y="593558"/>
                  </a:cubicBezTo>
                  <a:cubicBezTo>
                    <a:pt x="426633" y="593558"/>
                    <a:pt x="505638" y="500188"/>
                    <a:pt x="505638" y="385011"/>
                  </a:cubicBezTo>
                  <a:cubicBezTo>
                    <a:pt x="505638" y="269834"/>
                    <a:pt x="426633" y="176464"/>
                    <a:pt x="329175" y="176464"/>
                  </a:cubicBezTo>
                  <a:cubicBezTo>
                    <a:pt x="280446" y="176464"/>
                    <a:pt x="236330" y="199807"/>
                    <a:pt x="204397" y="237546"/>
                  </a:cubicBezTo>
                  <a:lnTo>
                    <a:pt x="193485" y="256674"/>
                  </a:lnTo>
                  <a:lnTo>
                    <a:pt x="0" y="256674"/>
                  </a:lnTo>
                  <a:lnTo>
                    <a:pt x="3984" y="235147"/>
                  </a:lnTo>
                  <a:cubicBezTo>
                    <a:pt x="57561" y="96961"/>
                    <a:pt x="182989" y="0"/>
                    <a:pt x="3291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4" name="Group 73"/>
            <p:cNvGrpSpPr/>
            <p:nvPr/>
          </p:nvGrpSpPr>
          <p:grpSpPr>
            <a:xfrm rot="2721767">
              <a:off x="6850624" y="1883599"/>
              <a:ext cx="1402080" cy="1475873"/>
              <a:chOff x="1860885" y="2245895"/>
              <a:chExt cx="1402080" cy="1475873"/>
            </a:xfrm>
            <a:grpFill/>
          </p:grpSpPr>
          <p:sp>
            <p:nvSpPr>
              <p:cNvPr id="78" name="Oval 77"/>
              <p:cNvSpPr/>
              <p:nvPr/>
            </p:nvSpPr>
            <p:spPr>
              <a:xfrm>
                <a:off x="1860885" y="2245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2013285" y="2398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2165685" y="2550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>
              <a:xfrm>
                <a:off x="2318085" y="2703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2470485" y="28554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622885" y="3007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2775285" y="3160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927685" y="3312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3080085" y="3465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5" name="Rounded Rectangle 74"/>
            <p:cNvSpPr/>
            <p:nvPr/>
          </p:nvSpPr>
          <p:spPr>
            <a:xfrm rot="2687514">
              <a:off x="7125821" y="3707432"/>
              <a:ext cx="964735" cy="986435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7436906" y="3666143"/>
              <a:ext cx="232245" cy="1486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 rot="20621988">
              <a:off x="6860728" y="3924443"/>
              <a:ext cx="1333107" cy="82275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600" dirty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6600" dirty="0" smtClean="0">
                  <a:solidFill>
                    <a:schemeClr val="bg2">
                      <a:lumMod val="9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600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-3338397" y="803743"/>
            <a:ext cx="1475873" cy="3920047"/>
            <a:chOff x="6813727" y="834189"/>
            <a:chExt cx="1475873" cy="3920047"/>
          </a:xfrm>
          <a:solidFill>
            <a:schemeClr val="accent6">
              <a:lumMod val="50000"/>
            </a:schemeClr>
          </a:solidFill>
        </p:grpSpPr>
        <p:sp>
          <p:nvSpPr>
            <p:cNvPr id="43" name="Freeform 42"/>
            <p:cNvSpPr/>
            <p:nvPr/>
          </p:nvSpPr>
          <p:spPr>
            <a:xfrm>
              <a:off x="7210613" y="834189"/>
              <a:ext cx="682103" cy="770022"/>
            </a:xfrm>
            <a:custGeom>
              <a:avLst/>
              <a:gdLst>
                <a:gd name="connsiteX0" fmla="*/ 329176 w 682103"/>
                <a:gd name="connsiteY0" fmla="*/ 0 h 770022"/>
                <a:gd name="connsiteX1" fmla="*/ 682103 w 682103"/>
                <a:gd name="connsiteY1" fmla="*/ 385011 h 770022"/>
                <a:gd name="connsiteX2" fmla="*/ 329176 w 682103"/>
                <a:gd name="connsiteY2" fmla="*/ 770022 h 770022"/>
                <a:gd name="connsiteX3" fmla="*/ 3984 w 682103"/>
                <a:gd name="connsiteY3" fmla="*/ 534875 h 770022"/>
                <a:gd name="connsiteX4" fmla="*/ 0 w 682103"/>
                <a:gd name="connsiteY4" fmla="*/ 513348 h 770022"/>
                <a:gd name="connsiteX5" fmla="*/ 193485 w 682103"/>
                <a:gd name="connsiteY5" fmla="*/ 513348 h 770022"/>
                <a:gd name="connsiteX6" fmla="*/ 204397 w 682103"/>
                <a:gd name="connsiteY6" fmla="*/ 532476 h 770022"/>
                <a:gd name="connsiteX7" fmla="*/ 329175 w 682103"/>
                <a:gd name="connsiteY7" fmla="*/ 593558 h 770022"/>
                <a:gd name="connsiteX8" fmla="*/ 505638 w 682103"/>
                <a:gd name="connsiteY8" fmla="*/ 385011 h 770022"/>
                <a:gd name="connsiteX9" fmla="*/ 329175 w 682103"/>
                <a:gd name="connsiteY9" fmla="*/ 176464 h 770022"/>
                <a:gd name="connsiteX10" fmla="*/ 204397 w 682103"/>
                <a:gd name="connsiteY10" fmla="*/ 237546 h 770022"/>
                <a:gd name="connsiteX11" fmla="*/ 193485 w 682103"/>
                <a:gd name="connsiteY11" fmla="*/ 256674 h 770022"/>
                <a:gd name="connsiteX12" fmla="*/ 0 w 682103"/>
                <a:gd name="connsiteY12" fmla="*/ 256674 h 770022"/>
                <a:gd name="connsiteX13" fmla="*/ 3984 w 682103"/>
                <a:gd name="connsiteY13" fmla="*/ 235147 h 770022"/>
                <a:gd name="connsiteX14" fmla="*/ 329176 w 682103"/>
                <a:gd name="connsiteY14" fmla="*/ 0 h 770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82103" h="770022">
                  <a:moveTo>
                    <a:pt x="329176" y="0"/>
                  </a:moveTo>
                  <a:cubicBezTo>
                    <a:pt x="524092" y="0"/>
                    <a:pt x="682103" y="172375"/>
                    <a:pt x="682103" y="385011"/>
                  </a:cubicBezTo>
                  <a:cubicBezTo>
                    <a:pt x="682103" y="597647"/>
                    <a:pt x="524092" y="770022"/>
                    <a:pt x="329176" y="770022"/>
                  </a:cubicBezTo>
                  <a:cubicBezTo>
                    <a:pt x="182989" y="770022"/>
                    <a:pt x="57561" y="673061"/>
                    <a:pt x="3984" y="534875"/>
                  </a:cubicBezTo>
                  <a:lnTo>
                    <a:pt x="0" y="513348"/>
                  </a:lnTo>
                  <a:lnTo>
                    <a:pt x="193485" y="513348"/>
                  </a:lnTo>
                  <a:lnTo>
                    <a:pt x="204397" y="532476"/>
                  </a:lnTo>
                  <a:cubicBezTo>
                    <a:pt x="236330" y="570216"/>
                    <a:pt x="280446" y="593558"/>
                    <a:pt x="329175" y="593558"/>
                  </a:cubicBezTo>
                  <a:cubicBezTo>
                    <a:pt x="426633" y="593558"/>
                    <a:pt x="505638" y="500188"/>
                    <a:pt x="505638" y="385011"/>
                  </a:cubicBezTo>
                  <a:cubicBezTo>
                    <a:pt x="505638" y="269834"/>
                    <a:pt x="426633" y="176464"/>
                    <a:pt x="329175" y="176464"/>
                  </a:cubicBezTo>
                  <a:cubicBezTo>
                    <a:pt x="280446" y="176464"/>
                    <a:pt x="236330" y="199807"/>
                    <a:pt x="204397" y="237546"/>
                  </a:cubicBezTo>
                  <a:lnTo>
                    <a:pt x="193485" y="256674"/>
                  </a:lnTo>
                  <a:lnTo>
                    <a:pt x="0" y="256674"/>
                  </a:lnTo>
                  <a:lnTo>
                    <a:pt x="3984" y="235147"/>
                  </a:lnTo>
                  <a:cubicBezTo>
                    <a:pt x="57561" y="96961"/>
                    <a:pt x="182989" y="0"/>
                    <a:pt x="32917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4" name="Group 43"/>
            <p:cNvGrpSpPr/>
            <p:nvPr/>
          </p:nvGrpSpPr>
          <p:grpSpPr>
            <a:xfrm rot="2721767">
              <a:off x="6850624" y="1883599"/>
              <a:ext cx="1402080" cy="1475873"/>
              <a:chOff x="1860885" y="2245895"/>
              <a:chExt cx="1402080" cy="1475873"/>
            </a:xfrm>
            <a:grpFill/>
          </p:grpSpPr>
          <p:sp>
            <p:nvSpPr>
              <p:cNvPr id="48" name="Oval 47"/>
              <p:cNvSpPr/>
              <p:nvPr/>
            </p:nvSpPr>
            <p:spPr>
              <a:xfrm>
                <a:off x="1860885" y="2245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013285" y="2398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2165685" y="2550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2318085" y="2703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2470485" y="28554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2622885" y="30078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2775285" y="31602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2927685" y="33126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3080085" y="3465095"/>
                <a:ext cx="182880" cy="25667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 rot="2687514">
              <a:off x="7087382" y="3767801"/>
              <a:ext cx="964735" cy="986435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7436906" y="3666143"/>
              <a:ext cx="232245" cy="148655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 rot="20621988">
              <a:off x="6863217" y="3941826"/>
              <a:ext cx="1379621" cy="7983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6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en-US" sz="60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6000" dirty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06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75 0.00394 L 0.7224 -0.0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151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69505 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53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365 0.01319 L 0.67175 0.0115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98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1 -0.00139 L 0.63138 0.005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0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Content Placeholder 5"/>
          <p:cNvSpPr txBox="1">
            <a:spLocks/>
          </p:cNvSpPr>
          <p:nvPr/>
        </p:nvSpPr>
        <p:spPr>
          <a:xfrm flipH="1">
            <a:off x="6325740" y="230825"/>
            <a:ext cx="5070177" cy="63798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40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                                                                                                  </a:t>
            </a:r>
          </a:p>
          <a:p>
            <a:pPr>
              <a:buFont typeface="Arial" panose="020B0604020202020204" pitchFamily="34" charset="0"/>
              <a:buNone/>
            </a:pPr>
            <a:endParaRPr lang="en-US" sz="40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উম্মে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হাবিবা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আক্তার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প্রভাষক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(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বওলা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ডিগ্রি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কলেজ</a:t>
            </a:r>
            <a:endParaRPr lang="en-US" sz="4400" b="1" dirty="0" smtClean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 </a:t>
            </a:r>
            <a:r>
              <a:rPr lang="bn-IN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ফুলপুর</a:t>
            </a:r>
            <a:r>
              <a:rPr lang="en-US" sz="4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 , </a:t>
            </a:r>
            <a:r>
              <a:rPr lang="en-US" sz="4400" b="1" dirty="0" err="1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Shonar Bangla" pitchFamily="34" charset="0"/>
                <a:cs typeface="Shonar Bangla" pitchFamily="34" charset="0"/>
              </a:rPr>
              <a:t>ময়মনসিংহ</a:t>
            </a:r>
            <a:endParaRPr lang="en-US" sz="4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Shonar Bangla" pitchFamily="34" charset="0"/>
              <a:cs typeface="Shonar Bangla" pitchFamily="34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91" y="823487"/>
            <a:ext cx="4091654" cy="51803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520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5" y="239152"/>
            <a:ext cx="4804251" cy="6371517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41260" y="142968"/>
            <a:ext cx="5296273" cy="6572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Content Placeholder 7"/>
          <p:cNvSpPr txBox="1">
            <a:spLocks/>
          </p:cNvSpPr>
          <p:nvPr/>
        </p:nvSpPr>
        <p:spPr>
          <a:xfrm>
            <a:off x="6245084" y="239154"/>
            <a:ext cx="4961248" cy="63715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</a:p>
          <a:p>
            <a:pPr>
              <a:buFont typeface="Arial" panose="020B0604020202020204" pitchFamily="34" charset="0"/>
              <a:buNone/>
            </a:pP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</a:t>
            </a:r>
          </a:p>
          <a:p>
            <a:pPr>
              <a:buFont typeface="Arial" panose="020B0604020202020204" pitchFamily="34" charset="0"/>
              <a:buNone/>
            </a:pPr>
            <a:r>
              <a:rPr lang="bn-IN" sz="3200" dirty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বিষয়ঃ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সমাজবিজ্ঞান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দ্বিতীয় পত্র 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শ্রেণিঃ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দ্বাদশ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 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অধ্যায়ঃ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সপ্তম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(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বাংলাদেশে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বিবাহ,পরিবার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এবং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জ্ঞাতিসম্পর্ক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)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   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 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পাঠঃ</a:t>
            </a: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বাংলাদেশের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গ্রামীণ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শহুরে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পরবারের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প্রকৃতি</a:t>
            </a:r>
            <a:r>
              <a:rPr lang="en-US" sz="3200" dirty="0" smtClean="0">
                <a:latin typeface="Shonar Bangla" pitchFamily="34" charset="0"/>
                <a:cs typeface="Shonar Bangla" pitchFamily="34" charset="0"/>
              </a:rPr>
              <a:t> ও </a:t>
            </a:r>
            <a:r>
              <a:rPr lang="en-US" sz="3200" dirty="0" err="1" smtClean="0">
                <a:latin typeface="Shonar Bangla" pitchFamily="34" charset="0"/>
                <a:cs typeface="Shonar Bangla" pitchFamily="34" charset="0"/>
              </a:rPr>
              <a:t>বৈশিষ্ট্য</a:t>
            </a:r>
            <a:endParaRPr lang="en-US" sz="3200" dirty="0" smtClean="0">
              <a:latin typeface="Shonar Bangla" pitchFamily="34" charset="0"/>
              <a:cs typeface="Shonar Bangla" pitchFamily="34" charset="0"/>
            </a:endParaRPr>
          </a:p>
          <a:p>
            <a:pPr>
              <a:buFont typeface="Arial" panose="020B0604020202020204" pitchFamily="34" charset="0"/>
              <a:buNone/>
            </a:pPr>
            <a:r>
              <a:rPr lang="bn-IN" sz="32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sz="3200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61" y="199963"/>
            <a:ext cx="5025366" cy="6371517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14" y="214541"/>
            <a:ext cx="795350" cy="79535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128" y="230826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22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737749" y="151075"/>
            <a:ext cx="5347855" cy="653934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023302" y="136917"/>
            <a:ext cx="5296273" cy="657206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68" y="185685"/>
            <a:ext cx="5157092" cy="6433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957" y="170034"/>
            <a:ext cx="5109263" cy="6504736"/>
          </a:xfrm>
          <a:prstGeom prst="rect">
            <a:avLst/>
          </a:prstGeom>
        </p:spPr>
      </p:pic>
      <p:grpSp>
        <p:nvGrpSpPr>
          <p:cNvPr id="67" name="Group 66"/>
          <p:cNvGrpSpPr/>
          <p:nvPr/>
        </p:nvGrpSpPr>
        <p:grpSpPr>
          <a:xfrm>
            <a:off x="5373867" y="239153"/>
            <a:ext cx="1359855" cy="6379845"/>
            <a:chOff x="5373867" y="239153"/>
            <a:chExt cx="1359855" cy="6379845"/>
          </a:xfrm>
        </p:grpSpPr>
        <p:grpSp>
          <p:nvGrpSpPr>
            <p:cNvPr id="2" name="Group 1"/>
            <p:cNvGrpSpPr/>
            <p:nvPr/>
          </p:nvGrpSpPr>
          <p:grpSpPr>
            <a:xfrm>
              <a:off x="6246055" y="436098"/>
              <a:ext cx="487667" cy="5936582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" name="Rectangle 3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Arc 4"/>
            <p:cNvSpPr/>
            <p:nvPr/>
          </p:nvSpPr>
          <p:spPr>
            <a:xfrm>
              <a:off x="5786905" y="239153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5373867" y="351692"/>
              <a:ext cx="506427" cy="6077264"/>
              <a:chOff x="6246055" y="436098"/>
              <a:chExt cx="487667" cy="5936582"/>
            </a:xfrm>
            <a:solidFill>
              <a:schemeClr val="accent2">
                <a:lumMod val="50000"/>
              </a:schemeClr>
            </a:solidFill>
          </p:grpSpPr>
          <p:sp>
            <p:nvSpPr>
              <p:cNvPr id="43" name="Rectangle 42"/>
              <p:cNvSpPr/>
              <p:nvPr/>
            </p:nvSpPr>
            <p:spPr>
              <a:xfrm>
                <a:off x="6246055" y="43609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48394" y="97067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255431" y="147711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260119" y="199761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264807" y="251812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269495" y="303862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274183" y="355913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278871" y="4079640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3559" y="4600146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288247" y="5120652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292935" y="5641158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6297623" y="6161664"/>
                <a:ext cx="436099" cy="211016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Arc 54"/>
            <p:cNvSpPr/>
            <p:nvPr/>
          </p:nvSpPr>
          <p:spPr>
            <a:xfrm>
              <a:off x="5686331" y="85396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Arc 55"/>
            <p:cNvSpPr/>
            <p:nvPr/>
          </p:nvSpPr>
          <p:spPr>
            <a:xfrm>
              <a:off x="5727082" y="4542610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5727398" y="5041247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Arc 57"/>
            <p:cNvSpPr/>
            <p:nvPr/>
          </p:nvSpPr>
          <p:spPr>
            <a:xfrm>
              <a:off x="5789504" y="560514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>
              <a:off x="5763919" y="61325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Arc 59"/>
            <p:cNvSpPr/>
            <p:nvPr/>
          </p:nvSpPr>
          <p:spPr>
            <a:xfrm>
              <a:off x="5744306" y="2967985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Arc 60"/>
            <p:cNvSpPr/>
            <p:nvPr/>
          </p:nvSpPr>
          <p:spPr>
            <a:xfrm>
              <a:off x="5744306" y="348642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Arc 62"/>
            <p:cNvSpPr/>
            <p:nvPr/>
          </p:nvSpPr>
          <p:spPr>
            <a:xfrm>
              <a:off x="5723394" y="137367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Arc 63"/>
            <p:cNvSpPr/>
            <p:nvPr/>
          </p:nvSpPr>
          <p:spPr>
            <a:xfrm>
              <a:off x="5723394" y="1880466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Arc 64"/>
            <p:cNvSpPr/>
            <p:nvPr/>
          </p:nvSpPr>
          <p:spPr>
            <a:xfrm>
              <a:off x="5776081" y="2439211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Arc 65"/>
            <p:cNvSpPr/>
            <p:nvPr/>
          </p:nvSpPr>
          <p:spPr>
            <a:xfrm>
              <a:off x="5772735" y="4039018"/>
              <a:ext cx="599817" cy="486413"/>
            </a:xfrm>
            <a:prstGeom prst="arc">
              <a:avLst>
                <a:gd name="adj1" fmla="val 11169851"/>
                <a:gd name="adj2" fmla="val 0"/>
              </a:avLst>
            </a:prstGeom>
            <a:ln w="63500">
              <a:gradFill>
                <a:gsLst>
                  <a:gs pos="0">
                    <a:schemeClr val="tx1"/>
                  </a:gs>
                  <a:gs pos="30000">
                    <a:schemeClr val="bg1">
                      <a:lumMod val="65000"/>
                    </a:schemeClr>
                  </a:gs>
                  <a:gs pos="65000">
                    <a:schemeClr val="bg1">
                      <a:lumMod val="85000"/>
                    </a:schemeClr>
                  </a:gs>
                  <a:gs pos="100000">
                    <a:schemeClr val="tx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0" name="Picture 6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54" y="172713"/>
            <a:ext cx="795350" cy="7953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73" y="170034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019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0" y="0"/>
            <a:ext cx="122058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1860552"/>
            <a:ext cx="12205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ও শহুরে পরিবারের </a:t>
            </a:r>
            <a:r>
              <a:rPr lang="bn-IN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 ও বৈশিষ্ট্য  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83125" y="0"/>
            <a:ext cx="1220585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67496" y="334879"/>
            <a:ext cx="21226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6981" y="1825625"/>
            <a:ext cx="11970327" cy="36884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পরিবারের প্রকৃতি ও বৈশিষ্ট্য কেমন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শহুরে পরিবারের প্রকৃতি ও বৈশিষ্ট্য কেমন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বাংলাদেশের গ্রামীণ ও শহুরে পরিবারের পরিবর্তনের কারণ ও প্রভাব বলতে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3" y="84059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86308" y="334878"/>
            <a:ext cx="6991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গ্রামীণ পরিবারের প্রকৃতি ও বৈশিষ্ট্য 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16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 b="31954"/>
          <a:stretch/>
        </p:blipFill>
        <p:spPr>
          <a:xfrm>
            <a:off x="0" y="0"/>
            <a:ext cx="12205855" cy="68580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22571" y="978683"/>
            <a:ext cx="6167573" cy="4976947"/>
            <a:chOff x="-150560" y="-41564"/>
            <a:chExt cx="4390051" cy="414883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0560" y="-41564"/>
              <a:ext cx="4390051" cy="4148839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8" name="Oval 7"/>
            <p:cNvSpPr/>
            <p:nvPr/>
          </p:nvSpPr>
          <p:spPr>
            <a:xfrm>
              <a:off x="801235" y="3429000"/>
              <a:ext cx="2576946" cy="579077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bg2">
                      <a:lumMod val="1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যৌথ পরিবার</a:t>
              </a:r>
              <a:endParaRPr lang="en-US" sz="28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35172" y="961548"/>
            <a:ext cx="5137033" cy="5763009"/>
            <a:chOff x="4741934" y="1649991"/>
            <a:chExt cx="3470997" cy="372557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1934" y="1649991"/>
              <a:ext cx="3470997" cy="3441555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Oval 8"/>
            <p:cNvSpPr/>
            <p:nvPr/>
          </p:nvSpPr>
          <p:spPr>
            <a:xfrm>
              <a:off x="5112328" y="4724400"/>
              <a:ext cx="2576946" cy="65116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একক পরিবার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2172" y="695493"/>
            <a:ext cx="6415493" cy="5855777"/>
            <a:chOff x="7635481" y="2872005"/>
            <a:chExt cx="4502726" cy="36576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5481" y="2872005"/>
              <a:ext cx="4502726" cy="3616036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0" name="Oval 9"/>
            <p:cNvSpPr/>
            <p:nvPr/>
          </p:nvSpPr>
          <p:spPr>
            <a:xfrm>
              <a:off x="8598371" y="5878441"/>
              <a:ext cx="2576946" cy="6511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পরিবার খাবার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6" y="166198"/>
            <a:ext cx="795350" cy="7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193</Words>
  <Application>Microsoft Office PowerPoint</Application>
  <PresentationFormat>Widescreen</PresentationFormat>
  <Paragraphs>57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23</cp:revision>
  <dcterms:created xsi:type="dcterms:W3CDTF">2020-09-22T12:31:26Z</dcterms:created>
  <dcterms:modified xsi:type="dcterms:W3CDTF">2020-09-25T07:19:25Z</dcterms:modified>
</cp:coreProperties>
</file>