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72" r:id="rId4"/>
    <p:sldId id="271" r:id="rId5"/>
    <p:sldId id="258" r:id="rId6"/>
    <p:sldId id="257" r:id="rId7"/>
    <p:sldId id="259" r:id="rId8"/>
    <p:sldId id="260" r:id="rId9"/>
    <p:sldId id="261" r:id="rId10"/>
    <p:sldId id="262" r:id="rId11"/>
    <p:sldId id="263" r:id="rId12"/>
    <p:sldId id="264" r:id="rId13"/>
    <p:sldId id="265" r:id="rId14"/>
    <p:sldId id="267" r:id="rId15"/>
    <p:sldId id="270" r:id="rId16"/>
    <p:sldId id="274" r:id="rId17"/>
    <p:sldId id="266" r:id="rId18"/>
    <p:sldId id="268" r:id="rId19"/>
    <p:sldId id="269"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7.jpg"/></Relationships>
</file>

<file path=ppt/diagrams/_rels/drawing1.xml.rels><?xml version="1.0" encoding="UTF-8" standalone="yes"?>
<Relationships xmlns="http://schemas.openxmlformats.org/package/2006/relationships"><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AA0021-3BFA-45F8-93DA-76276A236966}" type="doc">
      <dgm:prSet loTypeId="urn:microsoft.com/office/officeart/2005/8/layout/cycle7" loCatId="cycle" qsTypeId="urn:microsoft.com/office/officeart/2005/8/quickstyle/3d2" qsCatId="3D" csTypeId="urn:microsoft.com/office/officeart/2005/8/colors/colorful1" csCatId="colorful" phldr="1"/>
      <dgm:spPr/>
      <dgm:t>
        <a:bodyPr/>
        <a:lstStyle/>
        <a:p>
          <a:endParaRPr lang="en-US"/>
        </a:p>
      </dgm:t>
    </dgm:pt>
    <dgm:pt modelId="{71E08E9F-0D10-43CE-A537-C0639E7415D2}">
      <dgm:prSet phldrT="[Text]" custT="1"/>
      <dgm:spPr>
        <a:blipFill rotWithShape="0">
          <a:blip xmlns:r="http://schemas.openxmlformats.org/officeDocument/2006/relationships" r:embed="rId1"/>
          <a:stretch>
            <a:fillRect/>
          </a:stretch>
        </a:blipFill>
      </dgm:spPr>
      <dgm:t>
        <a:bodyPr/>
        <a:lstStyle/>
        <a:p>
          <a:r>
            <a:rPr lang="bn-IN" sz="800" dirty="0" smtClean="0"/>
            <a:t>- </a:t>
          </a:r>
          <a:endParaRPr lang="en-US" sz="800" dirty="0"/>
        </a:p>
      </dgm:t>
    </dgm:pt>
    <dgm:pt modelId="{9B9F2F83-84C2-46AF-A1CB-5236F82A0E43}" type="parTrans" cxnId="{CAF1562D-0C8E-4C9F-9BCA-8E922565D113}">
      <dgm:prSet/>
      <dgm:spPr/>
      <dgm:t>
        <a:bodyPr/>
        <a:lstStyle/>
        <a:p>
          <a:endParaRPr lang="en-US"/>
        </a:p>
      </dgm:t>
    </dgm:pt>
    <dgm:pt modelId="{DC3F2F68-40BE-40A1-93F8-5120A8D4B1BA}" type="sibTrans" cxnId="{CAF1562D-0C8E-4C9F-9BCA-8E922565D113}">
      <dgm:prSet/>
      <dgm:spPr/>
      <dgm:t>
        <a:bodyPr/>
        <a:lstStyle/>
        <a:p>
          <a:endParaRPr lang="en-US"/>
        </a:p>
      </dgm:t>
    </dgm:pt>
    <dgm:pt modelId="{68E8F34F-9BFB-4866-B545-A7CAEBF9EC11}">
      <dgm:prSet phldrT="[Text]"/>
      <dgm:spPr/>
      <dgm:t>
        <a:bodyPr/>
        <a:lstStyle/>
        <a:p>
          <a:r>
            <a:rPr lang="bn-BD" dirty="0" smtClean="0">
              <a:latin typeface="NikoshBAN" panose="02000000000000000000" pitchFamily="2" charset="0"/>
              <a:cs typeface="NikoshBAN" panose="02000000000000000000" pitchFamily="2" charset="0"/>
            </a:rPr>
            <a:t>ভা</a:t>
          </a:r>
          <a:r>
            <a:rPr lang="en-US" dirty="0" smtClean="0">
              <a:latin typeface="NikoshBAN" panose="02000000000000000000" pitchFamily="2" charset="0"/>
              <a:cs typeface="NikoshBAN" panose="02000000000000000000" pitchFamily="2" charset="0"/>
            </a:rPr>
            <a:t>ব</a:t>
          </a:r>
          <a:r>
            <a:rPr lang="bn-BD" dirty="0" smtClean="0">
              <a:latin typeface="NikoshBAN" panose="02000000000000000000" pitchFamily="2" charset="0"/>
              <a:cs typeface="NikoshBAN" panose="02000000000000000000" pitchFamily="2" charset="0"/>
            </a:rPr>
            <a:t> বিনিময় করা </a:t>
          </a:r>
          <a:endParaRPr lang="en-US" dirty="0"/>
        </a:p>
      </dgm:t>
    </dgm:pt>
    <dgm:pt modelId="{EEF8E98E-424C-41FF-9DA5-218F0F92BC4F}" type="parTrans" cxnId="{667EE791-BA51-4962-BAB1-81D2983CD0A5}">
      <dgm:prSet/>
      <dgm:spPr/>
      <dgm:t>
        <a:bodyPr/>
        <a:lstStyle/>
        <a:p>
          <a:endParaRPr lang="en-US"/>
        </a:p>
      </dgm:t>
    </dgm:pt>
    <dgm:pt modelId="{0D1A21EF-1D6C-45BC-9B9F-1417B5373B0E}" type="sibTrans" cxnId="{667EE791-BA51-4962-BAB1-81D2983CD0A5}">
      <dgm:prSet/>
      <dgm:spPr/>
      <dgm:t>
        <a:bodyPr/>
        <a:lstStyle/>
        <a:p>
          <a:endParaRPr lang="en-US"/>
        </a:p>
      </dgm:t>
    </dgm:pt>
    <dgm:pt modelId="{933EC04B-00A5-44E2-AE57-57205E2344F1}">
      <dgm:prSet phldrT="[Text]"/>
      <dgm:spPr/>
      <dgm:t>
        <a:bodyPr/>
        <a:lstStyle/>
        <a:p>
          <a:r>
            <a:rPr lang="en-US" dirty="0" err="1" smtClean="0">
              <a:latin typeface="NikoshBAN" pitchFamily="2" charset="0"/>
              <a:cs typeface="NikoshBAN" pitchFamily="2" charset="0"/>
            </a:rPr>
            <a:t>হাত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মিলানো</a:t>
          </a:r>
          <a:endParaRPr lang="en-US" dirty="0"/>
        </a:p>
      </dgm:t>
    </dgm:pt>
    <dgm:pt modelId="{DF213C91-55A8-47E0-893F-57BD886A57F3}" type="parTrans" cxnId="{D3F5DB7F-2F02-42A5-A2BE-594E19941C7A}">
      <dgm:prSet/>
      <dgm:spPr/>
      <dgm:t>
        <a:bodyPr/>
        <a:lstStyle/>
        <a:p>
          <a:endParaRPr lang="en-US"/>
        </a:p>
      </dgm:t>
    </dgm:pt>
    <dgm:pt modelId="{65F30237-F5F1-4920-A697-A838AA718049}" type="sibTrans" cxnId="{D3F5DB7F-2F02-42A5-A2BE-594E19941C7A}">
      <dgm:prSet/>
      <dgm:spPr/>
      <dgm:t>
        <a:bodyPr/>
        <a:lstStyle/>
        <a:p>
          <a:endParaRPr lang="en-US"/>
        </a:p>
      </dgm:t>
    </dgm:pt>
    <dgm:pt modelId="{A2570CCC-20FB-4583-8B8F-F0F01C47D938}" type="pres">
      <dgm:prSet presAssocID="{EDAA0021-3BFA-45F8-93DA-76276A236966}" presName="Name0" presStyleCnt="0">
        <dgm:presLayoutVars>
          <dgm:dir/>
          <dgm:resizeHandles val="exact"/>
        </dgm:presLayoutVars>
      </dgm:prSet>
      <dgm:spPr/>
      <dgm:t>
        <a:bodyPr/>
        <a:lstStyle/>
        <a:p>
          <a:endParaRPr lang="en-US"/>
        </a:p>
      </dgm:t>
    </dgm:pt>
    <dgm:pt modelId="{C0E589BF-426E-446F-8A58-2FCE9A1F97C5}" type="pres">
      <dgm:prSet presAssocID="{71E08E9F-0D10-43CE-A537-C0639E7415D2}" presName="node" presStyleLbl="node1" presStyleIdx="0" presStyleCnt="3">
        <dgm:presLayoutVars>
          <dgm:bulletEnabled val="1"/>
        </dgm:presLayoutVars>
      </dgm:prSet>
      <dgm:spPr/>
      <dgm:t>
        <a:bodyPr/>
        <a:lstStyle/>
        <a:p>
          <a:endParaRPr lang="en-US"/>
        </a:p>
      </dgm:t>
    </dgm:pt>
    <dgm:pt modelId="{7330EF1E-3420-4B12-8B42-234534FFF4BA}" type="pres">
      <dgm:prSet presAssocID="{DC3F2F68-40BE-40A1-93F8-5120A8D4B1BA}" presName="sibTrans" presStyleLbl="sibTrans2D1" presStyleIdx="0" presStyleCnt="3"/>
      <dgm:spPr/>
      <dgm:t>
        <a:bodyPr/>
        <a:lstStyle/>
        <a:p>
          <a:endParaRPr lang="en-US"/>
        </a:p>
      </dgm:t>
    </dgm:pt>
    <dgm:pt modelId="{9A1EEA89-76EE-47C4-B839-0A56E9C43659}" type="pres">
      <dgm:prSet presAssocID="{DC3F2F68-40BE-40A1-93F8-5120A8D4B1BA}" presName="connectorText" presStyleLbl="sibTrans2D1" presStyleIdx="0" presStyleCnt="3"/>
      <dgm:spPr/>
      <dgm:t>
        <a:bodyPr/>
        <a:lstStyle/>
        <a:p>
          <a:endParaRPr lang="en-US"/>
        </a:p>
      </dgm:t>
    </dgm:pt>
    <dgm:pt modelId="{94AA3033-765C-494B-829E-24F884480E93}" type="pres">
      <dgm:prSet presAssocID="{68E8F34F-9BFB-4866-B545-A7CAEBF9EC11}" presName="node" presStyleLbl="node1" presStyleIdx="1" presStyleCnt="3">
        <dgm:presLayoutVars>
          <dgm:bulletEnabled val="1"/>
        </dgm:presLayoutVars>
      </dgm:prSet>
      <dgm:spPr/>
      <dgm:t>
        <a:bodyPr/>
        <a:lstStyle/>
        <a:p>
          <a:endParaRPr lang="en-US"/>
        </a:p>
      </dgm:t>
    </dgm:pt>
    <dgm:pt modelId="{7B0D7965-BAFF-42C4-B1A6-E0B610F41662}" type="pres">
      <dgm:prSet presAssocID="{0D1A21EF-1D6C-45BC-9B9F-1417B5373B0E}" presName="sibTrans" presStyleLbl="sibTrans2D1" presStyleIdx="1" presStyleCnt="3"/>
      <dgm:spPr/>
      <dgm:t>
        <a:bodyPr/>
        <a:lstStyle/>
        <a:p>
          <a:endParaRPr lang="en-US"/>
        </a:p>
      </dgm:t>
    </dgm:pt>
    <dgm:pt modelId="{BE71EBAD-49F7-48D6-8A05-4834BD7B629D}" type="pres">
      <dgm:prSet presAssocID="{0D1A21EF-1D6C-45BC-9B9F-1417B5373B0E}" presName="connectorText" presStyleLbl="sibTrans2D1" presStyleIdx="1" presStyleCnt="3"/>
      <dgm:spPr/>
      <dgm:t>
        <a:bodyPr/>
        <a:lstStyle/>
        <a:p>
          <a:endParaRPr lang="en-US"/>
        </a:p>
      </dgm:t>
    </dgm:pt>
    <dgm:pt modelId="{952ABF2D-1996-47F0-9835-E68F0D41083A}" type="pres">
      <dgm:prSet presAssocID="{933EC04B-00A5-44E2-AE57-57205E2344F1}" presName="node" presStyleLbl="node1" presStyleIdx="2" presStyleCnt="3">
        <dgm:presLayoutVars>
          <dgm:bulletEnabled val="1"/>
        </dgm:presLayoutVars>
      </dgm:prSet>
      <dgm:spPr/>
      <dgm:t>
        <a:bodyPr/>
        <a:lstStyle/>
        <a:p>
          <a:endParaRPr lang="en-US"/>
        </a:p>
      </dgm:t>
    </dgm:pt>
    <dgm:pt modelId="{27A34D2C-FEAC-49C5-82B0-FA36B05C5FC1}" type="pres">
      <dgm:prSet presAssocID="{65F30237-F5F1-4920-A697-A838AA718049}" presName="sibTrans" presStyleLbl="sibTrans2D1" presStyleIdx="2" presStyleCnt="3"/>
      <dgm:spPr/>
      <dgm:t>
        <a:bodyPr/>
        <a:lstStyle/>
        <a:p>
          <a:endParaRPr lang="en-US"/>
        </a:p>
      </dgm:t>
    </dgm:pt>
    <dgm:pt modelId="{8888526A-C289-484F-90C5-A15A9A93E947}" type="pres">
      <dgm:prSet presAssocID="{65F30237-F5F1-4920-A697-A838AA718049}" presName="connectorText" presStyleLbl="sibTrans2D1" presStyleIdx="2" presStyleCnt="3"/>
      <dgm:spPr/>
      <dgm:t>
        <a:bodyPr/>
        <a:lstStyle/>
        <a:p>
          <a:endParaRPr lang="en-US"/>
        </a:p>
      </dgm:t>
    </dgm:pt>
  </dgm:ptLst>
  <dgm:cxnLst>
    <dgm:cxn modelId="{AD0308E7-0059-454D-B237-5659EFD18185}" type="presOf" srcId="{EDAA0021-3BFA-45F8-93DA-76276A236966}" destId="{A2570CCC-20FB-4583-8B8F-F0F01C47D938}" srcOrd="0" destOrd="0" presId="urn:microsoft.com/office/officeart/2005/8/layout/cycle7"/>
    <dgm:cxn modelId="{BB8601C3-9F39-406D-A4C3-65830E303312}" type="presOf" srcId="{68E8F34F-9BFB-4866-B545-A7CAEBF9EC11}" destId="{94AA3033-765C-494B-829E-24F884480E93}" srcOrd="0" destOrd="0" presId="urn:microsoft.com/office/officeart/2005/8/layout/cycle7"/>
    <dgm:cxn modelId="{D3F5DB7F-2F02-42A5-A2BE-594E19941C7A}" srcId="{EDAA0021-3BFA-45F8-93DA-76276A236966}" destId="{933EC04B-00A5-44E2-AE57-57205E2344F1}" srcOrd="2" destOrd="0" parTransId="{DF213C91-55A8-47E0-893F-57BD886A57F3}" sibTransId="{65F30237-F5F1-4920-A697-A838AA718049}"/>
    <dgm:cxn modelId="{43F62FDA-B754-4EA4-8A6D-8D3B7B68D271}" type="presOf" srcId="{71E08E9F-0D10-43CE-A537-C0639E7415D2}" destId="{C0E589BF-426E-446F-8A58-2FCE9A1F97C5}" srcOrd="0" destOrd="0" presId="urn:microsoft.com/office/officeart/2005/8/layout/cycle7"/>
    <dgm:cxn modelId="{667EE791-BA51-4962-BAB1-81D2983CD0A5}" srcId="{EDAA0021-3BFA-45F8-93DA-76276A236966}" destId="{68E8F34F-9BFB-4866-B545-A7CAEBF9EC11}" srcOrd="1" destOrd="0" parTransId="{EEF8E98E-424C-41FF-9DA5-218F0F92BC4F}" sibTransId="{0D1A21EF-1D6C-45BC-9B9F-1417B5373B0E}"/>
    <dgm:cxn modelId="{98B24BF1-90A1-4364-B03C-4DA558AB8709}" type="presOf" srcId="{0D1A21EF-1D6C-45BC-9B9F-1417B5373B0E}" destId="{7B0D7965-BAFF-42C4-B1A6-E0B610F41662}" srcOrd="0" destOrd="0" presId="urn:microsoft.com/office/officeart/2005/8/layout/cycle7"/>
    <dgm:cxn modelId="{4CA34D02-B066-441B-9006-AFFF8E1F11CD}" type="presOf" srcId="{65F30237-F5F1-4920-A697-A838AA718049}" destId="{8888526A-C289-484F-90C5-A15A9A93E947}" srcOrd="1" destOrd="0" presId="urn:microsoft.com/office/officeart/2005/8/layout/cycle7"/>
    <dgm:cxn modelId="{6AEC8A4B-7557-4ECB-AA48-D9B91A2D27BF}" type="presOf" srcId="{DC3F2F68-40BE-40A1-93F8-5120A8D4B1BA}" destId="{7330EF1E-3420-4B12-8B42-234534FFF4BA}" srcOrd="0" destOrd="0" presId="urn:microsoft.com/office/officeart/2005/8/layout/cycle7"/>
    <dgm:cxn modelId="{3CCF8E09-091F-4D4C-8320-C9A270BBF1F4}" type="presOf" srcId="{933EC04B-00A5-44E2-AE57-57205E2344F1}" destId="{952ABF2D-1996-47F0-9835-E68F0D41083A}" srcOrd="0" destOrd="0" presId="urn:microsoft.com/office/officeart/2005/8/layout/cycle7"/>
    <dgm:cxn modelId="{79956A3A-2BB0-4D49-94B1-BE295A68956F}" type="presOf" srcId="{0D1A21EF-1D6C-45BC-9B9F-1417B5373B0E}" destId="{BE71EBAD-49F7-48D6-8A05-4834BD7B629D}" srcOrd="1" destOrd="0" presId="urn:microsoft.com/office/officeart/2005/8/layout/cycle7"/>
    <dgm:cxn modelId="{F9FDAB98-690D-4320-AB24-39254C7D3D30}" type="presOf" srcId="{DC3F2F68-40BE-40A1-93F8-5120A8D4B1BA}" destId="{9A1EEA89-76EE-47C4-B839-0A56E9C43659}" srcOrd="1" destOrd="0" presId="urn:microsoft.com/office/officeart/2005/8/layout/cycle7"/>
    <dgm:cxn modelId="{CAF1562D-0C8E-4C9F-9BCA-8E922565D113}" srcId="{EDAA0021-3BFA-45F8-93DA-76276A236966}" destId="{71E08E9F-0D10-43CE-A537-C0639E7415D2}" srcOrd="0" destOrd="0" parTransId="{9B9F2F83-84C2-46AF-A1CB-5236F82A0E43}" sibTransId="{DC3F2F68-40BE-40A1-93F8-5120A8D4B1BA}"/>
    <dgm:cxn modelId="{64F74AAC-065E-4D85-A190-100E86A16D4E}" type="presOf" srcId="{65F30237-F5F1-4920-A697-A838AA718049}" destId="{27A34D2C-FEAC-49C5-82B0-FA36B05C5FC1}" srcOrd="0" destOrd="0" presId="urn:microsoft.com/office/officeart/2005/8/layout/cycle7"/>
    <dgm:cxn modelId="{FE32D191-D171-4840-AF1A-EC3AAE7B534F}" type="presParOf" srcId="{A2570CCC-20FB-4583-8B8F-F0F01C47D938}" destId="{C0E589BF-426E-446F-8A58-2FCE9A1F97C5}" srcOrd="0" destOrd="0" presId="urn:microsoft.com/office/officeart/2005/8/layout/cycle7"/>
    <dgm:cxn modelId="{1C2070D5-9B8B-45F1-B09C-99044E4DAD86}" type="presParOf" srcId="{A2570CCC-20FB-4583-8B8F-F0F01C47D938}" destId="{7330EF1E-3420-4B12-8B42-234534FFF4BA}" srcOrd="1" destOrd="0" presId="urn:microsoft.com/office/officeart/2005/8/layout/cycle7"/>
    <dgm:cxn modelId="{8743BFCC-7A0F-43A9-A526-E34018C5686C}" type="presParOf" srcId="{7330EF1E-3420-4B12-8B42-234534FFF4BA}" destId="{9A1EEA89-76EE-47C4-B839-0A56E9C43659}" srcOrd="0" destOrd="0" presId="urn:microsoft.com/office/officeart/2005/8/layout/cycle7"/>
    <dgm:cxn modelId="{04EE482C-5017-4218-AD63-61D5CC64A72A}" type="presParOf" srcId="{A2570CCC-20FB-4583-8B8F-F0F01C47D938}" destId="{94AA3033-765C-494B-829E-24F884480E93}" srcOrd="2" destOrd="0" presId="urn:microsoft.com/office/officeart/2005/8/layout/cycle7"/>
    <dgm:cxn modelId="{5606B01B-AC13-4C6F-AE46-4D1194B98897}" type="presParOf" srcId="{A2570CCC-20FB-4583-8B8F-F0F01C47D938}" destId="{7B0D7965-BAFF-42C4-B1A6-E0B610F41662}" srcOrd="3" destOrd="0" presId="urn:microsoft.com/office/officeart/2005/8/layout/cycle7"/>
    <dgm:cxn modelId="{3F46BA41-01AC-426F-B538-12025BF27CB0}" type="presParOf" srcId="{7B0D7965-BAFF-42C4-B1A6-E0B610F41662}" destId="{BE71EBAD-49F7-48D6-8A05-4834BD7B629D}" srcOrd="0" destOrd="0" presId="urn:microsoft.com/office/officeart/2005/8/layout/cycle7"/>
    <dgm:cxn modelId="{AB5B864C-9FAF-4A43-86B0-A0871E6A48C7}" type="presParOf" srcId="{A2570CCC-20FB-4583-8B8F-F0F01C47D938}" destId="{952ABF2D-1996-47F0-9835-E68F0D41083A}" srcOrd="4" destOrd="0" presId="urn:microsoft.com/office/officeart/2005/8/layout/cycle7"/>
    <dgm:cxn modelId="{4834EC44-E336-4876-8A8E-6C7A4B3311D2}" type="presParOf" srcId="{A2570CCC-20FB-4583-8B8F-F0F01C47D938}" destId="{27A34D2C-FEAC-49C5-82B0-FA36B05C5FC1}" srcOrd="5" destOrd="0" presId="urn:microsoft.com/office/officeart/2005/8/layout/cycle7"/>
    <dgm:cxn modelId="{3C303E60-3B13-4AC0-AA40-A6BF2FDB2A34}" type="presParOf" srcId="{27A34D2C-FEAC-49C5-82B0-FA36B05C5FC1}" destId="{8888526A-C289-484F-90C5-A15A9A93E947}"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589BF-426E-446F-8A58-2FCE9A1F97C5}">
      <dsp:nvSpPr>
        <dsp:cNvPr id="0" name=""/>
        <dsp:cNvSpPr/>
      </dsp:nvSpPr>
      <dsp:spPr>
        <a:xfrm>
          <a:off x="2296715" y="1690"/>
          <a:ext cx="2721768" cy="1360884"/>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bn-IN" sz="800" kern="1200" dirty="0" smtClean="0"/>
            <a:t>- </a:t>
          </a:r>
          <a:endParaRPr lang="en-US" sz="800" kern="1200" dirty="0"/>
        </a:p>
      </dsp:txBody>
      <dsp:txXfrm>
        <a:off x="2336574" y="41549"/>
        <a:ext cx="2642050" cy="1281166"/>
      </dsp:txXfrm>
    </dsp:sp>
    <dsp:sp modelId="{7330EF1E-3420-4B12-8B42-234534FFF4BA}">
      <dsp:nvSpPr>
        <dsp:cNvPr id="0" name=""/>
        <dsp:cNvSpPr/>
      </dsp:nvSpPr>
      <dsp:spPr>
        <a:xfrm rot="3600000">
          <a:off x="4071927" y="2390745"/>
          <a:ext cx="1419279" cy="476309"/>
        </a:xfrm>
        <a:prstGeom prst="lef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214820" y="2486007"/>
        <a:ext cx="1133493" cy="285785"/>
      </dsp:txXfrm>
    </dsp:sp>
    <dsp:sp modelId="{94AA3033-765C-494B-829E-24F884480E93}">
      <dsp:nvSpPr>
        <dsp:cNvPr id="0" name=""/>
        <dsp:cNvSpPr/>
      </dsp:nvSpPr>
      <dsp:spPr>
        <a:xfrm>
          <a:off x="4544649" y="3895225"/>
          <a:ext cx="2721768" cy="136088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bn-BD" sz="3500" kern="1200" dirty="0" smtClean="0">
              <a:latin typeface="NikoshBAN" panose="02000000000000000000" pitchFamily="2" charset="0"/>
              <a:cs typeface="NikoshBAN" panose="02000000000000000000" pitchFamily="2" charset="0"/>
            </a:rPr>
            <a:t>ভা</a:t>
          </a:r>
          <a:r>
            <a:rPr lang="en-US" sz="3500" kern="1200" dirty="0" smtClean="0">
              <a:latin typeface="NikoshBAN" panose="02000000000000000000" pitchFamily="2" charset="0"/>
              <a:cs typeface="NikoshBAN" panose="02000000000000000000" pitchFamily="2" charset="0"/>
            </a:rPr>
            <a:t>ব</a:t>
          </a:r>
          <a:r>
            <a:rPr lang="bn-BD" sz="3500" kern="1200" dirty="0" smtClean="0">
              <a:latin typeface="NikoshBAN" panose="02000000000000000000" pitchFamily="2" charset="0"/>
              <a:cs typeface="NikoshBAN" panose="02000000000000000000" pitchFamily="2" charset="0"/>
            </a:rPr>
            <a:t> বিনিময় করা </a:t>
          </a:r>
          <a:endParaRPr lang="en-US" sz="3500" kern="1200" dirty="0"/>
        </a:p>
      </dsp:txBody>
      <dsp:txXfrm>
        <a:off x="4584508" y="3935084"/>
        <a:ext cx="2642050" cy="1281166"/>
      </dsp:txXfrm>
    </dsp:sp>
    <dsp:sp modelId="{7B0D7965-BAFF-42C4-B1A6-E0B610F41662}">
      <dsp:nvSpPr>
        <dsp:cNvPr id="0" name=""/>
        <dsp:cNvSpPr/>
      </dsp:nvSpPr>
      <dsp:spPr>
        <a:xfrm rot="10800000">
          <a:off x="2947960" y="4337512"/>
          <a:ext cx="1419279" cy="476309"/>
        </a:xfrm>
        <a:prstGeom prst="leftRightArrow">
          <a:avLst>
            <a:gd name="adj1" fmla="val 600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090853" y="4432774"/>
        <a:ext cx="1133493" cy="285785"/>
      </dsp:txXfrm>
    </dsp:sp>
    <dsp:sp modelId="{952ABF2D-1996-47F0-9835-E68F0D41083A}">
      <dsp:nvSpPr>
        <dsp:cNvPr id="0" name=""/>
        <dsp:cNvSpPr/>
      </dsp:nvSpPr>
      <dsp:spPr>
        <a:xfrm>
          <a:off x="48781" y="3895225"/>
          <a:ext cx="2721768" cy="136088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err="1" smtClean="0">
              <a:latin typeface="NikoshBAN" pitchFamily="2" charset="0"/>
              <a:cs typeface="NikoshBAN" pitchFamily="2" charset="0"/>
            </a:rPr>
            <a:t>হাত</a:t>
          </a:r>
          <a:r>
            <a:rPr lang="en-US" sz="3500" kern="1200" dirty="0" smtClean="0">
              <a:latin typeface="NikoshBAN" pitchFamily="2" charset="0"/>
              <a:cs typeface="NikoshBAN" pitchFamily="2" charset="0"/>
            </a:rPr>
            <a:t> </a:t>
          </a:r>
          <a:r>
            <a:rPr lang="en-US" sz="3500" kern="1200" dirty="0" err="1" smtClean="0">
              <a:latin typeface="NikoshBAN" pitchFamily="2" charset="0"/>
              <a:cs typeface="NikoshBAN" pitchFamily="2" charset="0"/>
            </a:rPr>
            <a:t>মিলানো</a:t>
          </a:r>
          <a:endParaRPr lang="en-US" sz="3500" kern="1200" dirty="0"/>
        </a:p>
      </dsp:txBody>
      <dsp:txXfrm>
        <a:off x="88640" y="3935084"/>
        <a:ext cx="2642050" cy="1281166"/>
      </dsp:txXfrm>
    </dsp:sp>
    <dsp:sp modelId="{27A34D2C-FEAC-49C5-82B0-FA36B05C5FC1}">
      <dsp:nvSpPr>
        <dsp:cNvPr id="0" name=""/>
        <dsp:cNvSpPr/>
      </dsp:nvSpPr>
      <dsp:spPr>
        <a:xfrm rot="18000000">
          <a:off x="1823993" y="2390745"/>
          <a:ext cx="1419279" cy="476309"/>
        </a:xfrm>
        <a:prstGeom prst="leftRightArrow">
          <a:avLst>
            <a:gd name="adj1" fmla="val 60000"/>
            <a:gd name="adj2" fmla="val 5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1966886" y="2486007"/>
        <a:ext cx="1133493" cy="28578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96C20B-1087-43AF-B57B-346765C7C5A2}" type="datetimeFigureOut">
              <a:rPr lang="en-US" smtClean="0"/>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A3182-2CEF-465A-9EB9-275549799961}" type="slidenum">
              <a:rPr lang="en-US" smtClean="0"/>
              <a:t>‹#›</a:t>
            </a:fld>
            <a:endParaRPr lang="en-US"/>
          </a:p>
        </p:txBody>
      </p:sp>
    </p:spTree>
    <p:extLst>
      <p:ext uri="{BB962C8B-B14F-4D97-AF65-F5344CB8AC3E}">
        <p14:creationId xmlns:p14="http://schemas.microsoft.com/office/powerpoint/2010/main" val="4265911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6C20B-1087-43AF-B57B-346765C7C5A2}" type="datetimeFigureOut">
              <a:rPr lang="en-US" smtClean="0"/>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A3182-2CEF-465A-9EB9-275549799961}" type="slidenum">
              <a:rPr lang="en-US" smtClean="0"/>
              <a:t>‹#›</a:t>
            </a:fld>
            <a:endParaRPr lang="en-US"/>
          </a:p>
        </p:txBody>
      </p:sp>
    </p:spTree>
    <p:extLst>
      <p:ext uri="{BB962C8B-B14F-4D97-AF65-F5344CB8AC3E}">
        <p14:creationId xmlns:p14="http://schemas.microsoft.com/office/powerpoint/2010/main" val="2419829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6C20B-1087-43AF-B57B-346765C7C5A2}" type="datetimeFigureOut">
              <a:rPr lang="en-US" smtClean="0"/>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A3182-2CEF-465A-9EB9-275549799961}" type="slidenum">
              <a:rPr lang="en-US" smtClean="0"/>
              <a:t>‹#›</a:t>
            </a:fld>
            <a:endParaRPr lang="en-US"/>
          </a:p>
        </p:txBody>
      </p:sp>
    </p:spTree>
    <p:extLst>
      <p:ext uri="{BB962C8B-B14F-4D97-AF65-F5344CB8AC3E}">
        <p14:creationId xmlns:p14="http://schemas.microsoft.com/office/powerpoint/2010/main" val="2614661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8CCE859-B968-47F6-BAEB-9A306B95F4EE}" type="datetimeFigureOut">
              <a:rPr lang="en-US" smtClean="0">
                <a:solidFill>
                  <a:prstClr val="black">
                    <a:lumMod val="50000"/>
                    <a:lumOff val="50000"/>
                  </a:prstClr>
                </a:solidFill>
              </a:rPr>
              <a:pPr/>
              <a:t>9/26/2020</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33C71599-210A-474C-8258-8A9E7F841BF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36567595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8CCE859-B968-47F6-BAEB-9A306B95F4EE}" type="datetimeFigureOut">
              <a:rPr lang="en-US" smtClean="0">
                <a:solidFill>
                  <a:prstClr val="black">
                    <a:lumMod val="50000"/>
                    <a:lumOff val="50000"/>
                  </a:prstClr>
                </a:solidFill>
              </a:rPr>
              <a:pPr/>
              <a:t>9/26/2020</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33C71599-210A-474C-8258-8A9E7F841BF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416461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CCE859-B968-47F6-BAEB-9A306B95F4EE}" type="datetimeFigureOut">
              <a:rPr lang="en-US" smtClean="0">
                <a:solidFill>
                  <a:prstClr val="black">
                    <a:lumMod val="50000"/>
                    <a:lumOff val="50000"/>
                  </a:prstClr>
                </a:solidFill>
              </a:rPr>
              <a:pPr/>
              <a:t>9/26/2020</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33C71599-210A-474C-8258-8A9E7F841BF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0916117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8CCE859-B968-47F6-BAEB-9A306B95F4EE}" type="datetimeFigureOut">
              <a:rPr lang="en-US" smtClean="0">
                <a:solidFill>
                  <a:prstClr val="black">
                    <a:lumMod val="50000"/>
                    <a:lumOff val="50000"/>
                  </a:prstClr>
                </a:solidFill>
              </a:rPr>
              <a:pPr/>
              <a:t>9/26/2020</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33C71599-210A-474C-8258-8A9E7F841BF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35016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CCE859-B968-47F6-BAEB-9A306B95F4EE}" type="datetimeFigureOut">
              <a:rPr lang="en-US" smtClean="0">
                <a:solidFill>
                  <a:prstClr val="black">
                    <a:lumMod val="50000"/>
                    <a:lumOff val="50000"/>
                  </a:prstClr>
                </a:solidFill>
              </a:rPr>
              <a:pPr/>
              <a:t>9/26/2020</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33C71599-210A-474C-8258-8A9E7F841BF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5794298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CCE859-B968-47F6-BAEB-9A306B95F4EE}" type="datetimeFigureOut">
              <a:rPr lang="en-US" smtClean="0">
                <a:solidFill>
                  <a:prstClr val="black">
                    <a:lumMod val="50000"/>
                    <a:lumOff val="50000"/>
                  </a:prstClr>
                </a:solidFill>
              </a:rPr>
              <a:pPr/>
              <a:t>9/26/2020</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33C71599-210A-474C-8258-8A9E7F841BF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4997067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CE859-B968-47F6-BAEB-9A306B95F4EE}" type="datetimeFigureOut">
              <a:rPr lang="en-US" smtClean="0">
                <a:solidFill>
                  <a:prstClr val="black">
                    <a:lumMod val="50000"/>
                    <a:lumOff val="50000"/>
                  </a:prstClr>
                </a:solidFill>
              </a:rPr>
              <a:pPr/>
              <a:t>9/26/2020</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33C71599-210A-474C-8258-8A9E7F841BF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2056256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CE859-B968-47F6-BAEB-9A306B95F4EE}" type="datetimeFigureOut">
              <a:rPr lang="en-US" smtClean="0">
                <a:solidFill>
                  <a:prstClr val="black">
                    <a:lumMod val="50000"/>
                    <a:lumOff val="50000"/>
                  </a:prstClr>
                </a:solidFill>
              </a:rPr>
              <a:pPr/>
              <a:t>9/26/2020</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33C71599-210A-474C-8258-8A9E7F841BF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8357932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6C20B-1087-43AF-B57B-346765C7C5A2}" type="datetimeFigureOut">
              <a:rPr lang="en-US" smtClean="0"/>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A3182-2CEF-465A-9EB9-275549799961}" type="slidenum">
              <a:rPr lang="en-US" smtClean="0"/>
              <a:t>‹#›</a:t>
            </a:fld>
            <a:endParaRPr lang="en-US"/>
          </a:p>
        </p:txBody>
      </p:sp>
    </p:spTree>
    <p:extLst>
      <p:ext uri="{BB962C8B-B14F-4D97-AF65-F5344CB8AC3E}">
        <p14:creationId xmlns:p14="http://schemas.microsoft.com/office/powerpoint/2010/main" val="1282447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CE859-B968-47F6-BAEB-9A306B95F4EE}" type="datetimeFigureOut">
              <a:rPr lang="en-US" smtClean="0">
                <a:solidFill>
                  <a:prstClr val="black">
                    <a:lumMod val="50000"/>
                    <a:lumOff val="50000"/>
                  </a:prstClr>
                </a:solidFill>
              </a:rPr>
              <a:pPr/>
              <a:t>9/26/2020</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33C71599-210A-474C-8258-8A9E7F841BF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240003652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CCE859-B968-47F6-BAEB-9A306B95F4EE}" type="datetimeFigureOut">
              <a:rPr lang="en-US" smtClean="0">
                <a:solidFill>
                  <a:prstClr val="black">
                    <a:lumMod val="50000"/>
                    <a:lumOff val="50000"/>
                  </a:prstClr>
                </a:solidFill>
              </a:rPr>
              <a:pPr/>
              <a:t>9/26/2020</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33C71599-210A-474C-8258-8A9E7F841BF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54590769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CCE859-B968-47F6-BAEB-9A306B95F4EE}" type="datetimeFigureOut">
              <a:rPr lang="en-US" smtClean="0">
                <a:solidFill>
                  <a:prstClr val="black">
                    <a:lumMod val="50000"/>
                    <a:lumOff val="50000"/>
                  </a:prstClr>
                </a:solidFill>
              </a:rPr>
              <a:pPr/>
              <a:t>9/26/2020</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33C71599-210A-474C-8258-8A9E7F841BF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856502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8CCE859-B968-47F6-BAEB-9A306B95F4EE}" type="datetimeFigureOut">
              <a:rPr lang="en-US" smtClean="0">
                <a:solidFill>
                  <a:prstClr val="black">
                    <a:lumMod val="50000"/>
                    <a:lumOff val="50000"/>
                  </a:prstClr>
                </a:solidFill>
              </a:rPr>
              <a:pPr/>
              <a:t>9/26/2020</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33C71599-210A-474C-8258-8A9E7F841BF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303043711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8CCE859-B968-47F6-BAEB-9A306B95F4EE}" type="datetimeFigureOut">
              <a:rPr lang="en-US" smtClean="0">
                <a:solidFill>
                  <a:prstClr val="black">
                    <a:lumMod val="50000"/>
                    <a:lumOff val="50000"/>
                  </a:prstClr>
                </a:solidFill>
              </a:rPr>
              <a:pPr/>
              <a:t>9/26/2020</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33C71599-210A-474C-8258-8A9E7F841BF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256221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CCE859-B968-47F6-BAEB-9A306B95F4EE}" type="datetimeFigureOut">
              <a:rPr lang="en-US" smtClean="0">
                <a:solidFill>
                  <a:prstClr val="black">
                    <a:lumMod val="50000"/>
                    <a:lumOff val="50000"/>
                  </a:prstClr>
                </a:solidFill>
              </a:rPr>
              <a:pPr/>
              <a:t>9/26/2020</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33C71599-210A-474C-8258-8A9E7F841BF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633834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8CCE859-B968-47F6-BAEB-9A306B95F4EE}" type="datetimeFigureOut">
              <a:rPr lang="en-US" smtClean="0">
                <a:solidFill>
                  <a:prstClr val="black">
                    <a:lumMod val="50000"/>
                    <a:lumOff val="50000"/>
                  </a:prstClr>
                </a:solidFill>
              </a:rPr>
              <a:pPr/>
              <a:t>9/26/2020</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33C71599-210A-474C-8258-8A9E7F841BF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444936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CCE859-B968-47F6-BAEB-9A306B95F4EE}" type="datetimeFigureOut">
              <a:rPr lang="en-US" smtClean="0">
                <a:solidFill>
                  <a:prstClr val="black">
                    <a:lumMod val="50000"/>
                    <a:lumOff val="50000"/>
                  </a:prstClr>
                </a:solidFill>
              </a:rPr>
              <a:pPr/>
              <a:t>9/26/2020</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33C71599-210A-474C-8258-8A9E7F841BF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54595831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CCE859-B968-47F6-BAEB-9A306B95F4EE}" type="datetimeFigureOut">
              <a:rPr lang="en-US" smtClean="0">
                <a:solidFill>
                  <a:prstClr val="black">
                    <a:lumMod val="50000"/>
                    <a:lumOff val="50000"/>
                  </a:prstClr>
                </a:solidFill>
              </a:rPr>
              <a:pPr/>
              <a:t>9/26/2020</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33C71599-210A-474C-8258-8A9E7F841BF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27724681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CE859-B968-47F6-BAEB-9A306B95F4EE}" type="datetimeFigureOut">
              <a:rPr lang="en-US" smtClean="0">
                <a:solidFill>
                  <a:prstClr val="black">
                    <a:lumMod val="50000"/>
                    <a:lumOff val="50000"/>
                  </a:prstClr>
                </a:solidFill>
              </a:rPr>
              <a:pPr/>
              <a:t>9/26/2020</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33C71599-210A-474C-8258-8A9E7F841BF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977913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96C20B-1087-43AF-B57B-346765C7C5A2}" type="datetimeFigureOut">
              <a:rPr lang="en-US" smtClean="0"/>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A3182-2CEF-465A-9EB9-275549799961}" type="slidenum">
              <a:rPr lang="en-US" smtClean="0"/>
              <a:t>‹#›</a:t>
            </a:fld>
            <a:endParaRPr lang="en-US"/>
          </a:p>
        </p:txBody>
      </p:sp>
    </p:spTree>
    <p:extLst>
      <p:ext uri="{BB962C8B-B14F-4D97-AF65-F5344CB8AC3E}">
        <p14:creationId xmlns:p14="http://schemas.microsoft.com/office/powerpoint/2010/main" val="31791618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CE859-B968-47F6-BAEB-9A306B95F4EE}" type="datetimeFigureOut">
              <a:rPr lang="en-US" smtClean="0">
                <a:solidFill>
                  <a:prstClr val="black">
                    <a:lumMod val="50000"/>
                    <a:lumOff val="50000"/>
                  </a:prstClr>
                </a:solidFill>
              </a:rPr>
              <a:pPr/>
              <a:t>9/26/2020</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33C71599-210A-474C-8258-8A9E7F841BF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85921268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CE859-B968-47F6-BAEB-9A306B95F4EE}" type="datetimeFigureOut">
              <a:rPr lang="en-US" smtClean="0">
                <a:solidFill>
                  <a:prstClr val="black">
                    <a:lumMod val="50000"/>
                    <a:lumOff val="50000"/>
                  </a:prstClr>
                </a:solidFill>
              </a:rPr>
              <a:pPr/>
              <a:t>9/26/2020</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33C71599-210A-474C-8258-8A9E7F841BF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321628619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CCE859-B968-47F6-BAEB-9A306B95F4EE}" type="datetimeFigureOut">
              <a:rPr lang="en-US" smtClean="0">
                <a:solidFill>
                  <a:prstClr val="black">
                    <a:lumMod val="50000"/>
                    <a:lumOff val="50000"/>
                  </a:prstClr>
                </a:solidFill>
              </a:rPr>
              <a:pPr/>
              <a:t>9/26/2020</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33C71599-210A-474C-8258-8A9E7F841BF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36293588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CCE859-B968-47F6-BAEB-9A306B95F4EE}" type="datetimeFigureOut">
              <a:rPr lang="en-US" smtClean="0">
                <a:solidFill>
                  <a:prstClr val="black">
                    <a:lumMod val="50000"/>
                    <a:lumOff val="50000"/>
                  </a:prstClr>
                </a:solidFill>
              </a:rPr>
              <a:pPr/>
              <a:t>9/26/2020</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33C71599-210A-474C-8258-8A9E7F841BF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9403535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96C20B-1087-43AF-B57B-346765C7C5A2}" type="datetimeFigureOut">
              <a:rPr lang="en-US" smtClean="0"/>
              <a:t>9/26/2020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A3182-2CEF-465A-9EB9-275549799961}" type="slidenum">
              <a:rPr lang="en-US" smtClean="0"/>
              <a:t>‹#›</a:t>
            </a:fld>
            <a:endParaRPr lang="en-US"/>
          </a:p>
        </p:txBody>
      </p:sp>
    </p:spTree>
    <p:extLst>
      <p:ext uri="{BB962C8B-B14F-4D97-AF65-F5344CB8AC3E}">
        <p14:creationId xmlns:p14="http://schemas.microsoft.com/office/powerpoint/2010/main" val="281047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96C20B-1087-43AF-B57B-346765C7C5A2}" type="datetimeFigureOut">
              <a:rPr lang="en-US" smtClean="0"/>
              <a:t>9/26/2020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A3182-2CEF-465A-9EB9-275549799961}" type="slidenum">
              <a:rPr lang="en-US" smtClean="0"/>
              <a:t>‹#›</a:t>
            </a:fld>
            <a:endParaRPr lang="en-US"/>
          </a:p>
        </p:txBody>
      </p:sp>
    </p:spTree>
    <p:extLst>
      <p:ext uri="{BB962C8B-B14F-4D97-AF65-F5344CB8AC3E}">
        <p14:creationId xmlns:p14="http://schemas.microsoft.com/office/powerpoint/2010/main" val="324380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96C20B-1087-43AF-B57B-346765C7C5A2}" type="datetimeFigureOut">
              <a:rPr lang="en-US" smtClean="0"/>
              <a:t>9/26/2020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A3182-2CEF-465A-9EB9-275549799961}" type="slidenum">
              <a:rPr lang="en-US" smtClean="0"/>
              <a:t>‹#›</a:t>
            </a:fld>
            <a:endParaRPr lang="en-US"/>
          </a:p>
        </p:txBody>
      </p:sp>
    </p:spTree>
    <p:extLst>
      <p:ext uri="{BB962C8B-B14F-4D97-AF65-F5344CB8AC3E}">
        <p14:creationId xmlns:p14="http://schemas.microsoft.com/office/powerpoint/2010/main" val="63243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6C20B-1087-43AF-B57B-346765C7C5A2}" type="datetimeFigureOut">
              <a:rPr lang="en-US" smtClean="0"/>
              <a:t>9/26/2020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A3182-2CEF-465A-9EB9-275549799961}" type="slidenum">
              <a:rPr lang="en-US" smtClean="0"/>
              <a:t>‹#›</a:t>
            </a:fld>
            <a:endParaRPr lang="en-US"/>
          </a:p>
        </p:txBody>
      </p:sp>
    </p:spTree>
    <p:extLst>
      <p:ext uri="{BB962C8B-B14F-4D97-AF65-F5344CB8AC3E}">
        <p14:creationId xmlns:p14="http://schemas.microsoft.com/office/powerpoint/2010/main" val="2925706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6C20B-1087-43AF-B57B-346765C7C5A2}" type="datetimeFigureOut">
              <a:rPr lang="en-US" smtClean="0"/>
              <a:t>9/26/2020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A3182-2CEF-465A-9EB9-275549799961}" type="slidenum">
              <a:rPr lang="en-US" smtClean="0"/>
              <a:t>‹#›</a:t>
            </a:fld>
            <a:endParaRPr lang="en-US"/>
          </a:p>
        </p:txBody>
      </p:sp>
    </p:spTree>
    <p:extLst>
      <p:ext uri="{BB962C8B-B14F-4D97-AF65-F5344CB8AC3E}">
        <p14:creationId xmlns:p14="http://schemas.microsoft.com/office/powerpoint/2010/main" val="377698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6C20B-1087-43AF-B57B-346765C7C5A2}" type="datetimeFigureOut">
              <a:rPr lang="en-US" smtClean="0"/>
              <a:t>9/26/2020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A3182-2CEF-465A-9EB9-275549799961}" type="slidenum">
              <a:rPr lang="en-US" smtClean="0"/>
              <a:t>‹#›</a:t>
            </a:fld>
            <a:endParaRPr lang="en-US"/>
          </a:p>
        </p:txBody>
      </p:sp>
    </p:spTree>
    <p:extLst>
      <p:ext uri="{BB962C8B-B14F-4D97-AF65-F5344CB8AC3E}">
        <p14:creationId xmlns:p14="http://schemas.microsoft.com/office/powerpoint/2010/main" val="247907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6C20B-1087-43AF-B57B-346765C7C5A2}" type="datetimeFigureOut">
              <a:rPr lang="en-US" smtClean="0"/>
              <a:t>9/26/2020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A3182-2CEF-465A-9EB9-275549799961}" type="slidenum">
              <a:rPr lang="en-US" smtClean="0"/>
              <a:t>‹#›</a:t>
            </a:fld>
            <a:endParaRPr lang="en-US"/>
          </a:p>
        </p:txBody>
      </p:sp>
    </p:spTree>
    <p:extLst>
      <p:ext uri="{BB962C8B-B14F-4D97-AF65-F5344CB8AC3E}">
        <p14:creationId xmlns:p14="http://schemas.microsoft.com/office/powerpoint/2010/main" val="3893162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8CCE859-B968-47F6-BAEB-9A306B95F4EE}" type="datetimeFigureOut">
              <a:rPr lang="en-US" smtClean="0">
                <a:solidFill>
                  <a:prstClr val="black">
                    <a:lumMod val="50000"/>
                    <a:lumOff val="50000"/>
                  </a:prstClr>
                </a:solidFill>
              </a:rPr>
              <a:pPr/>
              <a:t>9/26/2020</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3C71599-210A-474C-8258-8A9E7F841BF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17229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8CCE859-B968-47F6-BAEB-9A306B95F4EE}" type="datetimeFigureOut">
              <a:rPr lang="en-US" smtClean="0">
                <a:solidFill>
                  <a:prstClr val="black">
                    <a:lumMod val="50000"/>
                    <a:lumOff val="50000"/>
                  </a:prstClr>
                </a:solidFill>
              </a:rPr>
              <a:pPr/>
              <a:t>9/26/2020</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3C71599-210A-474C-8258-8A9E7F841BF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5626670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9200" y="323671"/>
            <a:ext cx="6553200" cy="120032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r">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ar-SA" sz="7200" b="1" dirty="0" smtClean="0">
                <a:ln w="12700">
                  <a:solidFill>
                    <a:srgbClr val="212745">
                      <a:lumMod val="75000"/>
                    </a:srgbClr>
                  </a:solidFill>
                  <a:prstDash val="solid"/>
                </a:ln>
                <a:solidFill>
                  <a:srgbClr val="FF0000"/>
                </a:solidFill>
                <a:latin typeface="NikoshBAN" panose="02000000000000000000" pitchFamily="2" charset="0"/>
                <a:cs typeface="NikoshBAN" panose="02000000000000000000" pitchFamily="2" charset="0"/>
              </a:rPr>
              <a:t>اهلا و سهلا </a:t>
            </a:r>
            <a:endParaRPr lang="en-US" sz="7200" b="1" dirty="0">
              <a:ln w="12700">
                <a:solidFill>
                  <a:srgbClr val="212745">
                    <a:lumMod val="75000"/>
                  </a:srgbClr>
                </a:solidFill>
                <a:prstDash val="solid"/>
              </a:ln>
              <a:solidFill>
                <a:srgbClr val="FF000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676400"/>
            <a:ext cx="6553200" cy="44958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4473606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ppt_w</p:attrName>
                                        </p:attrNameLst>
                                      </p:cBhvr>
                                      <p:tavLst>
                                        <p:tav tm="0">
                                          <p:val>
                                            <p:fltVal val="0"/>
                                          </p:val>
                                        </p:tav>
                                        <p:tav tm="100000">
                                          <p:val>
                                            <p:strVal val="#ppt_w"/>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981200" y="533400"/>
            <a:ext cx="4800600" cy="152400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dirty="0" err="1" smtClean="0">
                <a:latin typeface="NikoshBAN" panose="02000000000000000000" pitchFamily="2" charset="0"/>
                <a:cs typeface="NikoshBAN" panose="02000000000000000000" pitchFamily="2" charset="0"/>
              </a:rPr>
              <a:t>মুসাফাহ</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এর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বিধান</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
        <p:nvSpPr>
          <p:cNvPr id="3" name="Rounded Rectangle 2"/>
          <p:cNvSpPr/>
          <p:nvPr/>
        </p:nvSpPr>
        <p:spPr>
          <a:xfrm>
            <a:off x="609600" y="2286000"/>
            <a:ext cx="8001000" cy="3733800"/>
          </a:xfrm>
          <a:prstGeom prst="roundRect">
            <a:avLst/>
          </a:prstGeom>
          <a:effectLst>
            <a:outerShdw blurRad="50800" dist="38100" dir="8100000" algn="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800" dirty="0" smtClean="0">
                <a:latin typeface="NikoshBAN" pitchFamily="2" charset="0"/>
                <a:cs typeface="NikoshBAN" pitchFamily="2" charset="0"/>
              </a:rPr>
              <a:t>**</a:t>
            </a:r>
            <a:r>
              <a:rPr lang="en-US" sz="2800" dirty="0" err="1" smtClean="0">
                <a:latin typeface="NikoshBAN" pitchFamily="2" charset="0"/>
                <a:cs typeface="NikoshBAN" pitchFamily="2" charset="0"/>
              </a:rPr>
              <a:t>জমহুর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ওলামাদের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মুসাফাহ</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জায়েজ</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সুন্নাতসম্মত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একটি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কাজ</a:t>
            </a:r>
            <a:r>
              <a:rPr lang="en-US" sz="2800" dirty="0" smtClean="0">
                <a:latin typeface="NikoshBAN" pitchFamily="2" charset="0"/>
                <a:cs typeface="NikoshBAN" pitchFamily="2" charset="0"/>
              </a:rPr>
              <a:t>।</a:t>
            </a:r>
            <a:r>
              <a:rPr lang="ar-SA" sz="2800" dirty="0" smtClean="0">
                <a:latin typeface="NikoshBAN" pitchFamily="2" charset="0"/>
                <a:cs typeface="NikoshBAN" pitchFamily="2" charset="0"/>
              </a:rPr>
              <a:t> </a:t>
            </a:r>
            <a:endParaRPr lang="en-US" sz="2800" dirty="0" smtClean="0">
              <a:latin typeface="NikoshBAN" pitchFamily="2" charset="0"/>
              <a:cs typeface="NikoshBAN" pitchFamily="2" charset="0"/>
            </a:endParaRPr>
          </a:p>
          <a:p>
            <a:pPr algn="just"/>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কতিপয়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আলেমদের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নির্ধারণপূর্বক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আবশ্যকিয়ভাবে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মুসাফাহ</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মাকরুহ</a:t>
            </a:r>
            <a:r>
              <a:rPr lang="en-US" sz="2800" dirty="0" smtClean="0">
                <a:latin typeface="NikoshBAN" pitchFamily="2" charset="0"/>
                <a:cs typeface="NikoshBAN" pitchFamily="2" charset="0"/>
              </a:rPr>
              <a:t>।</a:t>
            </a:r>
          </a:p>
          <a:p>
            <a:pPr algn="just"/>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যাদের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সাথে</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দেখা</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যায়েজ</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নেই</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তাদের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সাথে</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মুসাফাহ</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জায়েজ</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নেই</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62867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981807"/>
            <a:ext cx="2751993" cy="275199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143" y="3886200"/>
            <a:ext cx="2762250" cy="2362200"/>
          </a:xfrm>
          <a:prstGeom prst="rect">
            <a:avLst/>
          </a:prstGeom>
        </p:spPr>
      </p:pic>
      <p:sp>
        <p:nvSpPr>
          <p:cNvPr id="5" name="Right Arrow 4"/>
          <p:cNvSpPr/>
          <p:nvPr/>
        </p:nvSpPr>
        <p:spPr>
          <a:xfrm>
            <a:off x="914400" y="1662545"/>
            <a:ext cx="3962400" cy="1995055"/>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3200" dirty="0" err="1" smtClean="0">
                <a:latin typeface="NikoshBAN" pitchFamily="2" charset="0"/>
                <a:cs typeface="NikoshBAN" pitchFamily="2" charset="0"/>
              </a:rPr>
              <a:t>এক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ঘাড়ের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সাথে</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অন্য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ঘাড়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মিলানো</a:t>
            </a:r>
            <a:endParaRPr lang="en-US" sz="3200" dirty="0">
              <a:latin typeface="NikoshBAN" pitchFamily="2" charset="0"/>
              <a:cs typeface="NikoshBAN" pitchFamily="2" charset="0"/>
            </a:endParaRPr>
          </a:p>
        </p:txBody>
      </p:sp>
      <p:sp>
        <p:nvSpPr>
          <p:cNvPr id="6" name="Right Arrow 5"/>
          <p:cNvSpPr/>
          <p:nvPr/>
        </p:nvSpPr>
        <p:spPr>
          <a:xfrm>
            <a:off x="990600" y="4191000"/>
            <a:ext cx="3962400" cy="18288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dirty="0" err="1" smtClean="0">
                <a:latin typeface="NikoshBAN" pitchFamily="2" charset="0"/>
                <a:cs typeface="NikoshBAN" pitchFamily="2" charset="0"/>
              </a:rPr>
              <a:t>পরস্পর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কোলাকোলি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7" name="Rounded Rectangle 6"/>
          <p:cNvSpPr/>
          <p:nvPr/>
        </p:nvSpPr>
        <p:spPr>
          <a:xfrm>
            <a:off x="1295400" y="609600"/>
            <a:ext cx="2362200" cy="1371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bn-IN" sz="3200" dirty="0" smtClean="0"/>
              <a:t>মুসাফাহ এর পরিচয় </a:t>
            </a:r>
            <a:endParaRPr lang="en-US" sz="3200" dirty="0"/>
          </a:p>
        </p:txBody>
      </p:sp>
    </p:spTree>
    <p:extLst>
      <p:ext uri="{BB962C8B-B14F-4D97-AF65-F5344CB8AC3E}">
        <p14:creationId xmlns:p14="http://schemas.microsoft.com/office/powerpoint/2010/main" val="377342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9"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90600" y="3124200"/>
            <a:ext cx="7162800" cy="2133600"/>
          </a:xfrm>
          <a:prstGeom prst="round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4400" dirty="0" smtClean="0">
                <a:latin typeface="NikoshBAN" panose="02000000000000000000" pitchFamily="2" charset="0"/>
                <a:cs typeface="NikoshBAN" panose="02000000000000000000" pitchFamily="2" charset="0"/>
              </a:rPr>
              <a:t>মূয়ানাকা এর সঠিক পদ্ধতি বর্ননা করো। </a:t>
            </a:r>
          </a:p>
          <a:p>
            <a:pPr algn="ctr"/>
            <a:r>
              <a:rPr lang="bn-IN" dirty="0" smtClean="0"/>
              <a:t>সময়ঃ ৫ মিনিট</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685800"/>
            <a:ext cx="3048000" cy="1947861"/>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5" name="Left Arrow 4"/>
          <p:cNvSpPr/>
          <p:nvPr/>
        </p:nvSpPr>
        <p:spPr>
          <a:xfrm>
            <a:off x="4191000" y="762000"/>
            <a:ext cx="4191000" cy="1828800"/>
          </a:xfrm>
          <a:prstGeom prst="lef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800" dirty="0">
                <a:solidFill>
                  <a:srgbClr val="0070C0"/>
                </a:solidFill>
                <a:latin typeface="NikoshBAN" panose="02000000000000000000" pitchFamily="2" charset="0"/>
                <a:cs typeface="NikoshBAN" panose="02000000000000000000" pitchFamily="2" charset="0"/>
              </a:rPr>
              <a:t>জোড়ায় কাজ</a:t>
            </a:r>
            <a:endParaRPr lang="en-US" sz="48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3803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fade">
                                      <p:cBhvr>
                                        <p:cTn id="21" dur="1000"/>
                                        <p:tgtEl>
                                          <p:spTgt spid="3">
                                            <p:bg/>
                                          </p:spTgt>
                                        </p:tgtEl>
                                      </p:cBhvr>
                                    </p:animEffect>
                                    <p:anim calcmode="lin" valueType="num">
                                      <p:cBhvr>
                                        <p:cTn id="22" dur="1000" fill="hold"/>
                                        <p:tgtEl>
                                          <p:spTgt spid="3">
                                            <p:bg/>
                                          </p:spTgt>
                                        </p:tgtEl>
                                        <p:attrNameLst>
                                          <p:attrName>ppt_x</p:attrName>
                                        </p:attrNameLst>
                                      </p:cBhvr>
                                      <p:tavLst>
                                        <p:tav tm="0">
                                          <p:val>
                                            <p:strVal val="#ppt_x"/>
                                          </p:val>
                                        </p:tav>
                                        <p:tav tm="100000">
                                          <p:val>
                                            <p:strVal val="#ppt_x"/>
                                          </p:val>
                                        </p:tav>
                                      </p:tavLst>
                                    </p:anim>
                                    <p:anim calcmode="lin" valueType="num">
                                      <p:cBhvr>
                                        <p:cTn id="23"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1000"/>
                                        <p:tgtEl>
                                          <p:spTgt spid="3">
                                            <p:txEl>
                                              <p:pRg st="1" end="1"/>
                                            </p:txEl>
                                          </p:spTgt>
                                        </p:tgtEl>
                                      </p:cBhvr>
                                    </p:animEffect>
                                    <p:anim calcmode="lin" valueType="num">
                                      <p:cBhvr>
                                        <p:cTn id="3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476" y="469453"/>
            <a:ext cx="3193513" cy="248329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074" y="3056530"/>
            <a:ext cx="3345913" cy="3124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5676" y="438150"/>
            <a:ext cx="3603088" cy="25146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5676" y="3048000"/>
            <a:ext cx="3637724" cy="3105150"/>
          </a:xfrm>
          <a:prstGeom prst="rect">
            <a:avLst/>
          </a:prstGeom>
        </p:spPr>
      </p:pic>
      <p:cxnSp>
        <p:nvCxnSpPr>
          <p:cNvPr id="8" name="Straight Connector 7"/>
          <p:cNvCxnSpPr/>
          <p:nvPr/>
        </p:nvCxnSpPr>
        <p:spPr>
          <a:xfrm flipV="1">
            <a:off x="4800600" y="438150"/>
            <a:ext cx="2286000" cy="24261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4648200" y="609600"/>
            <a:ext cx="2209800" cy="225469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76800" y="3276600"/>
            <a:ext cx="2667000" cy="2743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800600" y="3276600"/>
            <a:ext cx="2667000" cy="2743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2133600" y="3948545"/>
            <a:ext cx="1605395" cy="1233055"/>
            <a:chOff x="375805" y="1066800"/>
            <a:chExt cx="1605395" cy="1233055"/>
          </a:xfrm>
        </p:grpSpPr>
        <p:cxnSp>
          <p:nvCxnSpPr>
            <p:cNvPr id="39" name="Straight Connector 38"/>
            <p:cNvCxnSpPr/>
            <p:nvPr/>
          </p:nvCxnSpPr>
          <p:spPr>
            <a:xfrm flipH="1">
              <a:off x="381000" y="1066800"/>
              <a:ext cx="1600200" cy="121920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75805" y="1651224"/>
              <a:ext cx="19050" cy="648631"/>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2433205" y="1129145"/>
            <a:ext cx="1605395" cy="1233055"/>
            <a:chOff x="375805" y="1066800"/>
            <a:chExt cx="1605395" cy="1233055"/>
          </a:xfrm>
        </p:grpSpPr>
        <p:cxnSp>
          <p:nvCxnSpPr>
            <p:cNvPr id="49" name="Straight Connector 48"/>
            <p:cNvCxnSpPr/>
            <p:nvPr/>
          </p:nvCxnSpPr>
          <p:spPr>
            <a:xfrm flipH="1">
              <a:off x="381000" y="1066800"/>
              <a:ext cx="1600200" cy="121920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75805" y="1651224"/>
              <a:ext cx="19050" cy="648631"/>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12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0-#ppt_w/2"/>
                                          </p:val>
                                        </p:tav>
                                        <p:tav tm="100000">
                                          <p:val>
                                            <p:strVal val="#ppt_x"/>
                                          </p:val>
                                        </p:tav>
                                      </p:tavLst>
                                    </p:anim>
                                    <p:anim calcmode="lin" valueType="num">
                                      <p:cBhvr additive="base">
                                        <p:cTn id="28"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32"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out)">
                                      <p:cBhvr>
                                        <p:cTn id="33" dur="2000"/>
                                        <p:tgtEl>
                                          <p:spTgt spid="15"/>
                                        </p:tgtEl>
                                      </p:cBhvr>
                                    </p:animEffect>
                                  </p:childTnLst>
                                </p:cTn>
                              </p:par>
                              <p:par>
                                <p:cTn id="34" presetID="6" presetClass="entr" presetSubtype="32"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ircle(out)">
                                      <p:cBhvr>
                                        <p:cTn id="36" dur="2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additive="base">
                                        <p:cTn id="41" dur="500" fill="hold"/>
                                        <p:tgtEl>
                                          <p:spTgt spid="47"/>
                                        </p:tgtEl>
                                        <p:attrNameLst>
                                          <p:attrName>ppt_x</p:attrName>
                                        </p:attrNameLst>
                                      </p:cBhvr>
                                      <p:tavLst>
                                        <p:tav tm="0">
                                          <p:val>
                                            <p:strVal val="0-#ppt_w/2"/>
                                          </p:val>
                                        </p:tav>
                                        <p:tav tm="100000">
                                          <p:val>
                                            <p:strVal val="#ppt_x"/>
                                          </p:val>
                                        </p:tav>
                                      </p:tavLst>
                                    </p:anim>
                                    <p:anim calcmode="lin" valueType="num">
                                      <p:cBhvr additive="base">
                                        <p:cTn id="42"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32"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ircle(out)">
                                      <p:cBhvr>
                                        <p:cTn id="47" dur="2000"/>
                                        <p:tgtEl>
                                          <p:spTgt spid="16"/>
                                        </p:tgtEl>
                                      </p:cBhvr>
                                    </p:animEffect>
                                  </p:childTnLst>
                                </p:cTn>
                              </p:par>
                              <p:par>
                                <p:cTn id="48" presetID="6" presetClass="entr" presetSubtype="32"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circle(out)">
                                      <p:cBhvr>
                                        <p:cTn id="5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47800" y="381000"/>
            <a:ext cx="6019800" cy="1219200"/>
          </a:xfrm>
          <a:prstGeom prst="roundRect">
            <a:avLst/>
          </a:prstGeom>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dirty="0" err="1" smtClean="0">
                <a:latin typeface="NikoshBAN" panose="02000000000000000000" pitchFamily="2" charset="0"/>
                <a:cs typeface="NikoshBAN" panose="02000000000000000000" pitchFamily="2" charset="0"/>
              </a:rPr>
              <a:t>চলো</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একটি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ভিডিও</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দেখি</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151720197"/>
              </p:ext>
            </p:extLst>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1029"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4114800" y="304323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3684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out)">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2133600"/>
            <a:ext cx="8001000" cy="35394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3200" dirty="0" smtClean="0">
                <a:latin typeface="NikoshBAN" pitchFamily="2" charset="0"/>
                <a:cs typeface="NikoshBAN" pitchFamily="2" charset="0"/>
              </a:rPr>
              <a:t>১। </a:t>
            </a:r>
            <a:r>
              <a:rPr lang="en-US" sz="3200" dirty="0" err="1" smtClean="0">
                <a:latin typeface="NikoshBAN" pitchFamily="2" charset="0"/>
                <a:cs typeface="NikoshBAN" pitchFamily="2" charset="0"/>
              </a:rPr>
              <a:t>জমহুর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ওলামাদের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মুসাফাহ</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জায়েজ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সুন্নাতসম্মত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একটি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রসুল</a:t>
            </a:r>
            <a:r>
              <a:rPr lang="en-US" sz="3200" dirty="0" smtClean="0">
                <a:latin typeface="NikoshBAN" pitchFamily="2" charset="0"/>
                <a:cs typeface="NikoshBAN" pitchFamily="2" charset="0"/>
              </a:rPr>
              <a:t> (স) </a:t>
            </a:r>
            <a:r>
              <a:rPr lang="ar-SA" sz="3200" dirty="0" smtClean="0">
                <a:latin typeface="NikoshBAN" pitchFamily="2" charset="0"/>
                <a:cs typeface="NikoshBAN" pitchFamily="2" charset="0"/>
              </a:rPr>
              <a:t>معانقة </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করতেন</a:t>
            </a:r>
            <a:r>
              <a:rPr lang="en-US" sz="3200" dirty="0" smtClean="0">
                <a:latin typeface="NikoshBAN" pitchFamily="2" charset="0"/>
                <a:cs typeface="NikoshBAN" pitchFamily="2" charset="0"/>
              </a:rPr>
              <a:t>।</a:t>
            </a:r>
            <a:r>
              <a:rPr lang="bn-IN" sz="3200" dirty="0" smtClean="0">
                <a:latin typeface="NikoshBAN" pitchFamily="2" charset="0"/>
                <a:cs typeface="NikoshBAN" pitchFamily="2" charset="0"/>
              </a:rPr>
              <a:t> </a:t>
            </a:r>
            <a:endParaRPr lang="en-US" sz="3200" dirty="0" smtClean="0">
              <a:latin typeface="NikoshBAN" pitchFamily="2" charset="0"/>
              <a:cs typeface="NikoshBAN" pitchFamily="2" charset="0"/>
            </a:endParaRPr>
          </a:p>
          <a:p>
            <a:r>
              <a:rPr lang="en-US" sz="3200" dirty="0" smtClean="0">
                <a:latin typeface="NikoshBAN" pitchFamily="2" charset="0"/>
                <a:cs typeface="NikoshBAN" pitchFamily="2" charset="0"/>
              </a:rPr>
              <a:t>  </a:t>
            </a:r>
            <a:r>
              <a:rPr lang="ar-SA" sz="3200" dirty="0" smtClean="0">
                <a:latin typeface="NikoshBAN" pitchFamily="2" charset="0"/>
                <a:cs typeface="NikoshBAN" pitchFamily="2" charset="0"/>
              </a:rPr>
              <a:t>عن عائشة (رض) قالت اعتنق النبى زيد بن حارثة وقبله </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সদ্ভাব</a:t>
            </a:r>
            <a:r>
              <a:rPr lang="en-US" sz="3200" dirty="0" smtClean="0">
                <a:latin typeface="NikoshBAN" pitchFamily="2" charset="0"/>
                <a:cs typeface="NikoshBAN" pitchFamily="2" charset="0"/>
              </a:rPr>
              <a:t> ও </a:t>
            </a:r>
            <a:r>
              <a:rPr lang="en-US" sz="3200" dirty="0" err="1" smtClean="0">
                <a:latin typeface="NikoshBAN" pitchFamily="2" charset="0"/>
                <a:cs typeface="NikoshBAN" pitchFamily="2" charset="0"/>
              </a:rPr>
              <a:t>ভালোবাসা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বৃদ্ধি</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পায়</a:t>
            </a:r>
            <a:r>
              <a:rPr lang="en-US" sz="3200" dirty="0" smtClean="0">
                <a:latin typeface="NikoshBAN" pitchFamily="2" charset="0"/>
                <a:cs typeface="NikoshBAN" pitchFamily="2" charset="0"/>
              </a:rPr>
              <a:t>।</a:t>
            </a:r>
          </a:p>
          <a:p>
            <a:r>
              <a:rPr lang="en-US" sz="3200" dirty="0" smtClean="0">
                <a:latin typeface="NikoshBAN" pitchFamily="2" charset="0"/>
                <a:cs typeface="NikoshBAN" pitchFamily="2" charset="0"/>
              </a:rPr>
              <a:t>২। </a:t>
            </a:r>
            <a:r>
              <a:rPr lang="en-US" sz="3200" dirty="0" err="1" smtClean="0">
                <a:latin typeface="NikoshBAN" pitchFamily="2" charset="0"/>
                <a:cs typeface="NikoshBAN" pitchFamily="2" charset="0"/>
              </a:rPr>
              <a:t>মুয়ানাকার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শুধু</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বক্ষ</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মিলানো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জায়েজ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নেই</a:t>
            </a:r>
            <a:r>
              <a:rPr lang="en-US" sz="3200" dirty="0" smtClean="0">
                <a:latin typeface="NikoshBAN" pitchFamily="2" charset="0"/>
                <a:cs typeface="NikoshBAN" pitchFamily="2" charset="0"/>
              </a:rPr>
              <a:t>।</a:t>
            </a:r>
          </a:p>
          <a:p>
            <a:r>
              <a:rPr lang="en-US" sz="3200" dirty="0" smtClean="0">
                <a:latin typeface="NikoshBAN" pitchFamily="2" charset="0"/>
                <a:cs typeface="NikoshBAN" pitchFamily="2" charset="0"/>
              </a:rPr>
              <a:t>৩।  </a:t>
            </a:r>
            <a:r>
              <a:rPr lang="en-US" sz="3200" dirty="0" err="1" smtClean="0">
                <a:latin typeface="NikoshBAN" pitchFamily="2" charset="0"/>
                <a:cs typeface="NikoshBAN" pitchFamily="2" charset="0"/>
              </a:rPr>
              <a:t>মহিলা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সুদর্শ</a:t>
            </a:r>
            <a:r>
              <a:rPr lang="bn-IN" sz="3200" dirty="0" smtClean="0">
                <a:latin typeface="NikoshBAN" pitchFamily="2" charset="0"/>
                <a:cs typeface="NikoshBAN" pitchFamily="2" charset="0"/>
              </a:rPr>
              <a:t>ন </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সাথে</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উদ্দেশ্য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প্রণোদিতভাবে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মুয়ানাকা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জায়েজ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নেই</a:t>
            </a:r>
            <a:r>
              <a:rPr lang="en-US" sz="3200" dirty="0" smtClean="0">
                <a:latin typeface="NikoshBAN" pitchFamily="2" charset="0"/>
                <a:cs typeface="NikoshBAN" pitchFamily="2" charset="0"/>
              </a:rPr>
              <a:t>।</a:t>
            </a:r>
            <a:endParaRPr lang="en-US" sz="3200" dirty="0"/>
          </a:p>
        </p:txBody>
      </p:sp>
      <p:sp>
        <p:nvSpPr>
          <p:cNvPr id="4" name="Oval 3"/>
          <p:cNvSpPr/>
          <p:nvPr/>
        </p:nvSpPr>
        <p:spPr>
          <a:xfrm>
            <a:off x="1828800" y="533400"/>
            <a:ext cx="5562600" cy="1447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r>
              <a:rPr lang="ar-SA" sz="4800" dirty="0" smtClean="0">
                <a:latin typeface="NikoshBAN" pitchFamily="2" charset="0"/>
                <a:cs typeface="NikoshBAN" pitchFamily="2" charset="0"/>
              </a:rPr>
              <a:t>معانقة </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এর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বিধান</a:t>
            </a:r>
            <a:endParaRPr lang="en-US" sz="4800" dirty="0">
              <a:latin typeface="NikoshBAN" pitchFamily="2" charset="0"/>
              <a:cs typeface="NikoshBAN" pitchFamily="2" charset="0"/>
            </a:endParaRPr>
          </a:p>
        </p:txBody>
      </p:sp>
    </p:spTree>
    <p:extLst>
      <p:ext uri="{BB962C8B-B14F-4D97-AF65-F5344CB8AC3E}">
        <p14:creationId xmlns:p14="http://schemas.microsoft.com/office/powerpoint/2010/main" val="22017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42472"/>
            <a:ext cx="754380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bn-BD" sz="2400" dirty="0" smtClean="0">
                <a:latin typeface="NikoshBAN" panose="02000000000000000000" pitchFamily="2" charset="0"/>
                <a:cs typeface="NikoshBAN" panose="02000000000000000000" pitchFamily="2" charset="0"/>
              </a:rPr>
              <a:t>১। করমর্দন  কি?</a:t>
            </a:r>
            <a:endParaRPr lang="en-US" sz="2400" dirty="0" smtClean="0">
              <a:latin typeface="NikoshBAN" panose="02000000000000000000" pitchFamily="2" charset="0"/>
              <a:cs typeface="NikoshBAN" panose="02000000000000000000" pitchFamily="2" charset="0"/>
            </a:endParaRPr>
          </a:p>
          <a:p>
            <a:r>
              <a:rPr lang="en-US" sz="2400" dirty="0" smtClean="0">
                <a:latin typeface="NikoshBAN" panose="02000000000000000000" pitchFamily="2" charset="0"/>
                <a:cs typeface="NikoshBAN" panose="02000000000000000000" pitchFamily="2" charset="0"/>
              </a:rPr>
              <a:t>2</a:t>
            </a:r>
            <a:r>
              <a:rPr lang="bn-BD" sz="2400" dirty="0" smtClean="0">
                <a:latin typeface="NikoshBAN" panose="02000000000000000000" pitchFamily="2" charset="0"/>
                <a:cs typeface="NikoshBAN" panose="02000000000000000000" pitchFamily="2" charset="0"/>
              </a:rPr>
              <a:t>। করমর্দনের সময় কোন দোয়া পড়িতে হয়? বর্ণনা কর। </a:t>
            </a:r>
          </a:p>
          <a:p>
            <a:r>
              <a:rPr lang="bn-BD" sz="2400" dirty="0" smtClean="0">
                <a:latin typeface="NikoshBAN" panose="02000000000000000000" pitchFamily="2" charset="0"/>
                <a:cs typeface="NikoshBAN" panose="02000000000000000000" pitchFamily="2" charset="0"/>
              </a:rPr>
              <a:t>৩। চিত্র-১ এ মুসাফাহার </a:t>
            </a:r>
            <a:r>
              <a:rPr lang="bn-IN" sz="2400" dirty="0" smtClean="0">
                <a:latin typeface="NikoshBAN" panose="02000000000000000000" pitchFamily="2" charset="0"/>
                <a:cs typeface="NikoshBAN" panose="02000000000000000000" pitchFamily="2" charset="0"/>
              </a:rPr>
              <a:t> বিধান</a:t>
            </a:r>
            <a:r>
              <a:rPr lang="bn-BD" sz="2400" dirty="0" smtClean="0">
                <a:latin typeface="NikoshBAN" panose="02000000000000000000" pitchFamily="2" charset="0"/>
                <a:cs typeface="NikoshBAN" panose="02000000000000000000" pitchFamily="2" charset="0"/>
              </a:rPr>
              <a:t> ব্যাখ্যা কর।</a:t>
            </a:r>
          </a:p>
          <a:p>
            <a:r>
              <a:rPr lang="bn-BD" sz="2400" dirty="0" smtClean="0">
                <a:latin typeface="NikoshBAN" panose="02000000000000000000" pitchFamily="2" charset="0"/>
                <a:cs typeface="NikoshBAN" panose="02000000000000000000" pitchFamily="2" charset="0"/>
              </a:rPr>
              <a:t>৪। চিত্র -২ অনুযায়ী মু</a:t>
            </a:r>
            <a:r>
              <a:rPr lang="bn-IN" sz="2400" dirty="0" smtClean="0">
                <a:latin typeface="NikoshBAN" panose="02000000000000000000" pitchFamily="2" charset="0"/>
                <a:cs typeface="NikoshBAN" panose="02000000000000000000" pitchFamily="2" charset="0"/>
              </a:rPr>
              <a:t>ইয়ানাকা</a:t>
            </a:r>
            <a:r>
              <a:rPr lang="bn-BD" sz="2400" dirty="0" smtClean="0">
                <a:latin typeface="NikoshBAN" panose="02000000000000000000" pitchFamily="2" charset="0"/>
                <a:cs typeface="NikoshBAN" panose="02000000000000000000" pitchFamily="2" charset="0"/>
              </a:rPr>
              <a:t>র শর’য়ী বিধান হাদিসের আলোকে বিশ্লেষণ কর।      </a:t>
            </a:r>
            <a:endParaRPr lang="en-US" sz="3600" dirty="0">
              <a:latin typeface="NikoshBAN" panose="02000000000000000000" pitchFamily="2" charset="0"/>
              <a:cs typeface="NikoshBAN" panose="02000000000000000000" pitchFamily="2" charset="0"/>
            </a:endParaRPr>
          </a:p>
        </p:txBody>
      </p:sp>
      <p:sp>
        <p:nvSpPr>
          <p:cNvPr id="3" name="Oval 2"/>
          <p:cNvSpPr/>
          <p:nvPr/>
        </p:nvSpPr>
        <p:spPr>
          <a:xfrm>
            <a:off x="2895600" y="533400"/>
            <a:ext cx="3276600" cy="1143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IN" sz="2800" dirty="0" smtClean="0"/>
              <a:t>মূল্যায়ন </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683" y="1773383"/>
            <a:ext cx="2262317" cy="20668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8668" y="1887990"/>
            <a:ext cx="1837593" cy="1837593"/>
          </a:xfrm>
          <a:prstGeom prst="rect">
            <a:avLst/>
          </a:prstGeom>
        </p:spPr>
      </p:pic>
      <p:sp>
        <p:nvSpPr>
          <p:cNvPr id="6" name="Rounded Rectangle 5"/>
          <p:cNvSpPr/>
          <p:nvPr/>
        </p:nvSpPr>
        <p:spPr>
          <a:xfrm>
            <a:off x="1371600" y="3886200"/>
            <a:ext cx="16002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dirty="0" smtClean="0"/>
              <a:t>চিত্র-১ </a:t>
            </a:r>
            <a:endParaRPr lang="en-US" dirty="0"/>
          </a:p>
        </p:txBody>
      </p:sp>
      <p:sp>
        <p:nvSpPr>
          <p:cNvPr id="7" name="Rounded Rectangle 6"/>
          <p:cNvSpPr/>
          <p:nvPr/>
        </p:nvSpPr>
        <p:spPr>
          <a:xfrm>
            <a:off x="5929745" y="3775364"/>
            <a:ext cx="16002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dirty="0" smtClean="0"/>
              <a:t>চিত্র-২  </a:t>
            </a:r>
            <a:endParaRPr lang="en-US" dirty="0"/>
          </a:p>
        </p:txBody>
      </p:sp>
    </p:spTree>
    <p:extLst>
      <p:ext uri="{BB962C8B-B14F-4D97-AF65-F5344CB8AC3E}">
        <p14:creationId xmlns:p14="http://schemas.microsoft.com/office/powerpoint/2010/main" val="312025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bg/>
                                          </p:spTgt>
                                        </p:tgtEl>
                                        <p:attrNameLst>
                                          <p:attrName>style.visibility</p:attrName>
                                        </p:attrNameLst>
                                      </p:cBhvr>
                                      <p:to>
                                        <p:strVal val="visible"/>
                                      </p:to>
                                    </p:set>
                                    <p:animEffect transition="in" filter="wipe(down)">
                                      <p:cBhvr>
                                        <p:cTn id="37" dur="500"/>
                                        <p:tgtEl>
                                          <p:spTgt spid="2">
                                            <p:bg/>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down)">
                                      <p:cBhvr>
                                        <p:cTn id="42" dur="500"/>
                                        <p:tgtEl>
                                          <p:spTgt spid="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wipe(down)">
                                      <p:cBhvr>
                                        <p:cTn id="47" dur="500"/>
                                        <p:tgtEl>
                                          <p:spTgt spid="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
                                            <p:txEl>
                                              <p:pRg st="2" end="2"/>
                                            </p:txEl>
                                          </p:spTgt>
                                        </p:tgtEl>
                                        <p:attrNameLst>
                                          <p:attrName>style.visibility</p:attrName>
                                        </p:attrNameLst>
                                      </p:cBhvr>
                                      <p:to>
                                        <p:strVal val="visible"/>
                                      </p:to>
                                    </p:set>
                                    <p:animEffect transition="in" filter="wipe(down)">
                                      <p:cBhvr>
                                        <p:cTn id="52" dur="500"/>
                                        <p:tgtEl>
                                          <p:spTgt spid="2">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
                                            <p:txEl>
                                              <p:pRg st="3" end="3"/>
                                            </p:txEl>
                                          </p:spTgt>
                                        </p:tgtEl>
                                        <p:attrNameLst>
                                          <p:attrName>style.visibility</p:attrName>
                                        </p:attrNameLst>
                                      </p:cBhvr>
                                      <p:to>
                                        <p:strVal val="visible"/>
                                      </p:to>
                                    </p:set>
                                    <p:animEffect transition="in" filter="wipe(down)">
                                      <p:cBhvr>
                                        <p:cTn id="5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981200" y="381000"/>
            <a:ext cx="51054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latin typeface="NikoshBAN" panose="02000000000000000000" pitchFamily="2" charset="0"/>
                <a:cs typeface="NikoshBAN" panose="02000000000000000000" pitchFamily="2" charset="0"/>
              </a:rPr>
              <a:t>বাড়ীর কাজ</a:t>
            </a:r>
            <a:endParaRPr lang="en-US" sz="4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905000"/>
            <a:ext cx="6705600" cy="2743200"/>
          </a:xfrm>
          <a:prstGeom prst="rect">
            <a:avLst/>
          </a:prstGeom>
        </p:spPr>
      </p:pic>
      <p:sp>
        <p:nvSpPr>
          <p:cNvPr id="4" name="Rounded Rectangle 3"/>
          <p:cNvSpPr/>
          <p:nvPr/>
        </p:nvSpPr>
        <p:spPr>
          <a:xfrm>
            <a:off x="1143000" y="4724400"/>
            <a:ext cx="6858000" cy="9906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মুসাফাহ ও মুয়ানাকার শরয়ী বিধান লিখে আনবে।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9343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295400" y="685800"/>
            <a:ext cx="7010400" cy="1295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4400" dirty="0" smtClean="0"/>
              <a:t>جزاكم الله</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050223"/>
            <a:ext cx="5391150" cy="3359977"/>
          </a:xfrm>
          <a:prstGeom prst="rect">
            <a:avLst/>
          </a:prstGeom>
        </p:spPr>
      </p:pic>
      <p:sp>
        <p:nvSpPr>
          <p:cNvPr id="4" name="Rounded Rectangle 3"/>
          <p:cNvSpPr/>
          <p:nvPr/>
        </p:nvSpPr>
        <p:spPr>
          <a:xfrm>
            <a:off x="2667000" y="5486400"/>
            <a:ext cx="4114800" cy="914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4800" dirty="0" smtClean="0"/>
              <a:t>الي اللقاء</a:t>
            </a:r>
            <a:endParaRPr lang="en-US" sz="4800" dirty="0"/>
          </a:p>
        </p:txBody>
      </p:sp>
    </p:spTree>
    <p:extLst>
      <p:ext uri="{BB962C8B-B14F-4D97-AF65-F5344CB8AC3E}">
        <p14:creationId xmlns:p14="http://schemas.microsoft.com/office/powerpoint/2010/main" val="231713715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80">
                                          <p:stCondLst>
                                            <p:cond delay="0"/>
                                          </p:stCondLst>
                                        </p:cTn>
                                        <p:tgtEl>
                                          <p:spTgt spid="4"/>
                                        </p:tgtEl>
                                      </p:cBhvr>
                                    </p:animEffect>
                                    <p:anim calcmode="lin" valueType="num">
                                      <p:cBhvr>
                                        <p:cTn id="2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8" dur="26">
                                          <p:stCondLst>
                                            <p:cond delay="650"/>
                                          </p:stCondLst>
                                        </p:cTn>
                                        <p:tgtEl>
                                          <p:spTgt spid="4"/>
                                        </p:tgtEl>
                                      </p:cBhvr>
                                      <p:to x="100000" y="60000"/>
                                    </p:animScale>
                                    <p:animScale>
                                      <p:cBhvr>
                                        <p:cTn id="29" dur="166" decel="50000">
                                          <p:stCondLst>
                                            <p:cond delay="676"/>
                                          </p:stCondLst>
                                        </p:cTn>
                                        <p:tgtEl>
                                          <p:spTgt spid="4"/>
                                        </p:tgtEl>
                                      </p:cBhvr>
                                      <p:to x="100000" y="100000"/>
                                    </p:animScale>
                                    <p:animScale>
                                      <p:cBhvr>
                                        <p:cTn id="30" dur="26">
                                          <p:stCondLst>
                                            <p:cond delay="1312"/>
                                          </p:stCondLst>
                                        </p:cTn>
                                        <p:tgtEl>
                                          <p:spTgt spid="4"/>
                                        </p:tgtEl>
                                      </p:cBhvr>
                                      <p:to x="100000" y="80000"/>
                                    </p:animScale>
                                    <p:animScale>
                                      <p:cBhvr>
                                        <p:cTn id="31" dur="166" decel="50000">
                                          <p:stCondLst>
                                            <p:cond delay="1338"/>
                                          </p:stCondLst>
                                        </p:cTn>
                                        <p:tgtEl>
                                          <p:spTgt spid="4"/>
                                        </p:tgtEl>
                                      </p:cBhvr>
                                      <p:to x="100000" y="100000"/>
                                    </p:animScale>
                                    <p:animScale>
                                      <p:cBhvr>
                                        <p:cTn id="32" dur="26">
                                          <p:stCondLst>
                                            <p:cond delay="1642"/>
                                          </p:stCondLst>
                                        </p:cTn>
                                        <p:tgtEl>
                                          <p:spTgt spid="4"/>
                                        </p:tgtEl>
                                      </p:cBhvr>
                                      <p:to x="100000" y="90000"/>
                                    </p:animScale>
                                    <p:animScale>
                                      <p:cBhvr>
                                        <p:cTn id="33" dur="166" decel="50000">
                                          <p:stCondLst>
                                            <p:cond delay="1668"/>
                                          </p:stCondLst>
                                        </p:cTn>
                                        <p:tgtEl>
                                          <p:spTgt spid="4"/>
                                        </p:tgtEl>
                                      </p:cBhvr>
                                      <p:to x="100000" y="100000"/>
                                    </p:animScale>
                                    <p:animScale>
                                      <p:cBhvr>
                                        <p:cTn id="34" dur="26">
                                          <p:stCondLst>
                                            <p:cond delay="1808"/>
                                          </p:stCondLst>
                                        </p:cTn>
                                        <p:tgtEl>
                                          <p:spTgt spid="4"/>
                                        </p:tgtEl>
                                      </p:cBhvr>
                                      <p:to x="100000" y="95000"/>
                                    </p:animScale>
                                    <p:animScale>
                                      <p:cBhvr>
                                        <p:cTn id="3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346620"/>
            <a:ext cx="5723616" cy="769441"/>
          </a:xfrm>
          <a:prstGeom prst="rect">
            <a:avLst/>
          </a:prstGeom>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1003">
            <a:schemeClr val="lt2"/>
          </a:fillRef>
          <a:effectRef idx="0">
            <a:scrgbClr r="0" g="0" b="0"/>
          </a:effectRef>
          <a:fontRef idx="major"/>
        </p:style>
        <p:txBody>
          <a:bodyPr wrap="square">
            <a:spAutoFit/>
          </a:bodyPr>
          <a:lstStyle/>
          <a:p>
            <a:pPr algn="ctr"/>
            <a:r>
              <a:rPr lang="ar-SA" sz="4400" b="1" dirty="0" smtClean="0">
                <a:solidFill>
                  <a:prstClr val="black"/>
                </a:solidFill>
                <a:latin typeface="NikoshBAN" pitchFamily="2" charset="0"/>
                <a:cs typeface="NikoshBAN" pitchFamily="2" charset="0"/>
              </a:rPr>
              <a:t>تعريف المعلم</a:t>
            </a:r>
            <a:r>
              <a:rPr lang="ar-SA" sz="4400" b="1" dirty="0" smtClean="0">
                <a:solidFill>
                  <a:prstClr val="black"/>
                </a:solidFill>
                <a:latin typeface="NikoshBAN" pitchFamily="2" charset="0"/>
              </a:rPr>
              <a:t>  </a:t>
            </a:r>
            <a:endParaRPr lang="en-US" sz="4400" b="1" dirty="0">
              <a:solidFill>
                <a:prstClr val="black"/>
              </a:solidFill>
              <a:latin typeface="NikoshBAN" pitchFamily="2" charset="0"/>
              <a:cs typeface="NikoshBAN" pitchFamily="2" charset="0"/>
            </a:endParaRPr>
          </a:p>
        </p:txBody>
      </p:sp>
      <p:sp>
        <p:nvSpPr>
          <p:cNvPr id="4" name="Rounded Rectangle 3"/>
          <p:cNvSpPr/>
          <p:nvPr/>
        </p:nvSpPr>
        <p:spPr>
          <a:xfrm>
            <a:off x="762000" y="1305074"/>
            <a:ext cx="7924800" cy="456232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ar-SA" sz="5400" b="1" dirty="0" smtClean="0">
                <a:solidFill>
                  <a:srgbClr val="FF0000"/>
                </a:solidFill>
                <a:latin typeface="NikoshBAN" pitchFamily="2" charset="0"/>
                <a:cs typeface="NikoshBAN" pitchFamily="2" charset="0"/>
              </a:rPr>
              <a:t>محمد انعام الحق</a:t>
            </a:r>
          </a:p>
          <a:p>
            <a:pPr algn="r" rtl="1"/>
            <a:r>
              <a:rPr lang="ar-SA" sz="4000" b="1" dirty="0" smtClean="0">
                <a:solidFill>
                  <a:prstClr val="black"/>
                </a:solidFill>
                <a:latin typeface="NikoshBAN" pitchFamily="2" charset="0"/>
                <a:cs typeface="NikoshBAN" pitchFamily="2" charset="0"/>
              </a:rPr>
              <a:t>المحاضر للعرب</a:t>
            </a:r>
          </a:p>
          <a:p>
            <a:pPr algn="r" rtl="1"/>
            <a:r>
              <a:rPr lang="ar-SA" sz="3200" b="1" dirty="0" smtClean="0">
                <a:solidFill>
                  <a:prstClr val="black"/>
                </a:solidFill>
                <a:latin typeface="NikoshBAN" pitchFamily="2" charset="0"/>
                <a:cs typeface="NikoshBAN" pitchFamily="2" charset="0"/>
              </a:rPr>
              <a:t>شارى فانسانى حسينية فاضل مدرسة- مطلب عطر- ساند فور-</a:t>
            </a:r>
            <a:endParaRPr lang="ar-SA" sz="2800" b="1" dirty="0" smtClean="0">
              <a:solidFill>
                <a:prstClr val="black"/>
              </a:solidFill>
              <a:latin typeface="NikoshBAN" pitchFamily="2" charset="0"/>
              <a:cs typeface="NikoshBAN" pitchFamily="2" charset="0"/>
            </a:endParaRPr>
          </a:p>
          <a:p>
            <a:pPr algn="r" rtl="1"/>
            <a:r>
              <a:rPr lang="ar-SA" sz="2800" b="1" dirty="0" smtClean="0">
                <a:solidFill>
                  <a:prstClr val="black"/>
                </a:solidFill>
                <a:latin typeface="NikoshBAN" pitchFamily="2" charset="0"/>
                <a:cs typeface="NikoshBAN" pitchFamily="2" charset="0"/>
              </a:rPr>
              <a:t>الجوال: 01817511165</a:t>
            </a:r>
          </a:p>
          <a:p>
            <a:pPr algn="r" rtl="1"/>
            <a:r>
              <a:rPr lang="ar-SA" sz="2800" b="1" dirty="0" smtClean="0">
                <a:solidFill>
                  <a:prstClr val="black"/>
                </a:solidFill>
                <a:latin typeface="Arial"/>
                <a:cs typeface="Arial"/>
              </a:rPr>
              <a:t>التاريخ:</a:t>
            </a:r>
            <a:r>
              <a:rPr lang="bn-IN" sz="2800" b="1" dirty="0" smtClean="0">
                <a:solidFill>
                  <a:prstClr val="black"/>
                </a:solidFill>
                <a:latin typeface="Arial"/>
                <a:cs typeface="Arial"/>
              </a:rPr>
              <a:t>07</a:t>
            </a:r>
            <a:r>
              <a:rPr lang="ar-SA" sz="2800" b="1" dirty="0" smtClean="0">
                <a:solidFill>
                  <a:prstClr val="black"/>
                </a:solidFill>
                <a:latin typeface="Arial"/>
                <a:cs typeface="Arial"/>
              </a:rPr>
              <a:t>-</a:t>
            </a:r>
            <a:r>
              <a:rPr lang="en-US" sz="2800" b="1" dirty="0" smtClean="0">
                <a:solidFill>
                  <a:prstClr val="black"/>
                </a:solidFill>
                <a:latin typeface="Arial"/>
                <a:cs typeface="Arial"/>
              </a:rPr>
              <a:t>09</a:t>
            </a:r>
            <a:r>
              <a:rPr lang="ar-SA" sz="2800" b="1" dirty="0" smtClean="0">
                <a:solidFill>
                  <a:prstClr val="black"/>
                </a:solidFill>
                <a:latin typeface="Arial"/>
                <a:cs typeface="Arial"/>
              </a:rPr>
              <a:t>-2020</a:t>
            </a:r>
            <a:endParaRPr lang="ar-SA" sz="2800" b="1" dirty="0" smtClean="0">
              <a:solidFill>
                <a:prstClr val="black"/>
              </a:solidFill>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66800" y="1343174"/>
            <a:ext cx="1585913" cy="17811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a:contourClr>
              <a:srgbClr val="969696"/>
            </a:contourClr>
          </a:sp3d>
        </p:spPr>
      </p:pic>
    </p:spTree>
    <p:extLst>
      <p:ext uri="{BB962C8B-B14F-4D97-AF65-F5344CB8AC3E}">
        <p14:creationId xmlns:p14="http://schemas.microsoft.com/office/powerpoint/2010/main" val="2593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9600" y="2133600"/>
            <a:ext cx="7696200" cy="3886200"/>
          </a:xfrm>
          <a:prstGeom prst="roundRect">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000" b="1" dirty="0" smtClean="0">
                <a:latin typeface="NikoshBAN" panose="02000000000000000000" pitchFamily="2" charset="0"/>
                <a:cs typeface="NikoshBAN" panose="02000000000000000000" pitchFamily="2" charset="0"/>
              </a:rPr>
              <a:t>শ্রেনীঃ  নবম </a:t>
            </a:r>
          </a:p>
          <a:p>
            <a:pPr algn="ctr"/>
            <a:r>
              <a:rPr lang="bn-BD" sz="4000" b="1" dirty="0" smtClean="0">
                <a:latin typeface="NikoshBAN" panose="02000000000000000000" pitchFamily="2" charset="0"/>
                <a:cs typeface="NikoshBAN" panose="02000000000000000000" pitchFamily="2" charset="0"/>
              </a:rPr>
              <a:t>বিষয়ঃ  হাদিস শরীফ </a:t>
            </a:r>
          </a:p>
          <a:p>
            <a:pPr algn="ctr"/>
            <a:r>
              <a:rPr lang="bn-BD" sz="4000" b="1" dirty="0" smtClean="0">
                <a:latin typeface="NikoshBAN" panose="02000000000000000000" pitchFamily="2" charset="0"/>
                <a:cs typeface="NikoshBAN" panose="02000000000000000000" pitchFamily="2" charset="0"/>
              </a:rPr>
              <a:t>অধ্যায়ঃ   ৪র্থ </a:t>
            </a:r>
          </a:p>
          <a:p>
            <a:pPr algn="ctr"/>
            <a:r>
              <a:rPr lang="bn-BD" sz="4000" b="1" dirty="0" smtClean="0">
                <a:latin typeface="NikoshBAN" panose="02000000000000000000" pitchFamily="2" charset="0"/>
                <a:cs typeface="NikoshBAN" panose="02000000000000000000" pitchFamily="2" charset="0"/>
              </a:rPr>
              <a:t>সময়ঃ  </a:t>
            </a:r>
            <a:r>
              <a:rPr lang="en-US" sz="4000" b="1" dirty="0" smtClean="0">
                <a:latin typeface="NikoshBAN" panose="02000000000000000000" pitchFamily="2" charset="0"/>
                <a:cs typeface="NikoshBAN" panose="02000000000000000000" pitchFamily="2" charset="0"/>
              </a:rPr>
              <a:t>4</a:t>
            </a:r>
            <a:r>
              <a:rPr lang="bn-BD" sz="4000" b="1" dirty="0" smtClean="0">
                <a:latin typeface="NikoshBAN" panose="02000000000000000000" pitchFamily="2" charset="0"/>
                <a:cs typeface="NikoshBAN" panose="02000000000000000000" pitchFamily="2" charset="0"/>
              </a:rPr>
              <a:t>০ মিনিট </a:t>
            </a:r>
          </a:p>
          <a:p>
            <a:pPr algn="ctr"/>
            <a:r>
              <a:rPr lang="bn-BD" sz="4000" b="1" dirty="0" smtClean="0">
                <a:latin typeface="NikoshBAN" panose="02000000000000000000" pitchFamily="2" charset="0"/>
                <a:cs typeface="NikoshBAN" panose="02000000000000000000" pitchFamily="2" charset="0"/>
              </a:rPr>
              <a:t>তারিখঃ </a:t>
            </a:r>
            <a:r>
              <a:rPr lang="en-US" sz="4000" b="1" dirty="0" smtClean="0">
                <a:latin typeface="NikoshBAN" panose="02000000000000000000" pitchFamily="2" charset="0"/>
                <a:cs typeface="NikoshBAN" panose="02000000000000000000" pitchFamily="2" charset="0"/>
              </a:rPr>
              <a:t>1</a:t>
            </a:r>
            <a:r>
              <a:rPr lang="bn-IN" sz="4000" b="1" dirty="0" smtClean="0">
                <a:latin typeface="NikoshBAN" panose="02000000000000000000" pitchFamily="2" charset="0"/>
                <a:cs typeface="NikoshBAN" panose="02000000000000000000" pitchFamily="2" charset="0"/>
              </a:rPr>
              <a:t>২</a:t>
            </a:r>
            <a:r>
              <a:rPr lang="bn-BD" sz="4000" b="1" dirty="0" smtClean="0">
                <a:latin typeface="NikoshBAN" panose="02000000000000000000" pitchFamily="2" charset="0"/>
                <a:cs typeface="NikoshBAN" panose="02000000000000000000" pitchFamily="2" charset="0"/>
              </a:rPr>
              <a:t>-</a:t>
            </a:r>
            <a:r>
              <a:rPr lang="en-US" sz="4000" b="1" dirty="0" smtClean="0">
                <a:latin typeface="NikoshBAN" panose="02000000000000000000" pitchFamily="2" charset="0"/>
                <a:cs typeface="NikoshBAN" panose="02000000000000000000" pitchFamily="2" charset="0"/>
              </a:rPr>
              <a:t>07</a:t>
            </a:r>
            <a:r>
              <a:rPr lang="bn-BD" sz="4000" b="1" dirty="0" smtClean="0">
                <a:latin typeface="NikoshBAN" panose="02000000000000000000" pitchFamily="2" charset="0"/>
                <a:cs typeface="NikoshBAN" panose="02000000000000000000" pitchFamily="2" charset="0"/>
              </a:rPr>
              <a:t>-</a:t>
            </a:r>
            <a:r>
              <a:rPr lang="en-US" sz="4000" b="1" dirty="0" smtClean="0">
                <a:latin typeface="NikoshBAN" panose="02000000000000000000" pitchFamily="2" charset="0"/>
                <a:cs typeface="NikoshBAN" panose="02000000000000000000" pitchFamily="2" charset="0"/>
              </a:rPr>
              <a:t>2020</a:t>
            </a:r>
            <a:r>
              <a:rPr lang="bn-IN" sz="4000" b="1" dirty="0" smtClean="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p:txBody>
      </p:sp>
      <p:sp>
        <p:nvSpPr>
          <p:cNvPr id="3" name="Oval 2"/>
          <p:cNvSpPr/>
          <p:nvPr/>
        </p:nvSpPr>
        <p:spPr>
          <a:xfrm>
            <a:off x="2286000" y="609600"/>
            <a:ext cx="4343400" cy="1371600"/>
          </a:xfrm>
          <a:prstGeom prst="ellipse">
            <a:avLst/>
          </a:prstGeom>
          <a:solidFill>
            <a:srgbClr val="002060"/>
          </a:solidFill>
          <a:effectLst>
            <a:outerShdw blurRad="50800" dist="38100" dir="5400000" algn="t"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dirty="0" err="1" smtClean="0">
                <a:latin typeface="NikoshBAN" panose="02000000000000000000" pitchFamily="2" charset="0"/>
                <a:cs typeface="NikoshBAN" panose="02000000000000000000" pitchFamily="2" charset="0"/>
              </a:rPr>
              <a:t>পাঠ</a:t>
            </a:r>
            <a:r>
              <a:rPr lang="bn-IN" sz="4400" dirty="0" smtClean="0">
                <a:latin typeface="NikoshBAN" panose="02000000000000000000" pitchFamily="2" charset="0"/>
                <a:cs typeface="NikoshBAN" panose="02000000000000000000" pitchFamily="2" charset="0"/>
              </a:rPr>
              <a:t> পরিচিতি </a:t>
            </a:r>
            <a:r>
              <a:rPr lang="en-US" sz="4400" dirty="0" smtClean="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80394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50" y="609600"/>
            <a:ext cx="3676650" cy="2438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429000"/>
            <a:ext cx="3352800" cy="28871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609600"/>
            <a:ext cx="3399341" cy="24384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550" y="3505200"/>
            <a:ext cx="3676650" cy="2743200"/>
          </a:xfrm>
          <a:prstGeom prst="rect">
            <a:avLst/>
          </a:prstGeom>
        </p:spPr>
      </p:pic>
    </p:spTree>
    <p:extLst>
      <p:ext uri="{BB962C8B-B14F-4D97-AF65-F5344CB8AC3E}">
        <p14:creationId xmlns:p14="http://schemas.microsoft.com/office/powerpoint/2010/main" val="207839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86000" y="457200"/>
            <a:ext cx="4343400" cy="1371600"/>
          </a:xfrm>
          <a:prstGeom prst="ellipse">
            <a:avLst/>
          </a:prstGeom>
          <a:ln>
            <a:noFill/>
          </a:ln>
          <a:effectLst>
            <a:glow rad="228600">
              <a:schemeClr val="accent5">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dirty="0" err="1" smtClean="0"/>
              <a:t>আজকের</a:t>
            </a:r>
            <a:r>
              <a:rPr lang="en-US" sz="3200" dirty="0" smtClean="0"/>
              <a:t> </a:t>
            </a:r>
            <a:r>
              <a:rPr lang="en-US" sz="3200" dirty="0" err="1" smtClean="0"/>
              <a:t>পাঠ</a:t>
            </a:r>
            <a:r>
              <a:rPr lang="en-US" sz="3200" dirty="0" smtClean="0"/>
              <a:t> </a:t>
            </a:r>
          </a:p>
        </p:txBody>
      </p:sp>
      <p:sp>
        <p:nvSpPr>
          <p:cNvPr id="3" name="Subtitle 2"/>
          <p:cNvSpPr txBox="1">
            <a:spLocks/>
          </p:cNvSpPr>
          <p:nvPr/>
        </p:nvSpPr>
        <p:spPr>
          <a:xfrm>
            <a:off x="2043545" y="5029200"/>
            <a:ext cx="4433455" cy="8382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bn-IN" sz="4800" b="0" i="0" u="none" strike="noStrike" kern="1200" cap="none" spc="0" normalizeH="0" baseline="0" noProof="0" dirty="0" smtClean="0">
                <a:ln>
                  <a:noFill/>
                </a:ln>
                <a:solidFill>
                  <a:srgbClr val="002060"/>
                </a:solidFill>
                <a:effectLst/>
                <a:uLnTx/>
                <a:uFillTx/>
                <a:latin typeface="NikoshBAN" pitchFamily="2" charset="0"/>
                <a:ea typeface="+mn-ea"/>
                <a:cs typeface="NikoshBAN" pitchFamily="2" charset="0"/>
              </a:rPr>
              <a:t>(</a:t>
            </a:r>
            <a:r>
              <a:rPr kumimoji="0" lang="bn-BD" sz="4800" b="0" i="0" u="none" strike="noStrike" kern="1200" cap="none" spc="0" normalizeH="0" baseline="0" noProof="0" dirty="0" smtClean="0">
                <a:ln>
                  <a:noFill/>
                </a:ln>
                <a:solidFill>
                  <a:srgbClr val="002060"/>
                </a:solidFill>
                <a:effectLst/>
                <a:uLnTx/>
                <a:uFillTx/>
                <a:latin typeface="NikoshBAN" pitchFamily="2" charset="0"/>
                <a:ea typeface="+mn-ea"/>
                <a:cs typeface="NikoshBAN" pitchFamily="2" charset="0"/>
              </a:rPr>
              <a:t>মুসাফাহা</a:t>
            </a:r>
            <a:r>
              <a:rPr kumimoji="0" lang="en-US" sz="4800" b="0" i="0" u="none" strike="noStrike" kern="1200" cap="none" spc="0" normalizeH="0" baseline="0" noProof="0" dirty="0" smtClean="0">
                <a:ln>
                  <a:noFill/>
                </a:ln>
                <a:solidFill>
                  <a:srgbClr val="002060"/>
                </a:solidFill>
                <a:effectLst/>
                <a:uLnTx/>
                <a:uFillTx/>
                <a:latin typeface="NikoshBAN" pitchFamily="2" charset="0"/>
                <a:ea typeface="+mn-ea"/>
                <a:cs typeface="NikoshBAN" pitchFamily="2" charset="0"/>
              </a:rPr>
              <a:t> ও </a:t>
            </a:r>
            <a:r>
              <a:rPr kumimoji="0" lang="en-US" sz="4800" b="0" i="0" u="none" strike="noStrike" kern="1200" cap="none" spc="0" normalizeH="0" baseline="0" noProof="0" dirty="0" err="1" smtClean="0">
                <a:ln>
                  <a:noFill/>
                </a:ln>
                <a:solidFill>
                  <a:srgbClr val="002060"/>
                </a:solidFill>
                <a:effectLst/>
                <a:uLnTx/>
                <a:uFillTx/>
                <a:latin typeface="NikoshBAN" pitchFamily="2" charset="0"/>
                <a:ea typeface="+mn-ea"/>
                <a:cs typeface="NikoshBAN" pitchFamily="2" charset="0"/>
              </a:rPr>
              <a:t>মুয়ানাকা</a:t>
            </a:r>
            <a:r>
              <a:rPr kumimoji="0" lang="bn-IN" sz="4800" b="0" i="0" u="none" strike="noStrike" kern="1200" cap="none" spc="0" normalizeH="0" baseline="0" noProof="0" dirty="0" smtClean="0">
                <a:ln>
                  <a:noFill/>
                </a:ln>
                <a:solidFill>
                  <a:srgbClr val="002060"/>
                </a:solidFill>
                <a:effectLst/>
                <a:uLnTx/>
                <a:uFillTx/>
                <a:latin typeface="NikoshBAN" pitchFamily="2" charset="0"/>
                <a:ea typeface="+mn-ea"/>
                <a:cs typeface="NikoshBAN" pitchFamily="2" charset="0"/>
              </a:rPr>
              <a:t>)</a:t>
            </a:r>
            <a:endParaRPr kumimoji="0" lang="en-US" sz="4800" b="0" i="0" u="none" strike="noStrike" kern="1200" cap="none" spc="0" normalizeH="0" baseline="0" noProof="0" dirty="0">
              <a:ln>
                <a:noFill/>
              </a:ln>
              <a:solidFill>
                <a:srgbClr val="002060"/>
              </a:solidFill>
              <a:effectLst/>
              <a:uLnTx/>
              <a:uFillTx/>
              <a:latin typeface="NikoshBAN" pitchFamily="2" charset="0"/>
              <a:ea typeface="+mn-ea"/>
              <a:cs typeface="NikoshBAN" pitchFamily="2" charset="0"/>
            </a:endParaRPr>
          </a:p>
        </p:txBody>
      </p:sp>
      <p:sp>
        <p:nvSpPr>
          <p:cNvPr id="4" name="TextBox 3"/>
          <p:cNvSpPr txBox="1"/>
          <p:nvPr/>
        </p:nvSpPr>
        <p:spPr>
          <a:xfrm>
            <a:off x="1738745" y="3877270"/>
            <a:ext cx="5500255"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ar-SA" sz="5400" dirty="0" smtClean="0">
                <a:solidFill>
                  <a:srgbClr val="FF0000"/>
                </a:solidFill>
              </a:rPr>
              <a:t>المصافحة و المعانقة  </a:t>
            </a:r>
            <a:endParaRPr lang="en-US" sz="5400"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286000"/>
            <a:ext cx="3772989" cy="1447800"/>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val="2168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amond(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amond(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124200"/>
            <a:ext cx="8382000" cy="317009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a:spAutoFit/>
          </a:bodyPr>
          <a:lstStyle/>
          <a:p>
            <a:r>
              <a:rPr lang="en-US" sz="4000" dirty="0">
                <a:latin typeface="NikoshBAN" panose="02000000000000000000" pitchFamily="2" charset="0"/>
                <a:cs typeface="NikoshBAN" panose="02000000000000000000" pitchFamily="2" charset="0"/>
              </a:rPr>
              <a:t>১ । </a:t>
            </a:r>
            <a:r>
              <a:rPr lang="en-US" sz="4000" dirty="0" err="1">
                <a:latin typeface="NikoshBAN" panose="02000000000000000000" pitchFamily="2" charset="0"/>
                <a:cs typeface="NikoshBAN" panose="02000000000000000000" pitchFamily="2" charset="0"/>
              </a:rPr>
              <a:t>মুসাফাহা</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শব্দের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অর্থ</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বলতে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en-US" sz="4000" dirty="0">
                <a:latin typeface="NikoshBAN" panose="02000000000000000000" pitchFamily="2" charset="0"/>
                <a:cs typeface="NikoshBAN" panose="02000000000000000000" pitchFamily="2" charset="0"/>
              </a:rPr>
              <a:t>।</a:t>
            </a:r>
          </a:p>
          <a:p>
            <a:r>
              <a:rPr lang="en-US" sz="4000" dirty="0">
                <a:latin typeface="NikoshBAN" panose="02000000000000000000" pitchFamily="2" charset="0"/>
                <a:cs typeface="NikoshBAN" panose="02000000000000000000" pitchFamily="2" charset="0"/>
              </a:rPr>
              <a:t>২। </a:t>
            </a:r>
            <a:r>
              <a:rPr lang="en-US" sz="4000" dirty="0" err="1">
                <a:latin typeface="NikoshBAN" panose="02000000000000000000" pitchFamily="2" charset="0"/>
                <a:cs typeface="NikoshBAN" panose="02000000000000000000" pitchFamily="2" charset="0"/>
              </a:rPr>
              <a:t>মুসাফাহা</a:t>
            </a:r>
            <a:r>
              <a:rPr lang="en-US" sz="4000" dirty="0">
                <a:latin typeface="NikoshBAN" panose="02000000000000000000" pitchFamily="2" charset="0"/>
                <a:cs typeface="NikoshBAN" panose="02000000000000000000" pitchFamily="2" charset="0"/>
              </a:rPr>
              <a:t> ও </a:t>
            </a:r>
            <a:r>
              <a:rPr lang="en-US" sz="4000" dirty="0" err="1">
                <a:latin typeface="NikoshBAN" panose="02000000000000000000" pitchFamily="2" charset="0"/>
                <a:cs typeface="NikoshBAN" panose="02000000000000000000" pitchFamily="2" charset="0"/>
              </a:rPr>
              <a:t>মুয়ানাকা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সঠিক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পদ্ধতি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বর্ণনা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en-US" sz="4000" dirty="0">
                <a:latin typeface="NikoshBAN" panose="02000000000000000000" pitchFamily="2" charset="0"/>
                <a:cs typeface="NikoshBAN" panose="02000000000000000000" pitchFamily="2" charset="0"/>
              </a:rPr>
              <a:t>। </a:t>
            </a:r>
          </a:p>
          <a:p>
            <a:r>
              <a:rPr lang="en-US" sz="4000" dirty="0">
                <a:latin typeface="NikoshBAN" panose="02000000000000000000" pitchFamily="2" charset="0"/>
                <a:cs typeface="NikoshBAN" panose="02000000000000000000" pitchFamily="2" charset="0"/>
              </a:rPr>
              <a:t>৩। </a:t>
            </a:r>
            <a:r>
              <a:rPr lang="en-US" sz="4000" dirty="0" err="1">
                <a:latin typeface="NikoshBAN" panose="02000000000000000000" pitchFamily="2" charset="0"/>
                <a:cs typeface="NikoshBAN" panose="02000000000000000000" pitchFamily="2" charset="0"/>
              </a:rPr>
              <a:t>মুসাফাহা</a:t>
            </a:r>
            <a:r>
              <a:rPr lang="en-US" sz="4000" dirty="0">
                <a:latin typeface="NikoshBAN" panose="02000000000000000000" pitchFamily="2" charset="0"/>
                <a:cs typeface="NikoshBAN" panose="02000000000000000000" pitchFamily="2" charset="0"/>
              </a:rPr>
              <a:t> ও </a:t>
            </a:r>
            <a:r>
              <a:rPr lang="en-US" sz="4000" dirty="0" err="1">
                <a:latin typeface="NikoshBAN" panose="02000000000000000000" pitchFamily="2" charset="0"/>
                <a:cs typeface="NikoshBAN" panose="02000000000000000000" pitchFamily="2" charset="0"/>
              </a:rPr>
              <a:t>মুয়ানাকার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শর’য়ী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বিধান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ব্যাখ্যা</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en-US" sz="4000" dirty="0">
                <a:latin typeface="NikoshBAN" panose="02000000000000000000" pitchFamily="2" charset="0"/>
                <a:cs typeface="NikoshBAN" panose="02000000000000000000" pitchFamily="2" charset="0"/>
              </a:rPr>
              <a:t>।</a:t>
            </a:r>
            <a:endParaRPr lang="en-US" sz="4000" dirty="0">
              <a:effectLst/>
              <a:latin typeface="NikoshBAN" panose="02000000000000000000" pitchFamily="2" charset="0"/>
              <a:cs typeface="NikoshBAN" panose="02000000000000000000" pitchFamily="2" charset="0"/>
            </a:endParaRPr>
          </a:p>
        </p:txBody>
      </p:sp>
      <p:sp>
        <p:nvSpPr>
          <p:cNvPr id="3" name="Rectangle 2"/>
          <p:cNvSpPr/>
          <p:nvPr/>
        </p:nvSpPr>
        <p:spPr>
          <a:xfrm>
            <a:off x="2514600" y="838200"/>
            <a:ext cx="3227165" cy="120032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wrap="none">
            <a:spAutoFit/>
          </a:bodyPr>
          <a:lstStyle/>
          <a:p>
            <a:r>
              <a:rPr lang="bn-BD" sz="7200" b="1" dirty="0" smtClean="0">
                <a:solidFill>
                  <a:schemeClr val="bg1"/>
                </a:solidFill>
                <a:latin typeface="NikoshBAN" panose="02000000000000000000" pitchFamily="2" charset="0"/>
                <a:cs typeface="NikoshBAN" panose="02000000000000000000" pitchFamily="2" charset="0"/>
              </a:rPr>
              <a:t>শিখন ফল </a:t>
            </a:r>
            <a:endParaRPr lang="en-US" sz="7200" dirty="0">
              <a:solidFill>
                <a:schemeClr val="bg1"/>
              </a:solidFill>
            </a:endParaRPr>
          </a:p>
        </p:txBody>
      </p:sp>
      <p:sp>
        <p:nvSpPr>
          <p:cNvPr id="4" name="Rectangle 3"/>
          <p:cNvSpPr/>
          <p:nvPr/>
        </p:nvSpPr>
        <p:spPr>
          <a:xfrm>
            <a:off x="914400" y="2325469"/>
            <a:ext cx="3964547" cy="646331"/>
          </a:xfrm>
          <a:prstGeom prst="rect">
            <a:avLst/>
          </a:prstGeom>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wrap="none">
            <a:spAutoFit/>
          </a:bodyPr>
          <a:lstStyle/>
          <a:p>
            <a:r>
              <a:rPr lang="bn-BD" sz="3600" dirty="0" smtClean="0">
                <a:solidFill>
                  <a:srgbClr val="FF0000"/>
                </a:solidFill>
                <a:latin typeface="NikoshBAN" pitchFamily="2" charset="0"/>
                <a:cs typeface="NikoshBAN" pitchFamily="2" charset="0"/>
              </a:rPr>
              <a:t>এই পাঠ শেষে শিক্ষার্থীরা - </a:t>
            </a:r>
            <a:endParaRPr lang="en-US" sz="36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3688725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70661277"/>
              </p:ext>
            </p:extLst>
          </p:nvPr>
        </p:nvGraphicFramePr>
        <p:xfrm>
          <a:off x="838200" y="838200"/>
          <a:ext cx="7315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338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graphicEl>
                                              <a:dgm id="{C0E589BF-426E-446F-8A58-2FCE9A1F97C5}"/>
                                            </p:graphicEl>
                                          </p:spTgt>
                                        </p:tgtEl>
                                        <p:attrNameLst>
                                          <p:attrName>style.visibility</p:attrName>
                                        </p:attrNameLst>
                                      </p:cBhvr>
                                      <p:to>
                                        <p:strVal val="visible"/>
                                      </p:to>
                                    </p:set>
                                    <p:animEffect transition="in" filter="circle(in)">
                                      <p:cBhvr>
                                        <p:cTn id="7" dur="2000"/>
                                        <p:tgtEl>
                                          <p:spTgt spid="2">
                                            <p:graphicEl>
                                              <a:dgm id="{C0E589BF-426E-446F-8A58-2FCE9A1F97C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graphicEl>
                                              <a:dgm id="{7330EF1E-3420-4B12-8B42-234534FFF4BA}"/>
                                            </p:graphicEl>
                                          </p:spTgt>
                                        </p:tgtEl>
                                        <p:attrNameLst>
                                          <p:attrName>style.visibility</p:attrName>
                                        </p:attrNameLst>
                                      </p:cBhvr>
                                      <p:to>
                                        <p:strVal val="visible"/>
                                      </p:to>
                                    </p:set>
                                    <p:animEffect transition="in" filter="circle(in)">
                                      <p:cBhvr>
                                        <p:cTn id="12" dur="2000"/>
                                        <p:tgtEl>
                                          <p:spTgt spid="2">
                                            <p:graphicEl>
                                              <a:dgm id="{7330EF1E-3420-4B12-8B42-234534FFF4BA}"/>
                                            </p:graphic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
                                            <p:graphicEl>
                                              <a:dgm id="{94AA3033-765C-494B-829E-24F884480E93}"/>
                                            </p:graphicEl>
                                          </p:spTgt>
                                        </p:tgtEl>
                                        <p:attrNameLst>
                                          <p:attrName>style.visibility</p:attrName>
                                        </p:attrNameLst>
                                      </p:cBhvr>
                                      <p:to>
                                        <p:strVal val="visible"/>
                                      </p:to>
                                    </p:set>
                                    <p:animEffect transition="in" filter="circle(in)">
                                      <p:cBhvr>
                                        <p:cTn id="15" dur="2000"/>
                                        <p:tgtEl>
                                          <p:spTgt spid="2">
                                            <p:graphicEl>
                                              <a:dgm id="{94AA3033-765C-494B-829E-24F884480E9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
                                            <p:graphicEl>
                                              <a:dgm id="{7B0D7965-BAFF-42C4-B1A6-E0B610F41662}"/>
                                            </p:graphicEl>
                                          </p:spTgt>
                                        </p:tgtEl>
                                        <p:attrNameLst>
                                          <p:attrName>style.visibility</p:attrName>
                                        </p:attrNameLst>
                                      </p:cBhvr>
                                      <p:to>
                                        <p:strVal val="visible"/>
                                      </p:to>
                                    </p:set>
                                    <p:animEffect transition="in" filter="circle(in)">
                                      <p:cBhvr>
                                        <p:cTn id="20" dur="2000"/>
                                        <p:tgtEl>
                                          <p:spTgt spid="2">
                                            <p:graphicEl>
                                              <a:dgm id="{7B0D7965-BAFF-42C4-B1A6-E0B610F41662}"/>
                                            </p:graphic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
                                            <p:graphicEl>
                                              <a:dgm id="{952ABF2D-1996-47F0-9835-E68F0D41083A}"/>
                                            </p:graphicEl>
                                          </p:spTgt>
                                        </p:tgtEl>
                                        <p:attrNameLst>
                                          <p:attrName>style.visibility</p:attrName>
                                        </p:attrNameLst>
                                      </p:cBhvr>
                                      <p:to>
                                        <p:strVal val="visible"/>
                                      </p:to>
                                    </p:set>
                                    <p:animEffect transition="in" filter="circle(in)">
                                      <p:cBhvr>
                                        <p:cTn id="23" dur="2000"/>
                                        <p:tgtEl>
                                          <p:spTgt spid="2">
                                            <p:graphicEl>
                                              <a:dgm id="{952ABF2D-1996-47F0-9835-E68F0D41083A}"/>
                                            </p:graphic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
                                            <p:graphicEl>
                                              <a:dgm id="{27A34D2C-FEAC-49C5-82B0-FA36B05C5FC1}"/>
                                            </p:graphicEl>
                                          </p:spTgt>
                                        </p:tgtEl>
                                        <p:attrNameLst>
                                          <p:attrName>style.visibility</p:attrName>
                                        </p:attrNameLst>
                                      </p:cBhvr>
                                      <p:to>
                                        <p:strVal val="visible"/>
                                      </p:to>
                                    </p:set>
                                    <p:animEffect transition="in" filter="circle(in)">
                                      <p:cBhvr>
                                        <p:cTn id="26" dur="2000"/>
                                        <p:tgtEl>
                                          <p:spTgt spid="2">
                                            <p:graphicEl>
                                              <a:dgm id="{27A34D2C-FEAC-49C5-82B0-FA36B05C5FC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1447800"/>
            <a:ext cx="7924800" cy="24384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defTabSz="1600200">
              <a:lnSpc>
                <a:spcPct val="90000"/>
              </a:lnSpc>
              <a:spcBef>
                <a:spcPct val="0"/>
              </a:spcBef>
              <a:spcAft>
                <a:spcPct val="35000"/>
              </a:spcAft>
            </a:pPr>
            <a:r>
              <a:rPr lang="ar-SA" sz="3200" dirty="0" smtClean="0"/>
              <a:t>عن البراء بن عازب  رضى الله تعالى عنه قال قال رسول الله صلى الله عليه وسلم ما من مسلمين يلتقيان فيتصافحان الا غفر لهما قبل ان يتفرقا (رواه احمد والترمذى وابن ماخه وفى رواة ابى داود قال اذا التقى المسلمان فتصافحا و حمدا الله واستغفراه غفر لهما  </a:t>
            </a:r>
            <a:endParaRPr lang="en-US" sz="3200" dirty="0" smtClean="0"/>
          </a:p>
        </p:txBody>
      </p:sp>
      <p:sp>
        <p:nvSpPr>
          <p:cNvPr id="3" name="Rounded Rectangle 2"/>
          <p:cNvSpPr/>
          <p:nvPr/>
        </p:nvSpPr>
        <p:spPr>
          <a:xfrm>
            <a:off x="533400" y="4038600"/>
            <a:ext cx="7924800" cy="25146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400" dirty="0" err="1" smtClean="0">
                <a:latin typeface="NikoshBAN" pitchFamily="2" charset="0"/>
                <a:cs typeface="NikoshBAN" pitchFamily="2" charset="0"/>
              </a:rPr>
              <a:t>হযরত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ইবনে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আযেব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বর্ণিত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বলেন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করিম</a:t>
            </a:r>
            <a:r>
              <a:rPr lang="en-US" sz="2400" dirty="0" smtClean="0">
                <a:latin typeface="NikoshBAN" pitchFamily="2" charset="0"/>
                <a:cs typeface="NikoshBAN" pitchFamily="2" charset="0"/>
              </a:rPr>
              <a:t> (স) </a:t>
            </a:r>
            <a:r>
              <a:rPr lang="en-US" sz="2400" dirty="0" err="1" smtClean="0">
                <a:latin typeface="NikoshBAN" pitchFamily="2" charset="0"/>
                <a:cs typeface="NikoshBAN" pitchFamily="2" charset="0"/>
              </a:rPr>
              <a:t>ইরশাদ</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যখন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দুইজন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মাসলমান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একত্রিত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পরস্পর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মোসাফাহ</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তখন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পৃথক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হওয়ার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পূর্বেই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তাদের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উভয়ের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গুণাহসমুহ</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ক্ষমা</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দেয়া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আহমদ</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তিরমীযী,ইবনে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মাজাহ</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আবুদাউদের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অপর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বর্ণনায়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আছে</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যখন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দুজন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মুসলমান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মিলিত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পরস্পর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করমর্দন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আল্লাহর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প্রশংসা</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ও </a:t>
            </a:r>
            <a:r>
              <a:rPr lang="en-US" sz="2400" dirty="0" err="1" smtClean="0">
                <a:latin typeface="NikoshBAN" pitchFamily="2" charset="0"/>
                <a:cs typeface="NikoshBAN" pitchFamily="2" charset="0"/>
              </a:rPr>
              <a:t>আল্লাহর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নিকট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ক্ষমা</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প্রার্থনা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তখন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তাদের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উভয়কে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ক্ষমা</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দেয়া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হয়</a:t>
            </a:r>
            <a:r>
              <a:rPr lang="en-US"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
        <p:nvSpPr>
          <p:cNvPr id="4" name="Oval 3"/>
          <p:cNvSpPr/>
          <p:nvPr/>
        </p:nvSpPr>
        <p:spPr>
          <a:xfrm>
            <a:off x="2819400" y="457200"/>
            <a:ext cx="3124200" cy="838200"/>
          </a:xfrm>
          <a:prstGeom prst="ellipse">
            <a:avLst/>
          </a:prstGeom>
          <a:effectLst>
            <a:glow rad="228600">
              <a:schemeClr val="accent5">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4000" dirty="0" smtClean="0"/>
              <a:t>الحديث</a:t>
            </a:r>
            <a:endParaRPr lang="en-US" sz="4000" dirty="0"/>
          </a:p>
        </p:txBody>
      </p:sp>
    </p:spTree>
    <p:extLst>
      <p:ext uri="{BB962C8B-B14F-4D97-AF65-F5344CB8AC3E}">
        <p14:creationId xmlns:p14="http://schemas.microsoft.com/office/powerpoint/2010/main" val="274139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1" y="609600"/>
            <a:ext cx="4038599" cy="2671762"/>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 name="Oval 2"/>
          <p:cNvSpPr/>
          <p:nvPr/>
        </p:nvSpPr>
        <p:spPr>
          <a:xfrm>
            <a:off x="5334000" y="762000"/>
            <a:ext cx="2743200" cy="2519362"/>
          </a:xfrm>
          <a:prstGeom prst="ellipse">
            <a:avLst/>
          </a:prstGeom>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bn-BD" sz="4000" b="1" dirty="0" smtClean="0">
                <a:latin typeface="NikoshBAN" panose="02000000000000000000" pitchFamily="2" charset="0"/>
                <a:cs typeface="NikoshBAN" panose="02000000000000000000" pitchFamily="2" charset="0"/>
              </a:rPr>
              <a:t>একক কাজ</a:t>
            </a:r>
            <a:endParaRPr lang="en-US" sz="4000" b="1" dirty="0"/>
          </a:p>
        </p:txBody>
      </p:sp>
      <p:sp>
        <p:nvSpPr>
          <p:cNvPr id="4" name="Rounded Rectangle 3"/>
          <p:cNvSpPr/>
          <p:nvPr/>
        </p:nvSpPr>
        <p:spPr>
          <a:xfrm>
            <a:off x="990600" y="4267200"/>
            <a:ext cx="7315199" cy="1524000"/>
          </a:xfrm>
          <a:prstGeom prst="roundRect">
            <a:avLst/>
          </a:prstGeom>
          <a:effectLst>
            <a:glow rad="228600">
              <a:schemeClr val="accent6">
                <a:satMod val="175000"/>
                <a:alpha val="40000"/>
              </a:schemeClr>
            </a:glow>
            <a:outerShdw blurRad="40000" dist="20000" dir="5400000" rotWithShape="0">
              <a:srgbClr val="000000">
                <a:alpha val="38000"/>
              </a:srgbClr>
            </a:outerShdw>
            <a:reflection blurRad="6350" stA="50000" endA="300" endPos="90000" dir="5400000" sy="-100000" algn="bl" rotWithShape="0"/>
          </a:effectLst>
        </p:spPr>
        <p:style>
          <a:lnRef idx="1">
            <a:schemeClr val="accent3"/>
          </a:lnRef>
          <a:fillRef idx="2">
            <a:schemeClr val="accent3"/>
          </a:fillRef>
          <a:effectRef idx="1">
            <a:schemeClr val="accent3"/>
          </a:effectRef>
          <a:fontRef idx="minor">
            <a:schemeClr val="dk1"/>
          </a:fontRef>
        </p:style>
        <p:txBody>
          <a:bodyPr rtlCol="0" anchor="ctr"/>
          <a:lstStyle/>
          <a:p>
            <a:r>
              <a:rPr lang="bn-BD" sz="6000" dirty="0" smtClean="0">
                <a:solidFill>
                  <a:srgbClr val="FF0000"/>
                </a:solidFill>
                <a:latin typeface="NikoshBAN" panose="02000000000000000000" pitchFamily="2" charset="0"/>
                <a:cs typeface="NikoshBAN" panose="02000000000000000000" pitchFamily="2" charset="0"/>
              </a:rPr>
              <a:t>মুসাফাহা শব্দের অর্থ কি? </a:t>
            </a:r>
            <a:endParaRPr lang="bn-IN" sz="6000" dirty="0" smtClean="0">
              <a:solidFill>
                <a:srgbClr val="FF0000"/>
              </a:solidFill>
              <a:latin typeface="NikoshBAN" panose="02000000000000000000" pitchFamily="2" charset="0"/>
              <a:cs typeface="NikoshBAN" panose="02000000000000000000" pitchFamily="2" charset="0"/>
            </a:endParaRPr>
          </a:p>
          <a:p>
            <a:pPr algn="r"/>
            <a:r>
              <a:rPr lang="bn-IN" sz="6000" dirty="0">
                <a:solidFill>
                  <a:srgbClr val="FF0000"/>
                </a:solidFill>
                <a:latin typeface="NikoshBAN" panose="02000000000000000000" pitchFamily="2" charset="0"/>
                <a:cs typeface="NikoshBAN" panose="02000000000000000000" pitchFamily="2" charset="0"/>
              </a:rPr>
              <a:t> </a:t>
            </a:r>
            <a:r>
              <a:rPr lang="bn-IN" sz="1200" dirty="0" smtClean="0">
                <a:solidFill>
                  <a:srgbClr val="FF0000"/>
                </a:solidFill>
                <a:latin typeface="NikoshBAN" panose="02000000000000000000" pitchFamily="2" charset="0"/>
                <a:cs typeface="NikoshBAN" panose="02000000000000000000" pitchFamily="2" charset="0"/>
              </a:rPr>
              <a:t> </a:t>
            </a:r>
            <a:r>
              <a:rPr lang="bn-IN" sz="2000" dirty="0" smtClean="0">
                <a:solidFill>
                  <a:srgbClr val="FF0000"/>
                </a:solidFill>
                <a:latin typeface="NikoshBAN" panose="02000000000000000000" pitchFamily="2" charset="0"/>
                <a:cs typeface="NikoshBAN" panose="02000000000000000000" pitchFamily="2" charset="0"/>
              </a:rPr>
              <a:t>সময়ঃ ৩ মিনিট </a:t>
            </a:r>
            <a:endParaRPr lang="en-US" sz="54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2352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1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437</Words>
  <Application>Microsoft Office PowerPoint</Application>
  <PresentationFormat>On-screen Show (4:3)</PresentationFormat>
  <Paragraphs>57</Paragraphs>
  <Slides>18</Slides>
  <Notes>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18</vt:i4>
      </vt:variant>
    </vt:vector>
  </HeadingPairs>
  <TitlesOfParts>
    <vt:vector size="22" baseType="lpstr">
      <vt:lpstr>Office Theme</vt:lpstr>
      <vt:lpstr>Slipstream</vt:lpstr>
      <vt:lpstr>1_Slipstream</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21</cp:revision>
  <dcterms:created xsi:type="dcterms:W3CDTF">2020-09-25T09:41:33Z</dcterms:created>
  <dcterms:modified xsi:type="dcterms:W3CDTF">2020-09-26T05:36:48Z</dcterms:modified>
</cp:coreProperties>
</file>