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71" r:id="rId3"/>
    <p:sldId id="277" r:id="rId4"/>
    <p:sldId id="261" r:id="rId5"/>
    <p:sldId id="272" r:id="rId6"/>
    <p:sldId id="259" r:id="rId7"/>
    <p:sldId id="285" r:id="rId8"/>
    <p:sldId id="286" r:id="rId9"/>
    <p:sldId id="287" r:id="rId10"/>
    <p:sldId id="288" r:id="rId11"/>
    <p:sldId id="289" r:id="rId12"/>
    <p:sldId id="291"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490D0"/>
    <a:srgbClr val="CC00FF"/>
    <a:srgbClr val="F6A8DA"/>
    <a:srgbClr val="F7A7A9"/>
    <a:srgbClr val="F177C5"/>
    <a:srgbClr val="F6C3A0"/>
    <a:srgbClr val="F13F5D"/>
    <a:srgbClr val="EE727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1" autoAdjust="0"/>
    <p:restoredTop sz="94434" autoAdjust="0"/>
  </p:normalViewPr>
  <p:slideViewPr>
    <p:cSldViewPr snapToGrid="0">
      <p:cViewPr>
        <p:scale>
          <a:sx n="60" d="100"/>
          <a:sy n="60" d="100"/>
        </p:scale>
        <p:origin x="-1092" y="-2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BA6F5-10FB-4697-A538-D7DCEC7AD3ED}">
      <dsp:nvSpPr>
        <dsp:cNvPr id="0" name=""/>
        <dsp:cNvSpPr/>
      </dsp:nvSpPr>
      <dsp:spPr>
        <a:xfrm rot="5400000">
          <a:off x="-237882" y="242218"/>
          <a:ext cx="1598267" cy="1118787"/>
        </a:xfrm>
        <a:prstGeom prst="chevron">
          <a:avLst/>
        </a:prstGeom>
        <a:solidFill>
          <a:srgbClr val="F13F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kern="1200" dirty="0"/>
        </a:p>
      </dsp:txBody>
      <dsp:txXfrm rot="-5400000">
        <a:off x="1859" y="561872"/>
        <a:ext cx="1118787" cy="479480"/>
      </dsp:txXfrm>
    </dsp:sp>
    <dsp:sp modelId="{38BDFC80-6FA9-4819-B10F-DEC5AAE7BB6B}">
      <dsp:nvSpPr>
        <dsp:cNvPr id="0" name=""/>
        <dsp:cNvSpPr/>
      </dsp:nvSpPr>
      <dsp:spPr>
        <a:xfrm rot="5400000">
          <a:off x="5001298" y="-3880032"/>
          <a:ext cx="1038873" cy="8803895"/>
        </a:xfrm>
        <a:prstGeom prst="round2SameRect">
          <a:avLst/>
        </a:prstGeom>
        <a:solidFill>
          <a:schemeClr val="lt1">
            <a:alpha val="90000"/>
            <a:hueOff val="0"/>
            <a:satOff val="0"/>
            <a:lumOff val="0"/>
            <a:alphaOff val="0"/>
          </a:schemeClr>
        </a:solidFill>
        <a:ln w="57150" cap="flat" cmpd="sng" algn="ctr">
          <a:solidFill>
            <a:srgbClr val="F13F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Times New Roman" panose="02020603050405020304" pitchFamily="18" charset="0"/>
              <a:cs typeface="Times New Roman" panose="02020603050405020304" pitchFamily="18" charset="0"/>
            </a:rPr>
            <a:t>tell the meaning of some new words.</a:t>
          </a:r>
          <a:endParaRPr lang="en-US" sz="2800" b="1" kern="1200" dirty="0">
            <a:latin typeface="Times New Roman" panose="02020603050405020304" pitchFamily="18" charset="0"/>
            <a:cs typeface="Times New Roman" panose="02020603050405020304" pitchFamily="18" charset="0"/>
          </a:endParaRPr>
        </a:p>
      </dsp:txBody>
      <dsp:txXfrm rot="-5400000">
        <a:off x="1118787" y="53193"/>
        <a:ext cx="8753181" cy="937445"/>
      </dsp:txXfrm>
    </dsp:sp>
    <dsp:sp modelId="{515FC6DF-5A90-4683-9D17-9CF4CAE65057}">
      <dsp:nvSpPr>
        <dsp:cNvPr id="0" name=""/>
        <dsp:cNvSpPr/>
      </dsp:nvSpPr>
      <dsp:spPr>
        <a:xfrm rot="5400000">
          <a:off x="-173686" y="1545966"/>
          <a:ext cx="1598267" cy="1118787"/>
        </a:xfrm>
        <a:prstGeom prst="chevron">
          <a:avLst/>
        </a:prstGeom>
        <a:solidFill>
          <a:srgbClr val="F13F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kern="1200" dirty="0"/>
        </a:p>
      </dsp:txBody>
      <dsp:txXfrm rot="-5400000">
        <a:off x="66055" y="1865620"/>
        <a:ext cx="1118787" cy="479480"/>
      </dsp:txXfrm>
    </dsp:sp>
    <dsp:sp modelId="{58F1DCE8-DEDE-401C-A094-0A53AD3628D5}">
      <dsp:nvSpPr>
        <dsp:cNvPr id="0" name=""/>
        <dsp:cNvSpPr/>
      </dsp:nvSpPr>
      <dsp:spPr>
        <a:xfrm rot="5400000">
          <a:off x="5001298" y="-2576284"/>
          <a:ext cx="1038873" cy="8803895"/>
        </a:xfrm>
        <a:prstGeom prst="round2SameRect">
          <a:avLst/>
        </a:prstGeom>
        <a:solidFill>
          <a:schemeClr val="lt1">
            <a:alpha val="90000"/>
            <a:hueOff val="0"/>
            <a:satOff val="0"/>
            <a:lumOff val="0"/>
            <a:alphaOff val="0"/>
          </a:schemeClr>
        </a:solidFill>
        <a:ln w="57150" cap="flat" cmpd="sng" algn="ctr">
          <a:solidFill>
            <a:srgbClr val="F13F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Times New Roman" panose="02020603050405020304" pitchFamily="18" charset="0"/>
              <a:cs typeface="Times New Roman" panose="02020603050405020304" pitchFamily="18" charset="0"/>
            </a:rPr>
            <a:t>describe the beauty and traditional values of </a:t>
          </a:r>
          <a:r>
            <a:rPr lang="en-US" sz="2800" b="1" kern="1200" dirty="0" err="1" smtClean="0">
              <a:latin typeface="Times New Roman" panose="02020603050405020304" pitchFamily="18" charset="0"/>
              <a:cs typeface="Times New Roman" panose="02020603050405020304" pitchFamily="18" charset="0"/>
            </a:rPr>
            <a:t>kuakata</a:t>
          </a:r>
          <a:r>
            <a:rPr lang="en-US" sz="2800" b="1" kern="1200" dirty="0" smtClean="0">
              <a:latin typeface="Times New Roman" panose="02020603050405020304" pitchFamily="18" charset="0"/>
              <a:cs typeface="Times New Roman" panose="02020603050405020304" pitchFamily="18" charset="0"/>
            </a:rPr>
            <a:t>.</a:t>
          </a:r>
          <a:endParaRPr lang="en-US" sz="2800" b="1" kern="1200" dirty="0">
            <a:latin typeface="Times New Roman" panose="02020603050405020304" pitchFamily="18" charset="0"/>
            <a:cs typeface="Times New Roman" panose="02020603050405020304" pitchFamily="18" charset="0"/>
          </a:endParaRPr>
        </a:p>
      </dsp:txBody>
      <dsp:txXfrm rot="-5400000">
        <a:off x="1118787" y="1356941"/>
        <a:ext cx="8753181" cy="937445"/>
      </dsp:txXfrm>
    </dsp:sp>
  </dsp:spTree>
</dsp:drawing>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295205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12785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367310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89027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389897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108186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52246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345096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102456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149840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BEE65DC-35D8-4048-8DA6-9CAE28E3729E}" type="datetimeFigureOut">
              <a:rPr lang="en-US" smtClean="0"/>
              <a:pPr/>
              <a:t>9/25/2020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95A96E3-E85F-4FEC-BF0E-0F16CA21FF50}" type="slidenum">
              <a:rPr lang="en-US" smtClean="0"/>
              <a:pPr/>
              <a:t>‹#›</a:t>
            </a:fld>
            <a:endParaRPr lang="en-US"/>
          </a:p>
        </p:txBody>
      </p:sp>
    </p:spTree>
    <p:extLst>
      <p:ext uri="{BB962C8B-B14F-4D97-AF65-F5344CB8AC3E}">
        <p14:creationId xmlns="" xmlns:p14="http://schemas.microsoft.com/office/powerpoint/2010/main" val="426502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up 15"/>
          <p:cNvGrpSpPr/>
          <p:nvPr userDrawn="1"/>
        </p:nvGrpSpPr>
        <p:grpSpPr>
          <a:xfrm>
            <a:off x="0" y="-12700"/>
            <a:ext cx="12192000" cy="6921500"/>
            <a:chOff x="0" y="-12700"/>
            <a:chExt cx="12192000" cy="6921500"/>
          </a:xfrm>
        </p:grpSpPr>
        <p:sp>
          <p:nvSpPr>
            <p:cNvPr id="7" name="Rectangle 6"/>
            <p:cNvSpPr/>
            <p:nvPr userDrawn="1"/>
          </p:nvSpPr>
          <p:spPr>
            <a:xfrm>
              <a:off x="0" y="-12700"/>
              <a:ext cx="12192000" cy="165100"/>
            </a:xfrm>
            <a:prstGeom prst="rect">
              <a:avLst/>
            </a:prstGeom>
            <a:solidFill>
              <a:srgbClr val="F1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90500" cy="6858000"/>
            </a:xfrm>
            <a:prstGeom prst="rect">
              <a:avLst/>
            </a:prstGeom>
            <a:solidFill>
              <a:srgbClr val="F1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31000"/>
              <a:ext cx="12192000" cy="177800"/>
            </a:xfrm>
            <a:prstGeom prst="rect">
              <a:avLst/>
            </a:prstGeom>
            <a:solidFill>
              <a:srgbClr val="F1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2026900" y="0"/>
              <a:ext cx="165100" cy="6731000"/>
            </a:xfrm>
            <a:prstGeom prst="rect">
              <a:avLst/>
            </a:prstGeom>
            <a:solidFill>
              <a:srgbClr val="F1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Point Star 12"/>
            <p:cNvSpPr/>
            <p:nvPr userDrawn="1"/>
          </p:nvSpPr>
          <p:spPr>
            <a:xfrm>
              <a:off x="10426700" y="254000"/>
              <a:ext cx="1511300" cy="1206500"/>
            </a:xfrm>
            <a:prstGeom prst="star12">
              <a:avLst/>
            </a:prstGeom>
            <a:solidFill>
              <a:srgbClr val="F13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10655300" y="469900"/>
              <a:ext cx="1054100" cy="774700"/>
            </a:xfrm>
            <a:prstGeom prst="ellips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anose="02020603050405020304" pitchFamily="18" charset="0"/>
                  <a:cs typeface="Times New Roman" panose="02020603050405020304" pitchFamily="18" charset="0"/>
                </a:rPr>
                <a:t>HSC </a:t>
              </a:r>
            </a:p>
            <a:p>
              <a:pPr algn="ctr"/>
              <a:r>
                <a:rPr lang="en-US" sz="1100" b="1" dirty="0" smtClean="0">
                  <a:solidFill>
                    <a:schemeClr val="tx1"/>
                  </a:solidFill>
                  <a:latin typeface="Times New Roman" panose="02020603050405020304" pitchFamily="18" charset="0"/>
                  <a:cs typeface="Times New Roman" panose="02020603050405020304" pitchFamily="18" charset="0"/>
                </a:rPr>
                <a:t>English 1</a:t>
              </a:r>
              <a:r>
                <a:rPr lang="en-US" sz="1100" b="1" baseline="30000" dirty="0" smtClean="0">
                  <a:solidFill>
                    <a:schemeClr val="tx1"/>
                  </a:solidFill>
                  <a:latin typeface="Times New Roman" panose="02020603050405020304" pitchFamily="18" charset="0"/>
                  <a:cs typeface="Times New Roman" panose="02020603050405020304" pitchFamily="18" charset="0"/>
                </a:rPr>
                <a:t>st</a:t>
              </a:r>
              <a:r>
                <a:rPr lang="en-US" sz="1100" b="1" dirty="0" smtClean="0">
                  <a:solidFill>
                    <a:schemeClr val="tx1"/>
                  </a:solidFill>
                  <a:latin typeface="Times New Roman" panose="02020603050405020304" pitchFamily="18" charset="0"/>
                  <a:cs typeface="Times New Roman" panose="02020603050405020304" pitchFamily="18" charset="0"/>
                </a:rPr>
                <a:t> paper</a:t>
              </a:r>
              <a:endParaRPr lang="en-US" sz="1100" b="1"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 xmlns:p14="http://schemas.microsoft.com/office/powerpoint/2010/main" val="273936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246429"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48822"/>
            <a:ext cx="8354468" cy="3050789"/>
          </a:xfrm>
          <a:prstGeom prst="rect">
            <a:avLst/>
          </a:prstGeom>
        </p:spPr>
      </p:pic>
      <p:sp>
        <p:nvSpPr>
          <p:cNvPr id="5" name="Rectangle 4"/>
          <p:cNvSpPr/>
          <p:nvPr/>
        </p:nvSpPr>
        <p:spPr>
          <a:xfrm>
            <a:off x="0" y="2345699"/>
            <a:ext cx="9286709" cy="1446550"/>
          </a:xfrm>
          <a:prstGeom prst="rect">
            <a:avLst/>
          </a:prstGeom>
        </p:spPr>
        <p:txBody>
          <a:bodyPr wrap="none">
            <a:spAutoFit/>
          </a:bodyPr>
          <a:lstStyle/>
          <a:p>
            <a:pPr algn="ctr"/>
            <a:r>
              <a:rPr lang="en-US" sz="8800" b="1" dirty="0" smtClean="0">
                <a:ln w="6600">
                  <a:solidFill>
                    <a:schemeClr val="accent2"/>
                  </a:solidFill>
                  <a:prstDash val="solid"/>
                </a:ln>
                <a:solidFill>
                  <a:srgbClr val="FFFFFF"/>
                </a:solidFill>
                <a:effectLst>
                  <a:outerShdw dist="38100" dir="2700000" algn="tl" rotWithShape="0">
                    <a:schemeClr val="accent2"/>
                  </a:outerShdw>
                </a:effectLst>
              </a:rPr>
              <a:t>to multimedia class</a:t>
            </a:r>
            <a:endParaRPr lang="en-US" sz="88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8276" y="472965"/>
            <a:ext cx="10042634" cy="707886"/>
          </a:xfrm>
          <a:prstGeom prst="rect">
            <a:avLst/>
          </a:prstGeom>
          <a:noFill/>
        </p:spPr>
        <p:txBody>
          <a:bodyPr wrap="square" rtlCol="0">
            <a:spAutoFit/>
          </a:bodyPr>
          <a:lstStyle/>
          <a:p>
            <a:pPr>
              <a:tabLst>
                <a:tab pos="1665288" algn="l"/>
              </a:tabLst>
            </a:pP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Read the passage silently.</a:t>
            </a:r>
            <a:r>
              <a:rPr lang="en-US" sz="4000" b="1" dirty="0" smtClean="0"/>
              <a:t>                                     </a:t>
            </a:r>
            <a:r>
              <a:rPr lang="en-US" sz="2400" b="1" dirty="0" smtClean="0"/>
              <a:t>  </a:t>
            </a:r>
            <a:endParaRPr lang="en-US" sz="2400" b="1" dirty="0"/>
          </a:p>
        </p:txBody>
      </p:sp>
      <p:sp>
        <p:nvSpPr>
          <p:cNvPr id="8" name="TextBox 7"/>
          <p:cNvSpPr txBox="1"/>
          <p:nvPr/>
        </p:nvSpPr>
        <p:spPr>
          <a:xfrm>
            <a:off x="331076" y="1828800"/>
            <a:ext cx="11493062" cy="4401205"/>
          </a:xfrm>
          <a:prstGeom prst="rect">
            <a:avLst/>
          </a:prstGeom>
          <a:noFill/>
        </p:spPr>
        <p:txBody>
          <a:bodyPr wrap="square" rtlCol="0">
            <a:spAutoFit/>
          </a:bodyPr>
          <a:lstStyle/>
          <a:p>
            <a:pPr marL="228600" marR="0" algn="just">
              <a:spcBef>
                <a:spcPts val="0"/>
              </a:spcBef>
              <a:spcAft>
                <a:spcPts val="0"/>
              </a:spcAft>
              <a:tabLst>
                <a:tab pos="5662613" algn="l"/>
              </a:tabLst>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locally known as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Sagar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Kannya</a:t>
            </a:r>
            <a:r>
              <a:rPr lang="en-US" sz="2000" dirty="0" smtClean="0">
                <a:latin typeface="Calibri" panose="020F0502020204030204" pitchFamily="34" charset="0"/>
                <a:ea typeface="Calibri" panose="020F0502020204030204" pitchFamily="34" charset="0"/>
                <a:cs typeface="Times New Roman" panose="02020603050405020304" pitchFamily="18" charset="0"/>
              </a:rPr>
              <a:t> (Daughter of the sea) is a rare scenic spot located on the southernmost tip of Bangladesh.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in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Latachapli</a:t>
            </a:r>
            <a:r>
              <a:rPr lang="en-US" sz="2000" dirty="0" smtClean="0">
                <a:latin typeface="Calibri" panose="020F0502020204030204" pitchFamily="34" charset="0"/>
                <a:ea typeface="Calibri" panose="020F0502020204030204" pitchFamily="34" charset="0"/>
                <a:cs typeface="Times New Roman" panose="02020603050405020304" pitchFamily="18" charset="0"/>
              </a:rPr>
              <a:t> union under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Kalapara</a:t>
            </a:r>
            <a:r>
              <a:rPr lang="en-US" sz="2000" dirty="0" smtClean="0">
                <a:latin typeface="Calibri" panose="020F0502020204030204" pitchFamily="34" charset="0"/>
                <a:ea typeface="Calibri" panose="020F0502020204030204" pitchFamily="34" charset="0"/>
                <a:cs typeface="Times New Roman" panose="02020603050405020304" pitchFamily="18" charset="0"/>
              </a:rPr>
              <a:t> Police Station of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Patuakhali</a:t>
            </a:r>
            <a:r>
              <a:rPr lang="en-US" sz="2000" dirty="0" smtClean="0">
                <a:latin typeface="Calibri" panose="020F0502020204030204" pitchFamily="34" charset="0"/>
                <a:ea typeface="Calibri" panose="020F0502020204030204" pitchFamily="34" charset="0"/>
                <a:cs typeface="Times New Roman" panose="02020603050405020304" pitchFamily="18" charset="0"/>
              </a:rPr>
              <a:t> district is about 30 km in length and 6 km in breadth. It is 70 km from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Patuakhali</a:t>
            </a:r>
            <a:r>
              <a:rPr lang="en-US" sz="2000" dirty="0" smtClean="0">
                <a:latin typeface="Calibri" panose="020F0502020204030204" pitchFamily="34" charset="0"/>
                <a:ea typeface="Calibri" panose="020F0502020204030204" pitchFamily="34" charset="0"/>
                <a:cs typeface="Times New Roman" panose="02020603050405020304" pitchFamily="18" charset="0"/>
              </a:rPr>
              <a:t> district headquarters and 320 km from Dhaka. An excellent combination of the picturesque natural beauty, sandy beaches, blue sky and the shimmering expanse of water of the Bay of Bengal and the evergreen forest makes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a much sought after tourist destination.</a:t>
            </a:r>
          </a:p>
          <a:p>
            <a:pPr marL="228600" marR="0" algn="just">
              <a:spcBef>
                <a:spcPts val="0"/>
              </a:spcBef>
              <a:spcAft>
                <a:spcPts val="0"/>
              </a:spcAft>
              <a:tabLst>
                <a:tab pos="5662613"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The name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takes its origin from the story of a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a:t>
            </a:r>
            <a:r>
              <a:rPr lang="en-US" sz="2000" dirty="0" smtClean="0">
                <a:latin typeface="Calibri" panose="020F0502020204030204" pitchFamily="34" charset="0"/>
                <a:ea typeface="Calibri" panose="020F0502020204030204" pitchFamily="34" charset="0"/>
                <a:cs typeface="Times New Roman" panose="02020603050405020304" pitchFamily="18" charset="0"/>
              </a:rPr>
              <a:t>’ or well-dug on the sea shore by the early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Rakhaines</a:t>
            </a:r>
            <a:r>
              <a:rPr lang="en-US" sz="2000" dirty="0" smtClean="0">
                <a:latin typeface="Calibri" panose="020F0502020204030204" pitchFamily="34" charset="0"/>
                <a:ea typeface="Calibri" panose="020F0502020204030204" pitchFamily="34" charset="0"/>
                <a:cs typeface="Times New Roman" panose="02020603050405020304" pitchFamily="18" charset="0"/>
              </a:rPr>
              <a:t> settlers for collecting drinking water. The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Rakhaines</a:t>
            </a:r>
            <a:r>
              <a:rPr lang="en-US" sz="2000" dirty="0" smtClean="0">
                <a:latin typeface="Calibri" panose="020F0502020204030204" pitchFamily="34" charset="0"/>
                <a:ea typeface="Calibri" panose="020F0502020204030204" pitchFamily="34" charset="0"/>
                <a:cs typeface="Times New Roman" panose="02020603050405020304" pitchFamily="18" charset="0"/>
              </a:rPr>
              <a:t>  had landed on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coast after being expelled from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Arakan</a:t>
            </a:r>
            <a:r>
              <a:rPr lang="en-US" sz="2000" dirty="0" smtClean="0">
                <a:latin typeface="Calibri" panose="020F0502020204030204" pitchFamily="34" charset="0"/>
                <a:ea typeface="Calibri" panose="020F0502020204030204" pitchFamily="34" charset="0"/>
                <a:cs typeface="Times New Roman" panose="02020603050405020304" pitchFamily="18" charset="0"/>
              </a:rPr>
              <a:t> by the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Mughals</a:t>
            </a:r>
            <a:r>
              <a:rPr lang="en-US" sz="2000" dirty="0" smtClean="0">
                <a:latin typeface="Calibri" panose="020F0502020204030204" pitchFamily="34" charset="0"/>
                <a:ea typeface="Calibri" panose="020F0502020204030204" pitchFamily="34" charset="0"/>
                <a:cs typeface="Times New Roman" panose="02020603050405020304" pitchFamily="18" charset="0"/>
              </a:rPr>
              <a:t>. Following the first well, it became a tradition to dig wells in the neighborhood of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Rakhaine</a:t>
            </a:r>
            <a:r>
              <a:rPr lang="en-US" sz="2000" dirty="0" smtClean="0">
                <a:latin typeface="Calibri" panose="020F0502020204030204" pitchFamily="34" charset="0"/>
                <a:ea typeface="Calibri" panose="020F0502020204030204" pitchFamily="34" charset="0"/>
                <a:cs typeface="Times New Roman" panose="02020603050405020304" pitchFamily="18" charset="0"/>
              </a:rPr>
              <a:t> homesteads for fresh water supply.</a:t>
            </a:r>
          </a:p>
          <a:p>
            <a:pPr marL="228600" marR="0" algn="just">
              <a:spcBef>
                <a:spcPts val="0"/>
              </a:spcBef>
              <a:spcAft>
                <a:spcPts val="0"/>
              </a:spcAft>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is one of the unique spots which allow a visitor to watch both the sunrise and the sunset from the beach. That perhaps makes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one if the world’s most attractive beaches. The long and wide beach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has a typical natural setting. This sandy beach slopes gently into the Bay and bathing there is as pleasant as is swimming of diving.</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090" y="252248"/>
            <a:ext cx="9065173" cy="646331"/>
          </a:xfrm>
          <a:prstGeom prst="rect">
            <a:avLst/>
          </a:prstGeom>
          <a:noFill/>
        </p:spPr>
        <p:txBody>
          <a:bodyPr wrap="square" rtlCol="0">
            <a:spAutoFit/>
          </a:bodyPr>
          <a:lstStyle/>
          <a:p>
            <a:pPr algn="ct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Pair Work</a:t>
            </a:r>
            <a:endParaRPr lang="en-US"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536028" y="3657599"/>
            <a:ext cx="10263351" cy="523220"/>
          </a:xfrm>
          <a:prstGeom prst="rect">
            <a:avLst/>
          </a:prstGeom>
          <a:noFill/>
        </p:spPr>
        <p:txBody>
          <a:bodyPr wrap="square" rtlCol="0">
            <a:spAutoFit/>
          </a:bodyPr>
          <a:lstStyle/>
          <a:p>
            <a:r>
              <a:rPr lang="en-US"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Write the answer of the following questions in pairs.</a:t>
            </a:r>
            <a:endParaRPr lang="en-US" sz="2800" dirty="0"/>
          </a:p>
        </p:txBody>
      </p:sp>
      <p:sp>
        <p:nvSpPr>
          <p:cNvPr id="6" name="TextBox 5"/>
          <p:cNvSpPr txBox="1"/>
          <p:nvPr/>
        </p:nvSpPr>
        <p:spPr>
          <a:xfrm>
            <a:off x="362607" y="4083268"/>
            <a:ext cx="11829393" cy="3416320"/>
          </a:xfrm>
          <a:prstGeom prst="rect">
            <a:avLst/>
          </a:prstGeom>
          <a:noFill/>
        </p:spPr>
        <p:txBody>
          <a:bodyPr wrap="square" rtlCol="0">
            <a:spAutoFit/>
          </a:bodyPr>
          <a:lstStyle/>
          <a:p>
            <a:pPr marL="457200" indent="-457200">
              <a:buAutoNum type="arabicPeriod"/>
            </a:pPr>
            <a:r>
              <a:rPr lang="en-US" sz="2400" b="1" dirty="0" smtClean="0">
                <a:ln w="0"/>
                <a:effectLst>
                  <a:outerShdw blurRad="38100" dist="19050" dir="2700000" algn="tl" rotWithShape="0">
                    <a:schemeClr val="dk1">
                      <a:alpha val="40000"/>
                    </a:schemeClr>
                  </a:outerShdw>
                </a:effectLst>
              </a:rPr>
              <a:t>Where does the name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 come from?</a:t>
            </a:r>
          </a:p>
          <a:p>
            <a:pPr marL="457200" indent="-457200">
              <a:buAutoNum type="arabicPeriod"/>
            </a:pPr>
            <a:r>
              <a:rPr lang="en-US" sz="2400" b="1" dirty="0" smtClean="0">
                <a:ln w="0"/>
                <a:effectLst>
                  <a:outerShdw blurRad="38100" dist="19050" dir="2700000" algn="tl" rotWithShape="0">
                    <a:schemeClr val="dk1">
                      <a:alpha val="40000"/>
                    </a:schemeClr>
                  </a:outerShdw>
                </a:effectLst>
              </a:rPr>
              <a:t>What is most unique feature of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 beach?</a:t>
            </a:r>
          </a:p>
          <a:p>
            <a:pPr marL="457200" indent="-457200">
              <a:buAutoNum type="arabicPeriod"/>
            </a:pPr>
            <a:r>
              <a:rPr lang="en-US" sz="2400" b="1" dirty="0" smtClean="0">
                <a:ln w="0"/>
                <a:effectLst>
                  <a:outerShdw blurRad="38100" dist="19050" dir="2700000" algn="tl" rotWithShape="0">
                    <a:schemeClr val="dk1">
                      <a:alpha val="40000"/>
                    </a:schemeClr>
                  </a:outerShdw>
                </a:effectLst>
              </a:rPr>
              <a:t>What are the some traditional events that take in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a:t>
            </a:r>
          </a:p>
          <a:p>
            <a:r>
              <a:rPr lang="en-US" sz="2400" b="1" dirty="0" smtClean="0">
                <a:ln w="0"/>
                <a:effectLst>
                  <a:outerShdw blurRad="38100" dist="19050" dir="2700000" algn="tl" rotWithShape="0">
                    <a:schemeClr val="dk1">
                      <a:alpha val="40000"/>
                    </a:schemeClr>
                  </a:outerShdw>
                </a:effectLst>
              </a:rPr>
              <a:t>4.    Where is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 located?</a:t>
            </a:r>
          </a:p>
          <a:p>
            <a:r>
              <a:rPr lang="en-US" sz="2400" b="1" dirty="0" smtClean="0">
                <a:ln w="0"/>
                <a:effectLst>
                  <a:outerShdw blurRad="38100" dist="19050" dir="2700000" algn="tl" rotWithShape="0">
                    <a:schemeClr val="dk1">
                      <a:alpha val="40000"/>
                    </a:schemeClr>
                  </a:outerShdw>
                </a:effectLst>
              </a:rPr>
              <a:t>5.  Would you like to visit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 Make a list of 3 things you’d like to do  while in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a:t>
            </a:r>
          </a:p>
          <a:p>
            <a:r>
              <a:rPr lang="en-US" sz="2400" b="1" dirty="0" smtClean="0">
                <a:ln w="0"/>
                <a:effectLst>
                  <a:outerShdw blurRad="38100" dist="19050" dir="2700000" algn="tl" rotWithShape="0">
                    <a:schemeClr val="dk1">
                      <a:alpha val="40000"/>
                    </a:schemeClr>
                  </a:outerShdw>
                </a:effectLst>
              </a:rPr>
              <a:t>	</a:t>
            </a:r>
          </a:p>
          <a:p>
            <a:pPr marL="457200" indent="-457200"/>
            <a:endParaRPr lang="en-US" sz="2400" b="1" dirty="0" smtClean="0">
              <a:ln w="0"/>
              <a:effectLst>
                <a:outerShdw blurRad="38100" dist="19050" dir="2700000" algn="tl" rotWithShape="0">
                  <a:schemeClr val="dk1">
                    <a:alpha val="40000"/>
                  </a:schemeClr>
                </a:outerShdw>
              </a:effectLst>
            </a:endParaRPr>
          </a:p>
          <a:p>
            <a:r>
              <a:rPr lang="en-US" sz="2400" b="1" dirty="0" smtClean="0">
                <a:ln w="0"/>
                <a:effectLst>
                  <a:outerShdw blurRad="38100" dist="19050" dir="2700000" algn="tl" rotWithShape="0">
                    <a:schemeClr val="dk1">
                      <a:alpha val="40000"/>
                    </a:schemeClr>
                  </a:outerShdw>
                </a:effectLst>
              </a:rPr>
              <a:t>	</a:t>
            </a:r>
            <a:endParaRPr lang="en-US" sz="2400" b="1" dirty="0">
              <a:ln w="0"/>
              <a:effectLst>
                <a:outerShdw blurRad="38100" dist="19050" dir="2700000" algn="tl" rotWithShape="0">
                  <a:schemeClr val="dk1">
                    <a:alpha val="40000"/>
                  </a:schemeClr>
                </a:outerShdw>
              </a:effectLst>
            </a:endParaRPr>
          </a:p>
        </p:txBody>
      </p:sp>
      <p:pic>
        <p:nvPicPr>
          <p:cNvPr id="7" name="Picture 6" descr="Annotation 2020-09-11 224328.png"/>
          <p:cNvPicPr>
            <a:picLocks noChangeAspect="1"/>
          </p:cNvPicPr>
          <p:nvPr/>
        </p:nvPicPr>
        <p:blipFill>
          <a:blip r:embed="rId2"/>
          <a:stretch>
            <a:fillRect/>
          </a:stretch>
        </p:blipFill>
        <p:spPr>
          <a:xfrm>
            <a:off x="394139" y="819808"/>
            <a:ext cx="10074166" cy="29166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35101" y="435209"/>
            <a:ext cx="4313542" cy="2734623"/>
          </a:xfrm>
          <a:prstGeom prst="rect">
            <a:avLst/>
          </a:prstGeom>
        </p:spPr>
      </p:pic>
      <p:sp>
        <p:nvSpPr>
          <p:cNvPr id="3" name="TextBox 2"/>
          <p:cNvSpPr txBox="1"/>
          <p:nvPr/>
        </p:nvSpPr>
        <p:spPr>
          <a:xfrm>
            <a:off x="583324" y="4414345"/>
            <a:ext cx="10562897" cy="584775"/>
          </a:xfrm>
          <a:prstGeom prst="rect">
            <a:avLst/>
          </a:prstGeom>
          <a:noFill/>
        </p:spPr>
        <p:txBody>
          <a:bodyPr wrap="square" rtlCol="0">
            <a:spAutoFit/>
          </a:bodyPr>
          <a:lstStyle/>
          <a:p>
            <a:pPr algn="ctr"/>
            <a:r>
              <a:rPr lang="en-US" sz="3200" b="1" dirty="0" smtClean="0">
                <a:ln w="6600">
                  <a:solidFill>
                    <a:schemeClr val="accent2"/>
                  </a:solidFill>
                  <a:prstDash val="solid"/>
                </a:ln>
                <a:solidFill>
                  <a:srgbClr val="FFFFFF"/>
                </a:solidFill>
                <a:effectLst>
                  <a:outerShdw dist="38100" dir="2700000" algn="tl" rotWithShape="0">
                    <a:schemeClr val="accent2"/>
                  </a:outerShdw>
                </a:effectLst>
              </a:rPr>
              <a:t>Write down a short letter about visiting </a:t>
            </a:r>
            <a:r>
              <a:rPr lang="en-US" sz="3200" b="1" dirty="0" err="1" smtClean="0">
                <a:ln w="6600">
                  <a:solidFill>
                    <a:schemeClr val="accent2"/>
                  </a:solidFill>
                  <a:prstDash val="solid"/>
                </a:ln>
                <a:solidFill>
                  <a:srgbClr val="FFFFFF"/>
                </a:solidFill>
                <a:effectLst>
                  <a:outerShdw dist="38100" dir="2700000" algn="tl" rotWithShape="0">
                    <a:schemeClr val="accent2"/>
                  </a:outerShdw>
                </a:effectLst>
              </a:rPr>
              <a:t>Kuakata</a:t>
            </a:r>
            <a:r>
              <a:rPr lang="en-US" sz="3200" b="1" dirty="0" smtClean="0">
                <a:ln w="6600">
                  <a:solidFill>
                    <a:schemeClr val="accent2"/>
                  </a:solidFill>
                  <a:prstDash val="solid"/>
                </a:ln>
                <a:solidFill>
                  <a:srgbClr val="FFFFFF"/>
                </a:solidFill>
                <a:effectLst>
                  <a:outerShdw dist="38100" dir="2700000" algn="tl" rotWithShape="0">
                    <a:schemeClr val="accent2"/>
                  </a:outerShdw>
                </a:effectLst>
              </a:rPr>
              <a:t>.</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4841" y="300249"/>
            <a:ext cx="10044753" cy="1433015"/>
          </a:xfrm>
          <a:prstGeom prst="rect">
            <a:avLst/>
          </a:prstGeom>
        </p:spPr>
      </p:pic>
      <p:pic>
        <p:nvPicPr>
          <p:cNvPr id="4" name="Picture 3" descr="sunrice.png"/>
          <p:cNvPicPr>
            <a:picLocks noChangeAspect="1"/>
          </p:cNvPicPr>
          <p:nvPr/>
        </p:nvPicPr>
        <p:blipFill>
          <a:blip r:embed="rId3"/>
          <a:stretch>
            <a:fillRect/>
          </a:stretch>
        </p:blipFill>
        <p:spPr>
          <a:xfrm>
            <a:off x="189186" y="1828800"/>
            <a:ext cx="5801711" cy="5029200"/>
          </a:xfrm>
          <a:prstGeom prst="rect">
            <a:avLst/>
          </a:prstGeom>
        </p:spPr>
      </p:pic>
      <p:pic>
        <p:nvPicPr>
          <p:cNvPr id="5" name="Picture 4" descr="sunset.jpg"/>
          <p:cNvPicPr>
            <a:picLocks noChangeAspect="1"/>
          </p:cNvPicPr>
          <p:nvPr/>
        </p:nvPicPr>
        <p:blipFill>
          <a:blip r:embed="rId4"/>
          <a:stretch>
            <a:fillRect/>
          </a:stretch>
        </p:blipFill>
        <p:spPr>
          <a:xfrm>
            <a:off x="5943600" y="1828800"/>
            <a:ext cx="6248400" cy="5029200"/>
          </a:xfrm>
          <a:prstGeom prst="rect">
            <a:avLst/>
          </a:prstGeom>
        </p:spPr>
      </p:pic>
    </p:spTree>
    <p:extLst>
      <p:ext uri="{BB962C8B-B14F-4D97-AF65-F5344CB8AC3E}">
        <p14:creationId xmlns="" xmlns:p14="http://schemas.microsoft.com/office/powerpoint/2010/main" val="352384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3029802" y="331241"/>
            <a:ext cx="6428095" cy="1228299"/>
          </a:xfrm>
          <a:prstGeom prst="downArrowCallout">
            <a:avLst/>
          </a:prstGeom>
          <a:solidFill>
            <a:srgbClr val="F7A7A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pitchFamily="18" charset="0"/>
                <a:cs typeface="Times New Roman" panose="02020603050405020304" pitchFamily="18" charset="0"/>
              </a:rPr>
              <a:t>Identity</a:t>
            </a:r>
            <a:r>
              <a:rPr lang="en-US" dirty="0" smtClean="0"/>
              <a:t> </a:t>
            </a:r>
            <a:endParaRPr lang="en-US" dirty="0"/>
          </a:p>
        </p:txBody>
      </p:sp>
      <p:sp>
        <p:nvSpPr>
          <p:cNvPr id="3" name="Rectangle 2"/>
          <p:cNvSpPr/>
          <p:nvPr/>
        </p:nvSpPr>
        <p:spPr>
          <a:xfrm>
            <a:off x="693683" y="1670821"/>
            <a:ext cx="10783614" cy="4761510"/>
          </a:xfrm>
          <a:prstGeom prst="rect">
            <a:avLst/>
          </a:prstGeom>
          <a:solidFill>
            <a:srgbClr val="F7A7A9"/>
          </a:solidFill>
          <a:ln w="57150">
            <a:solidFill>
              <a:srgbClr val="F13F5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18370" y="1695333"/>
            <a:ext cx="1823365" cy="2431154"/>
          </a:xfrm>
          <a:prstGeom prst="ellipse">
            <a:avLst/>
          </a:prstGeom>
          <a:ln>
            <a:noFill/>
          </a:ln>
          <a:effectLst>
            <a:softEdge rad="112500"/>
          </a:effectLst>
        </p:spPr>
      </p:pic>
      <p:sp>
        <p:nvSpPr>
          <p:cNvPr id="5" name="TextBox 4"/>
          <p:cNvSpPr txBox="1"/>
          <p:nvPr/>
        </p:nvSpPr>
        <p:spPr>
          <a:xfrm>
            <a:off x="4517407" y="1805945"/>
            <a:ext cx="6182438" cy="2585323"/>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MD.ABDUR ROUF</a:t>
            </a:r>
          </a:p>
          <a:p>
            <a:r>
              <a:rPr lang="en-US" sz="2400" b="1" dirty="0" smtClean="0">
                <a:latin typeface="Times New Roman" panose="02020603050405020304" pitchFamily="18" charset="0"/>
                <a:cs typeface="Times New Roman" panose="02020603050405020304" pitchFamily="18" charset="0"/>
              </a:rPr>
              <a:t>Lecturer in English</a:t>
            </a:r>
          </a:p>
          <a:p>
            <a:r>
              <a:rPr lang="en-US" sz="2400" b="1" dirty="0" err="1" smtClean="0">
                <a:latin typeface="Times New Roman" panose="02020603050405020304" pitchFamily="18" charset="0"/>
                <a:cs typeface="Times New Roman" panose="02020603050405020304" pitchFamily="18" charset="0"/>
              </a:rPr>
              <a:t>Khalna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Islamia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Fazil</a:t>
            </a:r>
            <a:r>
              <a:rPr lang="en-US" sz="2400" b="1" dirty="0" smtClean="0">
                <a:latin typeface="Times New Roman" panose="02020603050405020304" pitchFamily="18" charset="0"/>
                <a:cs typeface="Times New Roman" panose="02020603050405020304" pitchFamily="18" charset="0"/>
              </a:rPr>
              <a:t> (Degree) </a:t>
            </a:r>
            <a:r>
              <a:rPr lang="en-US" sz="2400" b="1" dirty="0" err="1" smtClean="0">
                <a:latin typeface="Times New Roman" panose="02020603050405020304" pitchFamily="18" charset="0"/>
                <a:cs typeface="Times New Roman" panose="02020603050405020304" pitchFamily="18" charset="0"/>
              </a:rPr>
              <a:t>Madrasha</a:t>
            </a:r>
            <a:endParaRPr lang="en-US" sz="2400" b="1"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Subrajpur,Patnitola,Naogaon</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E-mail- rouf301285@gmail.com</a:t>
            </a:r>
          </a:p>
          <a:p>
            <a:r>
              <a:rPr lang="en-US" sz="2400" b="1" dirty="0" smtClean="0">
                <a:latin typeface="Times New Roman" panose="02020603050405020304" pitchFamily="18" charset="0"/>
                <a:cs typeface="Times New Roman" panose="02020603050405020304" pitchFamily="18" charset="0"/>
              </a:rPr>
              <a:t>Mobile no: 01767650169</a:t>
            </a:r>
          </a:p>
          <a:p>
            <a:endParaRPr lang="en-US" dirty="0"/>
          </a:p>
        </p:txBody>
      </p:sp>
    </p:spTree>
    <p:extLst>
      <p:ext uri="{BB962C8B-B14F-4D97-AF65-F5344CB8AC3E}">
        <p14:creationId xmlns="" xmlns:p14="http://schemas.microsoft.com/office/powerpoint/2010/main" val="21239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298442" y="1536286"/>
            <a:ext cx="4804012" cy="2941968"/>
          </a:xfrm>
          <a:prstGeom prst="rect">
            <a:avLst/>
          </a:prstGeom>
          <a:ln w="57150">
            <a:solidFill>
              <a:srgbClr val="F13F5D"/>
            </a:solidFill>
          </a:ln>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09935" y="1536286"/>
            <a:ext cx="4872250" cy="2941969"/>
          </a:xfrm>
          <a:prstGeom prst="rect">
            <a:avLst/>
          </a:prstGeom>
          <a:ln w="57150">
            <a:solidFill>
              <a:srgbClr val="F13F5D"/>
            </a:solidFill>
          </a:ln>
        </p:spPr>
      </p:pic>
      <p:sp>
        <p:nvSpPr>
          <p:cNvPr id="2" name="Rectangle 1"/>
          <p:cNvSpPr/>
          <p:nvPr/>
        </p:nvSpPr>
        <p:spPr>
          <a:xfrm>
            <a:off x="2286000" y="4694827"/>
            <a:ext cx="2558955" cy="614149"/>
          </a:xfrm>
          <a:prstGeom prst="rect">
            <a:avLst/>
          </a:prstGeom>
          <a:solidFill>
            <a:schemeClr val="accent2">
              <a:lumMod val="20000"/>
              <a:lumOff val="80000"/>
            </a:schemeClr>
          </a:solidFill>
          <a:ln w="57150">
            <a:solidFill>
              <a:srgbClr val="F13F5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Sunrise</a:t>
            </a:r>
            <a:r>
              <a:rPr lang="en-US" dirty="0" smtClean="0"/>
              <a:t> </a:t>
            </a:r>
            <a:endParaRPr lang="en-US" dirty="0"/>
          </a:p>
        </p:txBody>
      </p:sp>
      <p:sp>
        <p:nvSpPr>
          <p:cNvPr id="4" name="Rectangle 3"/>
          <p:cNvSpPr/>
          <p:nvPr/>
        </p:nvSpPr>
        <p:spPr>
          <a:xfrm>
            <a:off x="7656393" y="4694828"/>
            <a:ext cx="2429302" cy="614149"/>
          </a:xfrm>
          <a:prstGeom prst="rect">
            <a:avLst/>
          </a:prstGeom>
          <a:solidFill>
            <a:schemeClr val="accent2">
              <a:lumMod val="20000"/>
              <a:lumOff val="80000"/>
            </a:schemeClr>
          </a:solidFill>
          <a:ln w="57150">
            <a:solidFill>
              <a:srgbClr val="F13F5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Sunset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286000" y="424888"/>
            <a:ext cx="7606145" cy="824792"/>
          </a:xfrm>
          <a:prstGeom prst="rect">
            <a:avLst/>
          </a:prstGeom>
          <a:solidFill>
            <a:srgbClr val="F7A7A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Have you seen these picture?  </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1790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26" y="545911"/>
            <a:ext cx="7533564" cy="914400"/>
          </a:xfrm>
          <a:prstGeom prst="rect">
            <a:avLst/>
          </a:prstGeom>
          <a:solidFill>
            <a:srgbClr val="F7A7A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pitchFamily="18" charset="0"/>
                <a:cs typeface="Times New Roman" panose="02020603050405020304" pitchFamily="18" charset="0"/>
              </a:rPr>
              <a:t>Our today’s lesson is</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smtClean="0">
                <a:solidFill>
                  <a:schemeClr val="tx1"/>
                </a:solidFill>
              </a:rPr>
              <a:t>-</a:t>
            </a:r>
            <a:endParaRPr lang="en-US" sz="4800" dirty="0">
              <a:solidFill>
                <a:schemeClr val="tx1"/>
              </a:solidFill>
            </a:endParaRPr>
          </a:p>
        </p:txBody>
      </p:sp>
      <p:pic>
        <p:nvPicPr>
          <p:cNvPr id="3" name="Picture 2"/>
          <p:cNvPicPr>
            <a:picLocks noChangeAspect="1"/>
          </p:cNvPicPr>
          <p:nvPr/>
        </p:nvPicPr>
        <p:blipFill>
          <a:blip r:embed="rId2"/>
          <a:stretch>
            <a:fillRect/>
          </a:stretch>
        </p:blipFill>
        <p:spPr>
          <a:xfrm>
            <a:off x="1978926" y="1596789"/>
            <a:ext cx="7533564" cy="3330051"/>
          </a:xfrm>
          <a:prstGeom prst="rect">
            <a:avLst/>
          </a:prstGeom>
        </p:spPr>
      </p:pic>
      <p:sp>
        <p:nvSpPr>
          <p:cNvPr id="4" name="Rectangle 3"/>
          <p:cNvSpPr/>
          <p:nvPr/>
        </p:nvSpPr>
        <p:spPr>
          <a:xfrm>
            <a:off x="1978926" y="5145204"/>
            <a:ext cx="7533564" cy="586855"/>
          </a:xfrm>
          <a:prstGeom prst="rect">
            <a:avLst/>
          </a:prstGeom>
          <a:solidFill>
            <a:schemeClr val="accent2">
              <a:lumMod val="20000"/>
              <a:lumOff val="80000"/>
            </a:schemeClr>
          </a:solidFill>
          <a:ln w="57150">
            <a:solidFill>
              <a:srgbClr val="F13F5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Kuakata</a:t>
            </a:r>
            <a:r>
              <a:rPr lang="en-US" sz="3200" b="1" dirty="0" smtClean="0">
                <a:solidFill>
                  <a:schemeClr val="tx1"/>
                </a:solidFill>
                <a:latin typeface="Times New Roman" panose="02020603050405020304" pitchFamily="18" charset="0"/>
                <a:cs typeface="Times New Roman" panose="02020603050405020304" pitchFamily="18" charset="0"/>
              </a:rPr>
              <a:t> : Daughter of the sea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41845" y="5950423"/>
            <a:ext cx="3998794" cy="600502"/>
          </a:xfrm>
          <a:prstGeom prst="rect">
            <a:avLst/>
          </a:prstGeom>
          <a:solidFill>
            <a:schemeClr val="accent2">
              <a:lumMod val="20000"/>
              <a:lumOff val="80000"/>
            </a:schemeClr>
          </a:solidFill>
          <a:ln w="57150">
            <a:solidFill>
              <a:srgbClr val="F13F5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Unit - 08 , Lesson - 5</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4131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456597" y="736978"/>
            <a:ext cx="6892120" cy="1460312"/>
          </a:xfrm>
          <a:prstGeom prst="downArrowCallout">
            <a:avLst/>
          </a:prstGeom>
          <a:solidFill>
            <a:srgbClr val="F7A7A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pitchFamily="18" charset="0"/>
                <a:cs typeface="Times New Roman" panose="02020603050405020304" pitchFamily="18" charset="0"/>
              </a:rPr>
              <a:t>Learning outcomes  </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78673" y="2320120"/>
            <a:ext cx="9103057" cy="655092"/>
          </a:xfrm>
          <a:prstGeom prst="rect">
            <a:avLst/>
          </a:prstGeom>
          <a:solidFill>
            <a:srgbClr val="F7A7A9"/>
          </a:solidFill>
          <a:ln w="57150">
            <a:solidFill>
              <a:srgbClr val="F13F5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At the end of the lesson students will be able to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39614" y="3578772"/>
            <a:ext cx="9648496" cy="707886"/>
          </a:xfrm>
          <a:prstGeom prst="rect">
            <a:avLst/>
          </a:prstGeom>
          <a:noFill/>
        </p:spPr>
        <p:txBody>
          <a:bodyPr wrap="square" rtlCol="0">
            <a:spAutoFit/>
          </a:bodyPr>
          <a:lstStyle/>
          <a:p>
            <a:pPr marL="571500" indent="-571500">
              <a:buFont typeface="Wingdings" panose="05000000000000000000" pitchFamily="2" charset="2"/>
              <a:buChar char="ü"/>
            </a:pPr>
            <a:r>
              <a:rPr lang="en-US" sz="4000" b="1" dirty="0" smtClean="0">
                <a:ln w="9525">
                  <a:solidFill>
                    <a:schemeClr val="bg1"/>
                  </a:solidFill>
                  <a:prstDash val="solid"/>
                </a:ln>
                <a:effectLst>
                  <a:outerShdw blurRad="12700" dist="38100" dir="2700000" algn="tl" rotWithShape="0">
                    <a:schemeClr val="bg1">
                      <a:lumMod val="50000"/>
                    </a:schemeClr>
                  </a:outerShdw>
                </a:effectLst>
              </a:rPr>
              <a:t>To tell the meanings of several words.</a:t>
            </a:r>
            <a:endParaRPr lang="en-US" sz="4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8" name="TextBox 7"/>
          <p:cNvSpPr txBox="1"/>
          <p:nvPr/>
        </p:nvSpPr>
        <p:spPr>
          <a:xfrm>
            <a:off x="1655379" y="4524704"/>
            <a:ext cx="9049407" cy="1323439"/>
          </a:xfrm>
          <a:prstGeom prst="rect">
            <a:avLst/>
          </a:prstGeom>
          <a:noFill/>
        </p:spPr>
        <p:txBody>
          <a:bodyPr wrap="square" rtlCol="0">
            <a:spAutoFit/>
          </a:bodyPr>
          <a:lstStyle/>
          <a:p>
            <a:pPr marL="571500" indent="-571500">
              <a:buFont typeface="Wingdings" panose="05000000000000000000" pitchFamily="2" charset="2"/>
              <a:buChar char="ü"/>
            </a:pPr>
            <a:r>
              <a:rPr lang="en-US" sz="4000" b="1" dirty="0" smtClean="0">
                <a:ln w="9525">
                  <a:solidFill>
                    <a:schemeClr val="bg1"/>
                  </a:solidFill>
                  <a:prstDash val="solid"/>
                </a:ln>
                <a:effectLst>
                  <a:outerShdw blurRad="12700" dist="38100" dir="2700000" algn="tl" rotWithShape="0">
                    <a:schemeClr val="bg1">
                      <a:lumMod val="50000"/>
                    </a:schemeClr>
                  </a:outerShdw>
                </a:effectLst>
              </a:rPr>
              <a:t>To give answer to some questions about </a:t>
            </a:r>
            <a:r>
              <a:rPr lang="en-US" sz="4000" b="1" dirty="0" err="1" smtClean="0">
                <a:ln w="9525">
                  <a:solidFill>
                    <a:schemeClr val="bg1"/>
                  </a:solidFill>
                  <a:prstDash val="solid"/>
                </a:ln>
                <a:effectLst>
                  <a:outerShdw blurRad="12700" dist="38100" dir="2700000" algn="tl" rotWithShape="0">
                    <a:schemeClr val="bg1">
                      <a:lumMod val="50000"/>
                    </a:schemeClr>
                  </a:outerShdw>
                </a:effectLst>
              </a:rPr>
              <a:t>Kuakata</a:t>
            </a:r>
            <a:r>
              <a:rPr lang="en-US" sz="4000" b="1" dirty="0" smtClean="0">
                <a:ln w="9525">
                  <a:solidFill>
                    <a:schemeClr val="bg1"/>
                  </a:solidFill>
                  <a:prstDash val="solid"/>
                </a:ln>
                <a:effectLst>
                  <a:outerShdw blurRad="12700" dist="38100" dir="2700000" algn="tl" rotWithShape="0">
                    <a:schemeClr val="bg1">
                      <a:lumMod val="50000"/>
                    </a:schemeClr>
                  </a:outerShdw>
                </a:effectLst>
              </a:rPr>
              <a:t>.</a:t>
            </a:r>
            <a:endParaRPr lang="en-US" sz="4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 xmlns:p14="http://schemas.microsoft.com/office/powerpoint/2010/main" val="4129601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18514" y="1418895"/>
            <a:ext cx="5670645" cy="1813036"/>
          </a:xfrm>
          <a:prstGeom prst="rect">
            <a:avLst/>
          </a:prstGeom>
          <a:ln w="57150">
            <a:solidFill>
              <a:srgbClr val="F13F5D"/>
            </a:solidFill>
          </a:ln>
        </p:spPr>
      </p:pic>
      <p:pic>
        <p:nvPicPr>
          <p:cNvPr id="5" name="Picture 4"/>
          <p:cNvPicPr>
            <a:picLocks noChangeAspect="1"/>
          </p:cNvPicPr>
          <p:nvPr/>
        </p:nvPicPr>
        <p:blipFill>
          <a:blip r:embed="rId3"/>
          <a:stretch>
            <a:fillRect/>
          </a:stretch>
        </p:blipFill>
        <p:spPr>
          <a:xfrm>
            <a:off x="3118513" y="4067503"/>
            <a:ext cx="5670645" cy="1899766"/>
          </a:xfrm>
          <a:prstGeom prst="rect">
            <a:avLst/>
          </a:prstGeom>
          <a:ln w="57150">
            <a:solidFill>
              <a:srgbClr val="F13F5D"/>
            </a:solidFill>
          </a:ln>
        </p:spPr>
      </p:pic>
      <p:sp>
        <p:nvSpPr>
          <p:cNvPr id="6" name="Rectangle 5"/>
          <p:cNvSpPr/>
          <p:nvPr/>
        </p:nvSpPr>
        <p:spPr>
          <a:xfrm>
            <a:off x="730156" y="1969199"/>
            <a:ext cx="2142698" cy="525437"/>
          </a:xfrm>
          <a:prstGeom prst="rect">
            <a:avLst/>
          </a:prstGeom>
          <a:solidFill>
            <a:schemeClr val="accent2">
              <a:lumMod val="20000"/>
              <a:lumOff val="80000"/>
            </a:schemeClr>
          </a:solidFill>
          <a:ln w="57150">
            <a:solidFill>
              <a:srgbClr val="F13F5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Picturesque</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44421" y="3370119"/>
            <a:ext cx="8966579" cy="472554"/>
          </a:xfrm>
          <a:prstGeom prst="rect">
            <a:avLst/>
          </a:prstGeom>
          <a:solidFill>
            <a:schemeClr val="accent2">
              <a:lumMod val="20000"/>
              <a:lumOff val="80000"/>
            </a:schemeClr>
          </a:solidFill>
          <a:ln w="57150">
            <a:solidFill>
              <a:srgbClr val="F13F5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Attractive in appearance</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0156" y="4665989"/>
            <a:ext cx="2142698" cy="481081"/>
          </a:xfrm>
          <a:prstGeom prst="rect">
            <a:avLst/>
          </a:prstGeom>
          <a:solidFill>
            <a:schemeClr val="accent2">
              <a:lumMod val="20000"/>
              <a:lumOff val="80000"/>
            </a:schemeClr>
          </a:solidFill>
          <a:ln w="57150">
            <a:solidFill>
              <a:srgbClr val="F13F5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Sandy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96787" y="6137638"/>
            <a:ext cx="8966579" cy="481082"/>
          </a:xfrm>
          <a:prstGeom prst="rect">
            <a:avLst/>
          </a:prstGeom>
          <a:solidFill>
            <a:schemeClr val="accent2">
              <a:lumMod val="20000"/>
              <a:lumOff val="80000"/>
            </a:schemeClr>
          </a:solidFill>
          <a:ln w="57150">
            <a:solidFill>
              <a:srgbClr val="F13F5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Covered with sand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Down Arrow Callout 9"/>
          <p:cNvSpPr/>
          <p:nvPr/>
        </p:nvSpPr>
        <p:spPr>
          <a:xfrm>
            <a:off x="3381232" y="220720"/>
            <a:ext cx="5145206" cy="1083907"/>
          </a:xfrm>
          <a:prstGeom prst="downArrowCallout">
            <a:avLst/>
          </a:prstGeom>
          <a:solidFill>
            <a:schemeClr val="accent2">
              <a:lumMod val="20000"/>
              <a:lumOff val="80000"/>
            </a:schemeClr>
          </a:solidFill>
          <a:ln w="571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pitchFamily="18" charset="0"/>
                <a:cs typeface="Times New Roman" panose="02020603050405020304" pitchFamily="18" charset="0"/>
              </a:rPr>
              <a:t>Key words </a:t>
            </a:r>
            <a:endParaRPr lang="en-US" sz="4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3101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1766" y="1560786"/>
            <a:ext cx="184731" cy="646331"/>
          </a:xfrm>
          <a:prstGeom prst="rect">
            <a:avLst/>
          </a:prstGeom>
          <a:noFill/>
        </p:spPr>
        <p:txBody>
          <a:bodyPr wrap="none" rtlCol="0">
            <a:spAutoFit/>
          </a:bodyPr>
          <a:lstStyle/>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54469" y="943905"/>
            <a:ext cx="2979683" cy="1600200"/>
          </a:xfrm>
          <a:prstGeom prst="rect">
            <a:avLst/>
          </a:prstGeom>
        </p:spPr>
      </p:pic>
      <p:sp>
        <p:nvSpPr>
          <p:cNvPr id="4" name="TextBox 3"/>
          <p:cNvSpPr txBox="1"/>
          <p:nvPr/>
        </p:nvSpPr>
        <p:spPr>
          <a:xfrm>
            <a:off x="583324" y="1340069"/>
            <a:ext cx="1734207" cy="584775"/>
          </a:xfrm>
          <a:prstGeom prst="rect">
            <a:avLst/>
          </a:prstGeom>
          <a:noFill/>
        </p:spPr>
        <p:txBody>
          <a:bodyPr wrap="square" rtlCol="0">
            <a:spAutoFit/>
          </a:bodyPr>
          <a:lstStyle/>
          <a:p>
            <a:r>
              <a:rPr lang="en-US" sz="3200" dirty="0" smtClean="0"/>
              <a:t>Expanse-</a:t>
            </a:r>
            <a:endParaRPr lang="en-US" sz="3200" dirty="0"/>
          </a:p>
        </p:txBody>
      </p:sp>
      <p:sp>
        <p:nvSpPr>
          <p:cNvPr id="5" name="TextBox 4"/>
          <p:cNvSpPr txBox="1"/>
          <p:nvPr/>
        </p:nvSpPr>
        <p:spPr>
          <a:xfrm>
            <a:off x="5360277" y="1340069"/>
            <a:ext cx="6148552" cy="584775"/>
          </a:xfrm>
          <a:prstGeom prst="rect">
            <a:avLst/>
          </a:prstGeom>
          <a:noFill/>
        </p:spPr>
        <p:txBody>
          <a:bodyPr wrap="square" rtlCol="0">
            <a:spAutoFit/>
          </a:bodyPr>
          <a:lstStyle/>
          <a:p>
            <a:pPr algn="just"/>
            <a:r>
              <a:rPr lang="en-US" sz="3200" b="1" dirty="0" smtClean="0">
                <a:ln w="0"/>
                <a:effectLst>
                  <a:outerShdw blurRad="38100" dist="19050" dir="2700000" algn="tl" rotWithShape="0">
                    <a:schemeClr val="dk1">
                      <a:alpha val="40000"/>
                    </a:schemeClr>
                  </a:outerShdw>
                </a:effectLst>
              </a:rPr>
              <a:t>-An large area of land, water or sky</a:t>
            </a:r>
          </a:p>
        </p:txBody>
      </p:sp>
      <p:sp>
        <p:nvSpPr>
          <p:cNvPr id="6" name="TextBox 5"/>
          <p:cNvSpPr txBox="1"/>
          <p:nvPr/>
        </p:nvSpPr>
        <p:spPr>
          <a:xfrm>
            <a:off x="472966" y="2822028"/>
            <a:ext cx="1734205" cy="584775"/>
          </a:xfrm>
          <a:prstGeom prst="rect">
            <a:avLst/>
          </a:prstGeom>
          <a:noFill/>
        </p:spPr>
        <p:txBody>
          <a:bodyPr wrap="square" rtlCol="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unique-</a:t>
            </a:r>
            <a:endParaRPr lang="en-US" sz="3200" b="1" dirty="0" smtClean="0">
              <a:ln w="0"/>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68228" y="2593666"/>
            <a:ext cx="1794337" cy="1363480"/>
          </a:xfrm>
          <a:prstGeom prst="rect">
            <a:avLst/>
          </a:prstGeom>
        </p:spPr>
      </p:pic>
      <p:sp>
        <p:nvSpPr>
          <p:cNvPr id="8" name="TextBox 7"/>
          <p:cNvSpPr txBox="1"/>
          <p:nvPr/>
        </p:nvSpPr>
        <p:spPr>
          <a:xfrm>
            <a:off x="5470634" y="2806262"/>
            <a:ext cx="5644055" cy="584775"/>
          </a:xfrm>
          <a:prstGeom prst="rect">
            <a:avLst/>
          </a:prstGeom>
          <a:noFill/>
        </p:spPr>
        <p:txBody>
          <a:bodyPr wrap="square" rtlCol="0">
            <a:spAutoFit/>
          </a:bodyPr>
          <a:lstStyle/>
          <a:p>
            <a:pPr algn="just"/>
            <a:r>
              <a:rPr lang="en-US" sz="3200" b="1" dirty="0" smtClean="0">
                <a:ln w="0"/>
                <a:effectLst>
                  <a:outerShdw blurRad="38100" dist="19050" dir="2700000" algn="tl" rotWithShape="0">
                    <a:schemeClr val="dk1">
                      <a:alpha val="40000"/>
                    </a:schemeClr>
                  </a:outerShdw>
                </a:effectLst>
              </a:rPr>
              <a:t>-Single, solitary, incomparable</a:t>
            </a:r>
          </a:p>
        </p:txBody>
      </p:sp>
      <p:sp>
        <p:nvSpPr>
          <p:cNvPr id="10" name="TextBox 9"/>
          <p:cNvSpPr txBox="1"/>
          <p:nvPr/>
        </p:nvSpPr>
        <p:spPr>
          <a:xfrm>
            <a:off x="441434" y="5218386"/>
            <a:ext cx="2412124" cy="584775"/>
          </a:xfrm>
          <a:prstGeom prst="rect">
            <a:avLst/>
          </a:prstGeom>
          <a:noFill/>
        </p:spPr>
        <p:txBody>
          <a:bodyPr wrap="square" rtlCol="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Shimmering-</a:t>
            </a:r>
            <a:endParaRPr lang="en-US" sz="3200" b="1" dirty="0" smtClean="0">
              <a:ln w="0"/>
              <a:effectLst>
                <a:outerShdw blurRad="38100" dist="19050" dir="2700000" algn="tl" rotWithShape="0">
                  <a:schemeClr val="dk1">
                    <a:alpha val="40000"/>
                  </a:schemeClr>
                </a:outerShdw>
              </a:effectLst>
            </a:endParaRPr>
          </a:p>
        </p:txBody>
      </p:sp>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92431" y="4271352"/>
            <a:ext cx="2143125" cy="2143125"/>
          </a:xfrm>
          <a:prstGeom prst="rect">
            <a:avLst/>
          </a:prstGeom>
        </p:spPr>
      </p:pic>
      <p:sp>
        <p:nvSpPr>
          <p:cNvPr id="12" name="TextBox 11"/>
          <p:cNvSpPr txBox="1"/>
          <p:nvPr/>
        </p:nvSpPr>
        <p:spPr>
          <a:xfrm>
            <a:off x="5202621" y="5186856"/>
            <a:ext cx="6290441" cy="1077218"/>
          </a:xfrm>
          <a:prstGeom prst="rect">
            <a:avLst/>
          </a:prstGeom>
          <a:noFill/>
        </p:spPr>
        <p:txBody>
          <a:bodyPr wrap="square" rtlCol="0">
            <a:spAutoFit/>
          </a:bodyPr>
          <a:lstStyle/>
          <a:p>
            <a:pPr algn="just"/>
            <a:r>
              <a:rPr lang="en-US" sz="3200" b="1" dirty="0" smtClean="0">
                <a:ln w="0"/>
                <a:effectLst>
                  <a:outerShdw blurRad="38100" dist="19050" dir="2700000" algn="tl" rotWithShape="0">
                    <a:schemeClr val="dk1">
                      <a:alpha val="40000"/>
                    </a:schemeClr>
                  </a:outerShdw>
                </a:effectLst>
              </a:rPr>
              <a:t>-Reflecting a gentle light moving slightly;    glimmer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545" y="614855"/>
            <a:ext cx="2255746" cy="584775"/>
          </a:xfrm>
          <a:prstGeom prst="rect">
            <a:avLst/>
          </a:prstGeom>
          <a:noFill/>
        </p:spPr>
        <p:txBody>
          <a:bodyPr wrap="none" rtlCol="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Homestead-</a:t>
            </a:r>
            <a:endParaRPr lang="en-US" sz="3200" b="1" dirty="0" smtClean="0">
              <a:ln w="0"/>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61896" y="199992"/>
            <a:ext cx="3028950" cy="1660339"/>
          </a:xfrm>
          <a:prstGeom prst="rect">
            <a:avLst/>
          </a:prstGeom>
        </p:spPr>
      </p:pic>
      <p:sp>
        <p:nvSpPr>
          <p:cNvPr id="4" name="TextBox 3"/>
          <p:cNvSpPr txBox="1"/>
          <p:nvPr/>
        </p:nvSpPr>
        <p:spPr>
          <a:xfrm>
            <a:off x="5801710" y="204952"/>
            <a:ext cx="4619297" cy="1077218"/>
          </a:xfrm>
          <a:prstGeom prst="rect">
            <a:avLst/>
          </a:prstGeom>
          <a:noFill/>
        </p:spPr>
        <p:txBody>
          <a:bodyPr wrap="square" rtlCol="0">
            <a:spAutoFit/>
          </a:bodyPr>
          <a:lstStyle/>
          <a:p>
            <a:pPr algn="just"/>
            <a:r>
              <a:rPr lang="en-US" sz="3200" b="1" dirty="0" smtClean="0">
                <a:ln w="0"/>
                <a:effectLst>
                  <a:outerShdw blurRad="38100" dist="19050" dir="2700000" algn="tl" rotWithShape="0">
                    <a:schemeClr val="dk1">
                      <a:alpha val="40000"/>
                    </a:schemeClr>
                  </a:outerShdw>
                </a:effectLst>
              </a:rPr>
              <a:t>-A house and a surrounding area  of  land</a:t>
            </a:r>
          </a:p>
        </p:txBody>
      </p:sp>
      <p:sp>
        <p:nvSpPr>
          <p:cNvPr id="5" name="TextBox 4"/>
          <p:cNvSpPr txBox="1"/>
          <p:nvPr/>
        </p:nvSpPr>
        <p:spPr>
          <a:xfrm>
            <a:off x="851338" y="2727433"/>
            <a:ext cx="2017986" cy="584775"/>
          </a:xfrm>
          <a:prstGeom prst="rect">
            <a:avLst/>
          </a:prstGeom>
          <a:noFill/>
        </p:spPr>
        <p:txBody>
          <a:bodyPr wrap="square" rtlCol="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Virgin-</a:t>
            </a:r>
            <a:endParaRPr lang="en-US" sz="3200" b="1" dirty="0" smtClean="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55094" y="2137311"/>
            <a:ext cx="3236258" cy="1897422"/>
          </a:xfrm>
          <a:prstGeom prst="rect">
            <a:avLst/>
          </a:prstGeom>
        </p:spPr>
      </p:pic>
      <p:sp>
        <p:nvSpPr>
          <p:cNvPr id="8" name="TextBox 7"/>
          <p:cNvSpPr txBox="1"/>
          <p:nvPr/>
        </p:nvSpPr>
        <p:spPr>
          <a:xfrm>
            <a:off x="6022428" y="2680138"/>
            <a:ext cx="5580993" cy="584775"/>
          </a:xfrm>
          <a:prstGeom prst="rect">
            <a:avLst/>
          </a:prstGeom>
          <a:noFill/>
        </p:spPr>
        <p:txBody>
          <a:bodyPr wrap="square" rtlCol="0">
            <a:spAutoFit/>
          </a:bodyPr>
          <a:lstStyle/>
          <a:p>
            <a:pPr algn="just"/>
            <a:r>
              <a:rPr lang="en-US" sz="3200" b="1" dirty="0" smtClean="0">
                <a:ln w="0"/>
                <a:effectLst>
                  <a:outerShdw blurRad="38100" dist="19050" dir="2700000" algn="tl" rotWithShape="0">
                    <a:schemeClr val="dk1">
                      <a:alpha val="40000"/>
                    </a:schemeClr>
                  </a:outerShdw>
                </a:effectLst>
              </a:rPr>
              <a:t>-Fresh;    new;    unmarried</a:t>
            </a:r>
          </a:p>
        </p:txBody>
      </p:sp>
      <p:sp>
        <p:nvSpPr>
          <p:cNvPr id="9" name="TextBox 8"/>
          <p:cNvSpPr txBox="1"/>
          <p:nvPr/>
        </p:nvSpPr>
        <p:spPr>
          <a:xfrm>
            <a:off x="378373" y="5060731"/>
            <a:ext cx="1970689" cy="584775"/>
          </a:xfrm>
          <a:prstGeom prst="rect">
            <a:avLst/>
          </a:prstGeom>
          <a:noFill/>
        </p:spPr>
        <p:txBody>
          <a:bodyPr wrap="square" rtlCol="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sanctuary-</a:t>
            </a:r>
            <a:endParaRPr lang="en-US" sz="3200" b="1" dirty="0" smtClean="0">
              <a:ln w="0"/>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43656" y="4569183"/>
            <a:ext cx="3294992" cy="1798959"/>
          </a:xfrm>
          <a:prstGeom prst="rect">
            <a:avLst/>
          </a:prstGeom>
        </p:spPr>
      </p:pic>
      <p:sp>
        <p:nvSpPr>
          <p:cNvPr id="11" name="TextBox 10"/>
          <p:cNvSpPr txBox="1"/>
          <p:nvPr/>
        </p:nvSpPr>
        <p:spPr>
          <a:xfrm>
            <a:off x="5943600" y="5076496"/>
            <a:ext cx="5880538" cy="584775"/>
          </a:xfrm>
          <a:prstGeom prst="rect">
            <a:avLst/>
          </a:prstGeom>
          <a:noFill/>
        </p:spPr>
        <p:txBody>
          <a:bodyPr wrap="square" rtlCol="0">
            <a:spAutoFit/>
          </a:bodyPr>
          <a:lstStyle/>
          <a:p>
            <a:pPr algn="just"/>
            <a:r>
              <a:rPr lang="en-US" sz="3200" b="1" dirty="0" smtClean="0">
                <a:ln w="0"/>
                <a:effectLst>
                  <a:outerShdw blurRad="38100" dist="19050" dir="2700000" algn="tl" rotWithShape="0">
                    <a:schemeClr val="dk1">
                      <a:alpha val="40000"/>
                    </a:schemeClr>
                  </a:outerShdw>
                </a:effectLst>
              </a:rPr>
              <a:t>-Protection or a safe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310" y="914399"/>
            <a:ext cx="2396359" cy="461665"/>
          </a:xfrm>
          <a:prstGeom prst="rect">
            <a:avLst/>
          </a:prstGeom>
          <a:noFill/>
        </p:spPr>
        <p:txBody>
          <a:bodyPr wrap="square" rtlCol="0">
            <a:spAutoFit/>
          </a:bodyPr>
          <a:lstStyle/>
          <a:p>
            <a:pPr algn="just"/>
            <a:r>
              <a:rPr lang="en-U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Indigenous-</a:t>
            </a:r>
            <a:endParaRPr lang="en-US" sz="2400" b="1" dirty="0" smtClean="0">
              <a:ln w="0"/>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78275" y="498970"/>
            <a:ext cx="2686050" cy="1251003"/>
          </a:xfrm>
          <a:prstGeom prst="rect">
            <a:avLst/>
          </a:prstGeom>
        </p:spPr>
      </p:pic>
      <p:sp>
        <p:nvSpPr>
          <p:cNvPr id="4" name="TextBox 3"/>
          <p:cNvSpPr txBox="1"/>
          <p:nvPr/>
        </p:nvSpPr>
        <p:spPr>
          <a:xfrm>
            <a:off x="5108027" y="914401"/>
            <a:ext cx="4981904" cy="584775"/>
          </a:xfrm>
          <a:prstGeom prst="rect">
            <a:avLst/>
          </a:prstGeom>
          <a:noFill/>
        </p:spPr>
        <p:txBody>
          <a:bodyPr wrap="square" rtlCol="0">
            <a:spAutoFit/>
          </a:bodyPr>
          <a:lstStyle/>
          <a:p>
            <a:pPr algn="just"/>
            <a:r>
              <a:rPr lang="en-US" sz="3200" b="1" dirty="0" smtClean="0">
                <a:ln w="0"/>
                <a:effectLst>
                  <a:outerShdw blurRad="38100" dist="19050" dir="2700000" algn="tl" rotWithShape="0">
                    <a:schemeClr val="dk1">
                      <a:alpha val="40000"/>
                    </a:schemeClr>
                  </a:outerShdw>
                </a:effectLst>
              </a:rPr>
              <a:t>-Existing naturally;    native</a:t>
            </a:r>
          </a:p>
        </p:txBody>
      </p:sp>
      <p:sp>
        <p:nvSpPr>
          <p:cNvPr id="5" name="TextBox 4"/>
          <p:cNvSpPr txBox="1"/>
          <p:nvPr/>
        </p:nvSpPr>
        <p:spPr>
          <a:xfrm>
            <a:off x="236483" y="2822028"/>
            <a:ext cx="1734207" cy="584775"/>
          </a:xfrm>
          <a:prstGeom prst="rect">
            <a:avLst/>
          </a:prstGeom>
          <a:noFill/>
        </p:spPr>
        <p:txBody>
          <a:bodyPr wrap="square" rtlCol="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Devotee-</a:t>
            </a:r>
            <a:endParaRPr lang="en-US" sz="3200" b="1" dirty="0" smtClean="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13971" y="2201973"/>
            <a:ext cx="2607765" cy="1981093"/>
          </a:xfrm>
          <a:prstGeom prst="rect">
            <a:avLst/>
          </a:prstGeom>
        </p:spPr>
      </p:pic>
      <p:sp>
        <p:nvSpPr>
          <p:cNvPr id="7" name="TextBox 6"/>
          <p:cNvSpPr txBox="1"/>
          <p:nvPr/>
        </p:nvSpPr>
        <p:spPr>
          <a:xfrm>
            <a:off x="4745421" y="2806262"/>
            <a:ext cx="6558455" cy="584775"/>
          </a:xfrm>
          <a:prstGeom prst="rect">
            <a:avLst/>
          </a:prstGeom>
          <a:noFill/>
        </p:spPr>
        <p:txBody>
          <a:bodyPr wrap="square" rtlCol="0">
            <a:spAutoFit/>
          </a:bodyPr>
          <a:lstStyle/>
          <a:p>
            <a:pPr algn="just"/>
            <a:r>
              <a:rPr lang="en-US" sz="3200" b="1" dirty="0" smtClean="0">
                <a:ln w="0"/>
                <a:effectLst>
                  <a:outerShdw blurRad="38100" dist="19050" dir="2700000" algn="tl" rotWithShape="0">
                    <a:schemeClr val="dk1">
                      <a:alpha val="40000"/>
                    </a:schemeClr>
                  </a:outerShdw>
                </a:effectLst>
              </a:rPr>
              <a:t>-Worshipper;    admirer;    disciple</a:t>
            </a:r>
          </a:p>
        </p:txBody>
      </p:sp>
      <p:sp>
        <p:nvSpPr>
          <p:cNvPr id="8" name="TextBox 7"/>
          <p:cNvSpPr txBox="1"/>
          <p:nvPr/>
        </p:nvSpPr>
        <p:spPr>
          <a:xfrm>
            <a:off x="331075" y="5155324"/>
            <a:ext cx="1923393" cy="584775"/>
          </a:xfrm>
          <a:prstGeom prst="rect">
            <a:avLst/>
          </a:prstGeom>
          <a:noFill/>
        </p:spPr>
        <p:txBody>
          <a:bodyPr wrap="square" rtlCol="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Heritage-</a:t>
            </a:r>
            <a:endParaRPr lang="en-US" sz="3200" b="1" dirty="0" smtClean="0">
              <a:ln w="0"/>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01418" y="4516471"/>
            <a:ext cx="3035916" cy="1696832"/>
          </a:xfrm>
          <a:prstGeom prst="rect">
            <a:avLst/>
          </a:prstGeom>
        </p:spPr>
      </p:pic>
      <p:sp>
        <p:nvSpPr>
          <p:cNvPr id="10" name="TextBox 9"/>
          <p:cNvSpPr txBox="1"/>
          <p:nvPr/>
        </p:nvSpPr>
        <p:spPr>
          <a:xfrm>
            <a:off x="5281448" y="4761186"/>
            <a:ext cx="6574221" cy="1569660"/>
          </a:xfrm>
          <a:prstGeom prst="rect">
            <a:avLst/>
          </a:prstGeom>
          <a:noFill/>
        </p:spPr>
        <p:txBody>
          <a:bodyPr wrap="square" rtlCol="0">
            <a:spAutoFit/>
          </a:bodyPr>
          <a:lstStyle/>
          <a:p>
            <a:pPr algn="just"/>
            <a:r>
              <a:rPr lang="en-US" sz="3200" b="1" dirty="0" smtClean="0">
                <a:ln w="0"/>
                <a:effectLst>
                  <a:outerShdw blurRad="38100" dist="19050" dir="2700000" algn="tl" rotWithShape="0">
                    <a:schemeClr val="dk1">
                      <a:alpha val="40000"/>
                    </a:schemeClr>
                  </a:outerShdw>
                </a:effectLst>
              </a:rPr>
              <a:t>-inherent features belonging to the culture of a particular society such as traditions, languages or buildings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499</Words>
  <Application>Microsoft Office PowerPoint</Application>
  <PresentationFormat>Custom</PresentationFormat>
  <Paragraphs>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pc</cp:lastModifiedBy>
  <cp:revision>272</cp:revision>
  <dcterms:created xsi:type="dcterms:W3CDTF">2018-02-04T14:24:45Z</dcterms:created>
  <dcterms:modified xsi:type="dcterms:W3CDTF">2020-09-25T15:59:14Z</dcterms:modified>
</cp:coreProperties>
</file>