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6" r:id="rId13"/>
    <p:sldId id="277" r:id="rId14"/>
    <p:sldId id="278" r:id="rId15"/>
    <p:sldId id="269" r:id="rId16"/>
    <p:sldId id="271" r:id="rId17"/>
    <p:sldId id="272" r:id="rId18"/>
    <p:sldId id="273" r:id="rId19"/>
    <p:sldId id="270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8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5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9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4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5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9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3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4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9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8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4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4CB8-E978-4E4C-9DD7-0320F903560B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4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34CB8-E978-4E4C-9DD7-0320F903560B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A9A1A-82B6-4745-902F-48028F1DC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7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8.wdp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4886"/>
            <a:ext cx="8409709" cy="1843758"/>
          </a:xfrm>
        </p:spPr>
        <p:txBody>
          <a:bodyPr>
            <a:normAutofit fontScale="90000"/>
          </a:bodyPr>
          <a:lstStyle/>
          <a:p>
            <a:br>
              <a:rPr lang="bn-IN" dirty="0"/>
            </a:br>
            <a:br>
              <a:rPr lang="bn-IN" dirty="0"/>
            </a:br>
            <a:br>
              <a:rPr lang="bn-IN" dirty="0"/>
            </a:br>
            <a:br>
              <a:rPr lang="bn-IN" dirty="0"/>
            </a:br>
            <a:br>
              <a:rPr lang="bn-IN" dirty="0"/>
            </a:br>
            <a:br>
              <a:rPr lang="bn-IN" dirty="0"/>
            </a:br>
            <a:br>
              <a:rPr lang="bn-IN" dirty="0"/>
            </a:br>
            <a:br>
              <a:rPr lang="bn-IN" sz="73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7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279" y="5030265"/>
            <a:ext cx="11767930" cy="840448"/>
          </a:xfrm>
        </p:spPr>
        <p:txBody>
          <a:bodyPr>
            <a:normAutofit lnSpcReduction="10000"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115" y="290482"/>
            <a:ext cx="6716555" cy="447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59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6110"/>
          </a:xfrm>
        </p:spPr>
        <p:txBody>
          <a:bodyPr>
            <a:normAutofit/>
          </a:bodyPr>
          <a:lstStyle/>
          <a:p>
            <a:r>
              <a:rPr lang="bn-IN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 </a:t>
            </a:r>
            <a:r>
              <a:rPr lang="en-US" sz="4800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endParaRPr lang="en-US" sz="4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31236"/>
                <a:ext cx="10515600" cy="54267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 </a:t>
                </a:r>
                <a:r>
                  <a:rPr lang="en-US" sz="40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ম্যাট্রিক্সের</a:t>
                </a:r>
                <a:r>
                  <a:rPr lang="en-US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সারি</a:t>
                </a:r>
                <a:r>
                  <a:rPr lang="en-US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40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কলাম</a:t>
                </a:r>
                <a:r>
                  <a:rPr lang="en-US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</a:t>
                </a:r>
                <a:r>
                  <a:rPr lang="en-US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তাকে বর্গ ম্যাট্রিক্স বলে।</a:t>
                </a:r>
              </a:p>
              <a:p>
                <a:pPr marL="0" indent="0">
                  <a:buNone/>
                </a:pPr>
                <a:endParaRPr lang="bn-IN" sz="4000" dirty="0">
                  <a:solidFill>
                    <a:schemeClr val="accent5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IN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</a:t>
                </a:r>
              </a:p>
              <a:p>
                <a:pPr marL="0" indent="0">
                  <a:buNone/>
                </a:pPr>
                <a:endParaRPr lang="en-US" sz="4000" dirty="0">
                  <a:solidFill>
                    <a:schemeClr val="accent5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40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গাণিতিক</a:t>
                </a:r>
                <a:r>
                  <a:rPr lang="en-US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ভাবে</a:t>
                </a:r>
                <a:r>
                  <a:rPr lang="en-US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বলা</a:t>
                </a:r>
                <a:r>
                  <a:rPr lang="en-US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যায়</a:t>
                </a:r>
                <a:r>
                  <a:rPr lang="bn-IN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4000" dirty="0">
                    <a:solidFill>
                      <a:schemeClr val="accent5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>A=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400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400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4000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4000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sz="40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𝑚</m:t>
                        </m:r>
                        <m:r>
                          <a:rPr lang="en-US" sz="40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×</m:t>
                        </m:r>
                        <m:r>
                          <a:rPr lang="en-US" sz="40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bn-IN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ম্যাট্রিক্সকে বর্গ ম্যাট্রিক্স বলা হবে</a:t>
                </a:r>
                <a:r>
                  <a:rPr lang="en-US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যদি </a:t>
                </a:r>
                <a:r>
                  <a:rPr lang="en-US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m=n  </a:t>
                </a:r>
                <a:r>
                  <a:rPr lang="bn-IN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  <a:endParaRPr lang="bn-IN" sz="4000" dirty="0">
                  <a:solidFill>
                    <a:schemeClr val="accent5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31236"/>
                <a:ext cx="10515600" cy="5426763"/>
              </a:xfrm>
              <a:blipFill>
                <a:blip r:embed="rId2"/>
                <a:stretch>
                  <a:fillRect l="-2087" t="-3371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831B2A2-55A4-4C5E-A392-4E6F7B9B6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413941" y="2749826"/>
            <a:ext cx="7670963" cy="1666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1378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574" y="417444"/>
            <a:ext cx="11158330" cy="26721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40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ª‡·</a:t>
            </a:r>
            <a:r>
              <a:rPr lang="en-US" sz="4000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40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40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KY©/</a:t>
            </a:r>
            <a:r>
              <a:rPr lang="en-US" sz="4000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gyL</a:t>
            </a:r>
            <a:r>
              <a:rPr lang="en-US" sz="40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¨ KY© : 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ª‡·</a:t>
            </a: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1g </a:t>
            </a: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mvwi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I 1g </a:t>
            </a: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Kjv‡gi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fzw³ </a:t>
            </a: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eivei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KY©‡K </a:t>
            </a: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KY© </a:t>
            </a: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| </a:t>
            </a:r>
            <a:b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KY© </a:t>
            </a: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eivei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fyw³¸wji </a:t>
            </a: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mgwó‡K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ª·</a:t>
            </a: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wUi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Uªm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40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nq|</a:t>
            </a:r>
            <a:endParaRPr lang="en-US" sz="4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3096" y="3588327"/>
                <a:ext cx="10770704" cy="285223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bn-IN" sz="3200" b="1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শুন্য ম্যাট্রিক্স</a:t>
                </a:r>
                <a:r>
                  <a:rPr lang="en-US" sz="3200" b="1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: </a:t>
                </a:r>
                <a:r>
                  <a:rPr lang="en-US" sz="32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32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32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ম্যাট্রিক্সের সকল ভুক্তি শুন্য তাকে শুন্য</a:t>
                </a:r>
                <a:endParaRPr lang="en-US" sz="3200" dirty="0">
                  <a:solidFill>
                    <a:schemeClr val="accent5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IN" sz="32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ম্যাট্রিক্স বলে।</a:t>
                </a:r>
                <a:r>
                  <a:rPr lang="en-US" sz="32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যেমন</a:t>
                </a:r>
                <a:r>
                  <a:rPr lang="bn-IN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IN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bn-IN" sz="4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4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০</m:t>
                              </m:r>
                            </m:e>
                            <m:e>
                              <m:r>
                                <a:rPr lang="bn-IN" sz="4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০</m:t>
                              </m:r>
                            </m:e>
                            <m:e>
                              <m:r>
                                <a:rPr lang="bn-IN" sz="4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০</m:t>
                              </m:r>
                            </m:e>
                          </m:mr>
                          <m:mr>
                            <m:e>
                              <m:r>
                                <a:rPr lang="en-US" sz="4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০</m:t>
                              </m:r>
                            </m:e>
                            <m:e>
                              <m:r>
                                <a:rPr lang="bn-IN" sz="4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০</m:t>
                              </m:r>
                            </m:e>
                            <m:e>
                              <m:r>
                                <a:rPr lang="bn-IN" sz="4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০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4400" dirty="0">
                  <a:solidFill>
                    <a:schemeClr val="accent5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4400" dirty="0">
                  <a:solidFill>
                    <a:schemeClr val="accent5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sz="4400" dirty="0" err="1">
                    <a:solidFill>
                      <a:schemeClr val="accent5"/>
                    </a:solidFill>
                    <a:latin typeface="SutonnyMJ" pitchFamily="2" charset="0"/>
                    <a:cs typeface="SutonnyMJ" pitchFamily="2" charset="0"/>
                  </a:rPr>
                  <a:t>cÖ‡Z¨KwUB</a:t>
                </a:r>
                <a:r>
                  <a:rPr lang="en-US" sz="4400" dirty="0">
                    <a:solidFill>
                      <a:schemeClr val="accent5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400" dirty="0" err="1">
                    <a:solidFill>
                      <a:schemeClr val="accent5"/>
                    </a:solidFill>
                    <a:latin typeface="SutonnyMJ" pitchFamily="2" charset="0"/>
                    <a:cs typeface="SutonnyMJ" pitchFamily="2" charset="0"/>
                  </a:rPr>
                  <a:t>k~b</a:t>
                </a:r>
                <a:r>
                  <a:rPr lang="en-US" sz="4400" dirty="0">
                    <a:solidFill>
                      <a:schemeClr val="accent5"/>
                    </a:solidFill>
                    <a:latin typeface="SutonnyMJ" pitchFamily="2" charset="0"/>
                    <a:cs typeface="SutonnyMJ" pitchFamily="2" charset="0"/>
                  </a:rPr>
                  <a:t>¨ </a:t>
                </a:r>
                <a:r>
                  <a:rPr lang="en-US" sz="4400" dirty="0" err="1">
                    <a:solidFill>
                      <a:schemeClr val="accent5"/>
                    </a:solidFill>
                    <a:latin typeface="SutonnyMJ" pitchFamily="2" charset="0"/>
                    <a:cs typeface="SutonnyMJ" pitchFamily="2" charset="0"/>
                  </a:rPr>
                  <a:t>g¨vwU</a:t>
                </a:r>
                <a:r>
                  <a:rPr lang="en-US" sz="4400" dirty="0">
                    <a:solidFill>
                      <a:schemeClr val="accent5"/>
                    </a:solidFill>
                    <a:latin typeface="SutonnyMJ" pitchFamily="2" charset="0"/>
                    <a:cs typeface="SutonnyMJ" pitchFamily="2" charset="0"/>
                  </a:rPr>
                  <a:t>ª·|</a:t>
                </a:r>
                <a:endParaRPr lang="en-US" sz="4400" dirty="0">
                  <a:solidFill>
                    <a:schemeClr val="accent5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3096" y="3588327"/>
                <a:ext cx="10770704" cy="2852230"/>
              </a:xfrm>
              <a:blipFill>
                <a:blip r:embed="rId2"/>
                <a:stretch>
                  <a:fillRect l="-2320" t="-6410" b="-9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2">
            <a:extLst>
              <a:ext uri="{FF2B5EF4-FFF2-40B4-BE49-F238E27FC236}">
                <a16:creationId xmlns:a16="http://schemas.microsoft.com/office/drawing/2014/main" id="{A403F1D1-6A15-4F6B-AE97-C03D203DC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234796" y="4080163"/>
            <a:ext cx="2266950" cy="1628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536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2C4C3-2D40-4F4F-B7EF-EC6452C32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1273"/>
            <a:ext cx="10515600" cy="554181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36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KY© </a:t>
            </a:r>
            <a:r>
              <a:rPr lang="en-US" sz="3600" b="1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36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ª·</a:t>
            </a:r>
            <a:r>
              <a:rPr lang="en-US" sz="3600" dirty="0">
                <a:solidFill>
                  <a:schemeClr val="accent1"/>
                </a:solidFill>
              </a:rPr>
              <a:t>: 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†h </a:t>
            </a: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ª‡·</a:t>
            </a: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K‡Y©i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fyw³¸wj </a:t>
            </a: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k~b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Ak~b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¨ fyw³mg~n </a:t>
            </a: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k~b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KY© </a:t>
            </a: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ª· </a:t>
            </a: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- </a:t>
            </a:r>
          </a:p>
          <a:p>
            <a:pPr algn="just">
              <a:lnSpc>
                <a:spcPct val="150000"/>
              </a:lnSpc>
              <a:buNone/>
            </a:pPr>
            <a:endParaRPr lang="en-US" sz="3600" dirty="0">
              <a:solidFill>
                <a:schemeClr val="accent1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		   			  </a:t>
            </a:r>
          </a:p>
          <a:p>
            <a:pPr>
              <a:lnSpc>
                <a:spcPct val="150000"/>
              </a:lnSpc>
              <a:buNone/>
            </a:pPr>
            <a:endParaRPr lang="en-US" sz="3600" dirty="0">
              <a:solidFill>
                <a:schemeClr val="accent1"/>
              </a:solidFill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cÖ‡Z¨KwUB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KY© </a:t>
            </a:r>
            <a:r>
              <a:rPr lang="en-US" sz="36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36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ª·|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358D6CB5-227D-42D9-9E64-0F68EA818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368638" y="3733800"/>
            <a:ext cx="4819650" cy="1752600"/>
          </a:xfrm>
          <a:prstGeom prst="rect">
            <a:avLst/>
          </a:prstGeom>
          <a:noFill/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B6CBF839-B374-4B76-B527-7D8EB1211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801093" y="4067175"/>
            <a:ext cx="2752725" cy="1038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150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B3E73-214F-428D-9F17-B74D5F838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369"/>
            <a:ext cx="10515600" cy="55972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†¯‹</a:t>
            </a:r>
            <a:r>
              <a:rPr lang="en-US" sz="3600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6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36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ª· </a:t>
            </a:r>
            <a:r>
              <a:rPr lang="en-US" sz="3600" dirty="0">
                <a:solidFill>
                  <a:schemeClr val="accent5"/>
                </a:solidFill>
              </a:rPr>
              <a:t>: </a:t>
            </a:r>
            <a: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†h KY© </a:t>
            </a:r>
            <a:r>
              <a:rPr lang="en-US" sz="36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ª‡·</a:t>
            </a:r>
            <a:r>
              <a:rPr lang="en-US" sz="36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K‡Y©i</a:t>
            </a:r>
            <a: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fyw³¸wj </a:t>
            </a:r>
            <a:r>
              <a:rPr lang="en-US" sz="36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mgvb</a:t>
            </a:r>
            <a: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†¯‹</a:t>
            </a:r>
            <a:r>
              <a:rPr lang="en-US" sz="36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ª· </a:t>
            </a:r>
            <a:r>
              <a:rPr lang="en-US" sz="36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</a:br>
            <a:b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36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</a:br>
            <a:b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cÖ‡Z¨KwUB</a:t>
            </a:r>
            <a: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†¯‹</a:t>
            </a:r>
            <a:r>
              <a:rPr lang="en-US" sz="36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3600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ª·|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366C9E76-BD86-491F-B1F3-C0294A38C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319775" y="3144984"/>
            <a:ext cx="2571750" cy="1038225"/>
          </a:xfrm>
          <a:prstGeom prst="rect">
            <a:avLst/>
          </a:prstGeom>
          <a:noFill/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F4974484-B06F-4D0A-B904-71826F73F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852681" y="2637129"/>
            <a:ext cx="3448050" cy="1628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889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E9EC7-02FF-4171-AD77-6880D7BF4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36911"/>
          </a:xfrm>
        </p:spPr>
        <p:txBody>
          <a:bodyPr>
            <a:normAutofit fontScale="90000"/>
          </a:bodyPr>
          <a:lstStyle/>
          <a:p>
            <a:pPr>
              <a:lnSpc>
                <a:spcPts val="6000"/>
              </a:lnSpc>
            </a:pPr>
            <a:r>
              <a:rPr lang="en-US" sz="4400" b="1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A‡f`K</a:t>
            </a:r>
            <a:r>
              <a:rPr lang="en-US" sz="44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44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ª· </a:t>
            </a:r>
            <a:r>
              <a:rPr lang="en-US" sz="4400" b="1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GKK </a:t>
            </a:r>
            <a:r>
              <a:rPr lang="en-US" sz="4400" b="1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4400" b="1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ª· : 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KY© 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ª‡·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KY©w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¯’Z 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fyw³ </a:t>
            </a:r>
            <a:r>
              <a:rPr lang="en-US" sz="4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A‡f`K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ª· 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A‡f`K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ª·‡K </a:t>
            </a:r>
            <a:r>
              <a:rPr lang="en-US" sz="4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m~wPZ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nq|</a:t>
            </a:r>
            <a:b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	</a:t>
            </a:r>
            <a:b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: 	              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            	      </a:t>
            </a:r>
            <a:b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</a:br>
            <a:br>
              <a:rPr lang="en-US" sz="40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cÖ‡Z¨KwUB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A‡f`K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g¨vwU</a:t>
            </a:r>
            <a:r>
              <a:rPr lang="en-US" sz="4400" dirty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ª·|</a:t>
            </a:r>
            <a:br>
              <a:rPr lang="en-US" sz="4400" dirty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5CF99C0C-3EBA-48F1-B639-18995706E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021037" y="3080908"/>
            <a:ext cx="2495550" cy="1028700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61044F-29F3-4190-8328-BF7DA1417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521036" y="2780870"/>
            <a:ext cx="3324225" cy="1628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553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ম্যাট্রিক্সের যোগ</a:t>
            </a:r>
            <a:br>
              <a:rPr lang="bn-IN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72210"/>
                <a:ext cx="10704443" cy="490475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bn-IN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শর্তঃ ম্যাট্রিক্সের যোগের জন্য দুটি ম্যাট্রিক্সের ক্রম একই হতে হবে।</a:t>
                </a:r>
                <a:endParaRPr lang="en-US" sz="4000" dirty="0">
                  <a:solidFill>
                    <a:schemeClr val="accent5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bn-IN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bn-IN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IN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bn-IN" sz="40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IN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bn-IN" sz="40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IN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bn-IN" sz="40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4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4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bn-IN" sz="4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72210"/>
                <a:ext cx="10704443" cy="4904754"/>
              </a:xfrm>
              <a:blipFill>
                <a:blip r:embed="rId2"/>
                <a:stretch>
                  <a:fillRect l="-1993" t="-3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BB758967-C93D-48FF-B783-788757EB2214}"/>
              </a:ext>
            </a:extLst>
          </p:cNvPr>
          <p:cNvGrpSpPr/>
          <p:nvPr/>
        </p:nvGrpSpPr>
        <p:grpSpPr>
          <a:xfrm>
            <a:off x="1191211" y="2701725"/>
            <a:ext cx="6680580" cy="1092680"/>
            <a:chOff x="1191211" y="2701725"/>
            <a:chExt cx="7140218" cy="109268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31171E4-DFEE-4E4D-8E89-BBFF3F3F04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91211" y="3041422"/>
              <a:ext cx="3068227" cy="75298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5E087F5-FD8E-40E1-901C-1E60F6391B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15503" y="2965216"/>
              <a:ext cx="2767824" cy="80474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E01D1FD-04DF-43EA-91BC-BD3E61433B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677843">
              <a:off x="4908596" y="2701725"/>
              <a:ext cx="3422833" cy="749789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82F5CD3-F507-4594-A566-E0493B54F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606507">
              <a:off x="4261343" y="2801479"/>
              <a:ext cx="3255381" cy="784518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AAF79F2-2177-48DD-B2A5-C1C55DE7C2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30505">
              <a:off x="2301336" y="2748832"/>
              <a:ext cx="4618356" cy="718679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C2E61BA1-3A53-44EE-9BA9-2CC0ED2CBC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8591" y="3153880"/>
            <a:ext cx="3045822" cy="78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812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4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ম্যাট্রিক্সের বিয়োগ</a:t>
            </a:r>
            <a:br>
              <a:rPr lang="bn-IN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98713"/>
                <a:ext cx="10515600" cy="44659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bn-IN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শর্তঃ ম্যাট্রিক্সের বিয়োগের জন্য দুটি ম্যাট্রিক্সের ক্রম একই হতে হবে</a:t>
                </a:r>
                <a:endParaRPr lang="en-US" sz="4000" dirty="0">
                  <a:solidFill>
                    <a:schemeClr val="accent5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bn-IN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bn-IN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IN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bn-IN" sz="40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  <m:r>
                      <a:rPr lang="bn-IN" sz="40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bn-IN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bn-IN" sz="40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4000" i="1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IN" sz="40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bn-IN" sz="4000" i="1"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4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bn-IN" sz="4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bn-IN" sz="4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bn-IN" sz="4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4000" b="0" i="1" smtClean="0"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4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bn-IN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98713"/>
                <a:ext cx="10515600" cy="4465983"/>
              </a:xfrm>
              <a:blipFill>
                <a:blip r:embed="rId2"/>
                <a:stretch>
                  <a:fillRect l="-2087" t="-4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3840" y="3121650"/>
            <a:ext cx="2706859" cy="6523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1211" y="3041422"/>
            <a:ext cx="3068227" cy="7529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5503" y="2965216"/>
            <a:ext cx="2767824" cy="8047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C08502-130C-4D1E-890A-CD399E14F4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677843">
            <a:off x="4908596" y="2701725"/>
            <a:ext cx="3422833" cy="7497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4170C1-D168-4947-81AA-D088B2D0B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06507">
            <a:off x="4261343" y="2801479"/>
            <a:ext cx="3255381" cy="78451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107028B-4871-4D6C-B436-368F302AB8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30505">
            <a:off x="2301336" y="2748832"/>
            <a:ext cx="4618356" cy="71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89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2614465"/>
          </a:xfrm>
        </p:spPr>
        <p:txBody>
          <a:bodyPr>
            <a:normAutofit/>
          </a:bodyPr>
          <a:lstStyle/>
          <a:p>
            <a:r>
              <a:rPr lang="en-US" sz="4000" u="sng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u="sng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br>
              <a:rPr lang="bn-IN" sz="4000" u="sng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রোল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বিজোড়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রোল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3230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রোল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bn-IN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2×3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ক্রমের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বিজোড়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রোল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2×3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ক্রমের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endParaRPr lang="en-US" sz="40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62353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7" y="3260035"/>
            <a:ext cx="11502885" cy="29169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১।সারি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২।বর্গ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2×3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ক্রমের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ম্যাট্রিক্সের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সারি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ও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কলামের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সংখ্যা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কত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399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/>
              <a:t>   </a:t>
            </a:r>
            <a:r>
              <a:rPr lang="bn-IN" sz="54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458686"/>
                <a:ext cx="11582400" cy="320607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</a:p>
              <a:p>
                <a:pPr marL="0" indent="0">
                  <a:buNone/>
                </a:pPr>
                <a:r>
                  <a:rPr lang="en-US" sz="40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48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900" dirty="0">
                    <a:solidFill>
                      <a:schemeClr val="accent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A=</a:t>
                </a:r>
                <a:r>
                  <a:rPr lang="en-US" sz="39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9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90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3900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3900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900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900" i="1" dirty="0">
                    <a:solidFill>
                      <a:schemeClr val="accent5"/>
                    </a:solidFill>
                    <a:latin typeface="Cambria Math" panose="02040503050406030204" pitchFamily="18" charset="0"/>
                  </a:rPr>
                  <a:t>   </a:t>
                </a:r>
                <a:r>
                  <a:rPr lang="en-US" sz="3900" i="1" dirty="0" err="1">
                    <a:solidFill>
                      <a:schemeClr val="accent5"/>
                    </a:solidFill>
                    <a:latin typeface="Cambria Math" panose="02040503050406030204" pitchFamily="18" charset="0"/>
                  </a:rPr>
                  <a:t>এবং</a:t>
                </a:r>
                <a:r>
                  <a:rPr lang="en-US" sz="3900" i="1" dirty="0">
                    <a:solidFill>
                      <a:schemeClr val="accent5"/>
                    </a:solidFill>
                    <a:latin typeface="Cambria Math" panose="02040503050406030204" pitchFamily="18" charset="0"/>
                  </a:rPr>
                  <a:t>        </a:t>
                </a:r>
                <a:r>
                  <a:rPr lang="en-US" sz="3900" dirty="0">
                    <a:solidFill>
                      <a:schemeClr val="accent5"/>
                    </a:solidFill>
                  </a:rPr>
                  <a:t>B=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9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900" i="1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bn-IN" sz="39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9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9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39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  <a:p>
                <a:pPr marL="0" indent="0">
                  <a:buNone/>
                </a:pPr>
                <a:r>
                  <a:rPr lang="en-US" sz="39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তবে</a:t>
                </a:r>
                <a:r>
                  <a:rPr lang="en-US" sz="39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9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দেখাও</a:t>
                </a:r>
                <a:r>
                  <a:rPr lang="en-US" sz="39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39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39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A+B =B+A</a:t>
                </a:r>
              </a:p>
              <a:p>
                <a:pPr marL="0" indent="0">
                  <a:buNone/>
                </a:pPr>
                <a:endParaRPr lang="en-US" sz="39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 algn="ctr">
                  <a:buNone/>
                </a:pPr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458686"/>
                <a:ext cx="11582400" cy="3206079"/>
              </a:xfrm>
              <a:blipFill>
                <a:blip r:embed="rId2"/>
                <a:stretch>
                  <a:fillRect l="-1842" b="-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729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481" y="344557"/>
            <a:ext cx="9144000" cy="2345634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সানাউল্লাহ</a:t>
            </a:r>
            <a:r>
              <a:rPr lang="en-US" sz="67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7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আনসারী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প্রভাষক,গণিত</a:t>
            </a:r>
            <a:br>
              <a:rPr lang="bn-IN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তা‘মীরুল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মিল্লাত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কামিল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b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208" y="3458816"/>
            <a:ext cx="7424057" cy="2955235"/>
          </a:xfrm>
        </p:spPr>
        <p:txBody>
          <a:bodyPr>
            <a:noAutofit/>
          </a:bodyPr>
          <a:lstStyle/>
          <a:p>
            <a:pPr algn="r"/>
            <a:r>
              <a:rPr lang="en-US" sz="4000" dirty="0" err="1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শ্রেণিঃএক</a:t>
            </a:r>
            <a:r>
              <a:rPr lang="bn-IN" sz="40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াদশ</a:t>
            </a:r>
            <a:endParaRPr lang="en-US" sz="40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bn-IN" sz="40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বিষয়ঃউচ্চতর গণিত(১ম পত্র)</a:t>
            </a:r>
          </a:p>
          <a:p>
            <a:pPr algn="r"/>
            <a:r>
              <a:rPr lang="bn-IN" sz="40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১ম</a:t>
            </a:r>
            <a:endParaRPr lang="en-US" sz="40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4000" dirty="0" err="1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r>
              <a:rPr lang="en-US" sz="40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নির্ণায়ক</a:t>
            </a:r>
            <a:endParaRPr lang="en-US" sz="40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63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18963"/>
            <a:ext cx="10515600" cy="2558000"/>
          </a:xfrm>
        </p:spPr>
        <p:txBody>
          <a:bodyPr/>
          <a:lstStyle/>
          <a:p>
            <a:pPr marL="0" indent="0">
              <a:buNone/>
            </a:pPr>
            <a:r>
              <a:rPr lang="bn-IN" dirty="0"/>
              <a:t>    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B3B03FF-56AD-4980-A769-DC6BDEE0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9160"/>
            <a:ext cx="11104418" cy="1408257"/>
          </a:xfrm>
        </p:spPr>
        <p:txBody>
          <a:bodyPr>
            <a:noAutofit/>
          </a:bodyPr>
          <a:lstStyle/>
          <a:p>
            <a:r>
              <a:rPr lang="en-US" sz="60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Mathematis</a:t>
            </a:r>
            <a:r>
              <a:rPr lang="en-US" sz="6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Language of Science</a:t>
            </a:r>
          </a:p>
        </p:txBody>
      </p:sp>
    </p:spTree>
    <p:extLst>
      <p:ext uri="{BB962C8B-B14F-4D97-AF65-F5344CB8AC3E}">
        <p14:creationId xmlns:p14="http://schemas.microsoft.com/office/powerpoint/2010/main" val="1445810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02620"/>
          </a:xfrm>
        </p:spPr>
        <p:txBody>
          <a:bodyPr>
            <a:normAutofit/>
          </a:bodyPr>
          <a:lstStyle/>
          <a:p>
            <a:pPr algn="ctr"/>
            <a:br>
              <a:rPr lang="en-US" sz="48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en-US" sz="4800" dirty="0">
                <a:solidFill>
                  <a:schemeClr val="accent5"/>
                </a:solidFill>
              </a:rPr>
            </a:br>
            <a:endParaRPr lang="en-US" sz="4800" dirty="0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A8139FC1-D554-4542-913C-21C4624A24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5125"/>
            <a:ext cx="10931235" cy="63404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7A194E3-29D4-44A4-95F9-FDD590E2BCBD}"/>
              </a:ext>
            </a:extLst>
          </p:cNvPr>
          <p:cNvSpPr/>
          <p:nvPr/>
        </p:nvSpPr>
        <p:spPr>
          <a:xfrm>
            <a:off x="152401" y="5001490"/>
            <a:ext cx="4003964" cy="1704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77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5239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8003"/>
            <a:ext cx="4648201" cy="265239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460" y="495007"/>
            <a:ext cx="4000500" cy="25225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1" y="3271234"/>
            <a:ext cx="3840480" cy="26015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460" y="3271233"/>
            <a:ext cx="4000500" cy="260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97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</a:t>
            </a:r>
            <a:r>
              <a:rPr lang="en-US" u="sng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</a:t>
            </a:r>
            <a:r>
              <a:rPr lang="bn-IN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ণা </a:t>
            </a:r>
            <a:endParaRPr lang="en-US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বিষয়-</a:t>
            </a:r>
          </a:p>
          <a:p>
            <a:pPr marL="0" indent="0">
              <a:buNone/>
            </a:pP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 ও ম্যাট্রিক্সের প্রকারভেদ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ম্যাট্রিক্সের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209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879574" cy="1344405"/>
          </a:xfrm>
        </p:spPr>
        <p:txBody>
          <a:bodyPr>
            <a:normAutofit/>
          </a:bodyPr>
          <a:lstStyle/>
          <a:p>
            <a:r>
              <a:rPr lang="bn-IN" sz="54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169273"/>
            <a:ext cx="11141765" cy="3297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pPr marL="0" indent="0">
              <a:buNone/>
            </a:pPr>
            <a:r>
              <a:rPr lang="bn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ম্যাট্রিক্স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IN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ম্যাট্রিক্সের প্রকারভেদ উদাহরণসহ বর্ণনা করতে পারবে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IN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ম্যাট্রিক্সের যোগ করতে পারবে;</a:t>
            </a:r>
          </a:p>
          <a:p>
            <a:pPr marL="0" indent="0">
              <a:buNone/>
            </a:pP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ম্যাট্রিক্সের বিয়োগ করতে পারবে ।</a:t>
            </a:r>
          </a:p>
          <a:p>
            <a:pPr marL="0" indent="0">
              <a:buNone/>
            </a:pPr>
            <a:endParaRPr lang="bn-IN" sz="32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20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2127"/>
          </a:xfrm>
        </p:spPr>
        <p:txBody>
          <a:bodyPr>
            <a:normAutofit/>
          </a:bodyPr>
          <a:lstStyle/>
          <a:p>
            <a:r>
              <a:rPr lang="bn-IN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 কী ?</a:t>
            </a:r>
            <a:endParaRPr lang="en-US" sz="48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bn-IN" sz="44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বিভিন্ন তথ্য আয়ত</a:t>
                </a:r>
                <a:r>
                  <a:rPr lang="en-US" sz="44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bn-IN" sz="44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কারে সারি (আনুভূমিক রেখা) ও কলাম (উলম্ব রেখা) বরাবর সাজালে যে আয়তাকার বিন্যাস পাওয়া যায়  একে ম্যাট্রিক্স বলা হয় । যা ‘[]’ বা ‘()’ দ্বারা আবদ্ধ থাকে।</a:t>
                </a:r>
                <a:endParaRPr lang="en-US" sz="4400" dirty="0">
                  <a:solidFill>
                    <a:schemeClr val="accent5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3600" dirty="0">
                  <a:solidFill>
                    <a:schemeClr val="accent5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45" t="-4342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656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07" y="-255417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ম্যাট্রিক্সের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সারি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কলাম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5003" y="1313645"/>
                <a:ext cx="10928797" cy="486331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bn-IN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bn-IN" i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bn-IN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bn-IN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bn-IN" i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bn-IN" sz="3500" dirty="0"/>
              </a:p>
              <a:p>
                <a:pPr marL="0" indent="0">
                  <a:buNone/>
                </a:pPr>
                <a:r>
                  <a:rPr lang="en-US" sz="3500" dirty="0" err="1">
                    <a:solidFill>
                      <a:schemeClr val="accent5"/>
                    </a:solidFill>
                  </a:rPr>
                  <a:t>আনুভূমিক</a:t>
                </a:r>
                <a:r>
                  <a:rPr lang="en-US" sz="3500" dirty="0">
                    <a:solidFill>
                      <a:schemeClr val="accent5"/>
                    </a:solidFill>
                  </a:rPr>
                  <a:t> </a:t>
                </a:r>
                <a:r>
                  <a:rPr lang="en-US" sz="3500" dirty="0" err="1">
                    <a:solidFill>
                      <a:schemeClr val="accent5"/>
                    </a:solidFill>
                  </a:rPr>
                  <a:t>রেখা</a:t>
                </a:r>
                <a:r>
                  <a:rPr lang="en-US" sz="3500" dirty="0">
                    <a:solidFill>
                      <a:schemeClr val="accent5"/>
                    </a:solidFill>
                  </a:rPr>
                  <a:t> </a:t>
                </a:r>
                <a:r>
                  <a:rPr lang="en-US" sz="3500" dirty="0" err="1">
                    <a:solidFill>
                      <a:schemeClr val="accent5"/>
                    </a:solidFill>
                  </a:rPr>
                  <a:t>বরাবর</a:t>
                </a:r>
                <a:r>
                  <a:rPr lang="en-US" sz="3500" dirty="0">
                    <a:solidFill>
                      <a:schemeClr val="accent5"/>
                    </a:solidFill>
                  </a:rPr>
                  <a:t> </a:t>
                </a:r>
                <a:r>
                  <a:rPr lang="en-US" sz="3500" dirty="0" err="1">
                    <a:solidFill>
                      <a:schemeClr val="accent5"/>
                    </a:solidFill>
                  </a:rPr>
                  <a:t>ভূক্তিগুলির</a:t>
                </a:r>
                <a:r>
                  <a:rPr lang="en-US" sz="3500" dirty="0">
                    <a:solidFill>
                      <a:schemeClr val="accent5"/>
                    </a:solidFill>
                  </a:rPr>
                  <a:t> </a:t>
                </a:r>
                <a:r>
                  <a:rPr lang="en-US" sz="3500" dirty="0" err="1">
                    <a:solidFill>
                      <a:schemeClr val="accent5"/>
                    </a:solidFill>
                  </a:rPr>
                  <a:t>বিন্যাসকে</a:t>
                </a:r>
                <a:r>
                  <a:rPr lang="en-US" sz="3500" dirty="0">
                    <a:solidFill>
                      <a:schemeClr val="accent5"/>
                    </a:solidFill>
                  </a:rPr>
                  <a:t> </a:t>
                </a:r>
                <a:r>
                  <a:rPr lang="en-US" sz="3500" dirty="0" err="1">
                    <a:solidFill>
                      <a:schemeClr val="accent5"/>
                    </a:solidFill>
                  </a:rPr>
                  <a:t>সারি</a:t>
                </a:r>
                <a:r>
                  <a:rPr lang="en-US" sz="3500" dirty="0">
                    <a:solidFill>
                      <a:schemeClr val="accent5"/>
                    </a:solidFill>
                  </a:rPr>
                  <a:t> </a:t>
                </a:r>
                <a:r>
                  <a:rPr lang="en-US" sz="3500" dirty="0" err="1">
                    <a:solidFill>
                      <a:schemeClr val="accent5"/>
                    </a:solidFill>
                  </a:rPr>
                  <a:t>বলে</a:t>
                </a:r>
                <a:r>
                  <a:rPr lang="en-US" sz="3500" dirty="0">
                    <a:solidFill>
                      <a:schemeClr val="accent5"/>
                    </a:solidFill>
                  </a:rPr>
                  <a:t>।</a:t>
                </a:r>
              </a:p>
              <a:p>
                <a:pPr marL="0" indent="0">
                  <a:buNone/>
                </a:pPr>
                <a:r>
                  <a:rPr lang="en-US" sz="3500" dirty="0" err="1">
                    <a:solidFill>
                      <a:schemeClr val="accent5"/>
                    </a:solidFill>
                  </a:rPr>
                  <a:t>উলম্বরেখা</a:t>
                </a:r>
                <a:r>
                  <a:rPr lang="en-US" sz="3500" dirty="0">
                    <a:solidFill>
                      <a:schemeClr val="accent5"/>
                    </a:solidFill>
                  </a:rPr>
                  <a:t> </a:t>
                </a:r>
                <a:r>
                  <a:rPr lang="en-US" sz="3500" dirty="0" err="1">
                    <a:solidFill>
                      <a:schemeClr val="accent5"/>
                    </a:solidFill>
                  </a:rPr>
                  <a:t>বরাবর</a:t>
                </a:r>
                <a:r>
                  <a:rPr lang="en-US" sz="3500" dirty="0">
                    <a:solidFill>
                      <a:schemeClr val="accent5"/>
                    </a:solidFill>
                  </a:rPr>
                  <a:t> </a:t>
                </a:r>
                <a:r>
                  <a:rPr lang="en-US" sz="3500" dirty="0" err="1">
                    <a:solidFill>
                      <a:schemeClr val="accent5"/>
                    </a:solidFill>
                  </a:rPr>
                  <a:t>ভূক্তিগুলির</a:t>
                </a:r>
                <a:r>
                  <a:rPr lang="en-US" sz="3500" dirty="0">
                    <a:solidFill>
                      <a:schemeClr val="accent5"/>
                    </a:solidFill>
                  </a:rPr>
                  <a:t> </a:t>
                </a:r>
                <a:r>
                  <a:rPr lang="en-US" sz="3500" dirty="0" err="1">
                    <a:solidFill>
                      <a:schemeClr val="accent5"/>
                    </a:solidFill>
                  </a:rPr>
                  <a:t>বিন্যাসকে</a:t>
                </a:r>
                <a:r>
                  <a:rPr lang="en-US" sz="3500" dirty="0">
                    <a:solidFill>
                      <a:schemeClr val="accent5"/>
                    </a:solidFill>
                  </a:rPr>
                  <a:t> </a:t>
                </a:r>
                <a:r>
                  <a:rPr lang="en-US" sz="3500" dirty="0" err="1">
                    <a:solidFill>
                      <a:schemeClr val="accent5"/>
                    </a:solidFill>
                  </a:rPr>
                  <a:t>কলাম</a:t>
                </a:r>
                <a:r>
                  <a:rPr lang="en-US" sz="3500" dirty="0">
                    <a:solidFill>
                      <a:schemeClr val="accent5"/>
                    </a:solidFill>
                  </a:rPr>
                  <a:t> </a:t>
                </a:r>
                <a:r>
                  <a:rPr lang="en-US" sz="3500" dirty="0" err="1">
                    <a:solidFill>
                      <a:schemeClr val="accent5"/>
                    </a:solidFill>
                  </a:rPr>
                  <a:t>বলে</a:t>
                </a:r>
                <a:r>
                  <a:rPr lang="en-US" sz="3500" dirty="0">
                    <a:solidFill>
                      <a:schemeClr val="accent5"/>
                    </a:solidFill>
                  </a:rPr>
                  <a:t>।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5003" y="1313645"/>
                <a:ext cx="10928797" cy="4863318"/>
              </a:xfrm>
              <a:blipFill>
                <a:blip r:embed="rId2"/>
                <a:stretch>
                  <a:fillRect l="-1673" t="-2005" b="-3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>
          <a:xfrm>
            <a:off x="6653776" y="3359749"/>
            <a:ext cx="1202337" cy="199813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2010" y="3359749"/>
            <a:ext cx="5945707" cy="5296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2010" y="3684178"/>
            <a:ext cx="5945707" cy="5296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4806" y="4008607"/>
            <a:ext cx="5945707" cy="529661"/>
          </a:xfrm>
          <a:prstGeom prst="rect">
            <a:avLst/>
          </a:prstGeom>
        </p:spPr>
      </p:pic>
      <p:sp>
        <p:nvSpPr>
          <p:cNvPr id="18" name="Bent Arrow 17"/>
          <p:cNvSpPr/>
          <p:nvPr/>
        </p:nvSpPr>
        <p:spPr>
          <a:xfrm>
            <a:off x="5266753" y="1751527"/>
            <a:ext cx="506738" cy="1365160"/>
          </a:xfrm>
          <a:prstGeom prst="ben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Bent Arrow 18"/>
          <p:cNvSpPr/>
          <p:nvPr/>
        </p:nvSpPr>
        <p:spPr>
          <a:xfrm>
            <a:off x="5889401" y="2086377"/>
            <a:ext cx="382610" cy="103031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>
            <a:off x="6272011" y="2434107"/>
            <a:ext cx="381765" cy="68258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6653776" y="3700772"/>
            <a:ext cx="1202337" cy="203704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6653776" y="4008607"/>
            <a:ext cx="1202337" cy="2052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9401" y="1661404"/>
            <a:ext cx="5945707" cy="44827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0441" y="1986056"/>
            <a:ext cx="5945707" cy="52966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53776" y="2350844"/>
            <a:ext cx="5945707" cy="52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05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ম্যাট্রিক্সের ক্রম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1311965" y="927653"/>
                <a:ext cx="13318436" cy="3564835"/>
              </a:xfrm>
            </p:spPr>
            <p:txBody>
              <a:bodyPr>
                <a:normAutofit/>
              </a:bodyPr>
              <a:lstStyle/>
              <a:p>
                <a:pPr marL="3657600" lvl="8" indent="0" algn="r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</a:t>
                </a:r>
                <a:r>
                  <a:rPr lang="en-US" sz="32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সারি </a:t>
                </a:r>
                <a:r>
                  <a:rPr lang="en-US" sz="32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</a:t>
                </a:r>
                <a:r>
                  <a:rPr lang="en-US" sz="32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কলাম</a:t>
                </a:r>
                <a:r>
                  <a:rPr lang="en-US" sz="32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2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</a:t>
                </a:r>
                <a:r>
                  <a:rPr lang="en-US" sz="32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ক্রম</a:t>
                </a:r>
                <a:endParaRPr lang="en-US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3657600" lvl="8" indent="0" algn="r">
                  <a:buNone/>
                </a:pP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   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2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</a:t>
                </a:r>
                <a:r>
                  <a:rPr lang="bn-IN" sz="3200" dirty="0">
                    <a:solidFill>
                      <a:srgbClr val="FF0000"/>
                    </a:solidFill>
                  </a:rPr>
                  <a:t>    </a:t>
                </a:r>
                <a:r>
                  <a:rPr lang="en-US" sz="3200" dirty="0">
                    <a:solidFill>
                      <a:srgbClr val="FF0000"/>
                    </a:solidFill>
                  </a:rPr>
                  <a:t>         3</a:t>
                </a:r>
                <a:r>
                  <a:rPr lang="bn-IN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sz="3200" dirty="0">
                    <a:solidFill>
                      <a:srgbClr val="FF0000"/>
                    </a:solidFill>
                  </a:rPr>
                  <a:t>                  3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  <a:p>
                <a:pPr marL="3657600" lvl="8" indent="0" algn="r">
                  <a:buNone/>
                </a:pPr>
                <a:endParaRPr lang="en-US" sz="3200" dirty="0"/>
              </a:p>
              <a:p>
                <a:pPr marL="3657600" lvl="8" indent="0" algn="r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200" dirty="0"/>
                  <a:t>         </a:t>
                </a:r>
                <a:r>
                  <a:rPr lang="en-US" sz="32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সারি</a:t>
                </a:r>
                <a:r>
                  <a:rPr lang="en-US" sz="32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2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</a:t>
                </a:r>
                <a:r>
                  <a:rPr lang="en-US" sz="32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কলাম</a:t>
                </a:r>
                <a:r>
                  <a:rPr lang="en-US" sz="32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200" dirty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</a:t>
                </a:r>
                <a:r>
                  <a:rPr lang="en-US" sz="3200" dirty="0" err="1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ক্রম</a:t>
                </a:r>
                <a:endParaRPr lang="en-US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3657600" lvl="8" indent="0" algn="r">
                  <a:buNone/>
                </a:pPr>
                <a:r>
                  <a:rPr lang="en-US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</a:t>
                </a:r>
                <a:r>
                  <a:rPr lang="en-US" sz="32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dirty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</a:t>
                </a:r>
                <a:r>
                  <a:rPr lang="bn-IN" sz="3200" dirty="0">
                    <a:solidFill>
                      <a:srgbClr val="C00000"/>
                    </a:solidFill>
                  </a:rPr>
                  <a:t>    </a:t>
                </a:r>
                <a:r>
                  <a:rPr lang="en-US" sz="3200" dirty="0">
                    <a:solidFill>
                      <a:srgbClr val="C00000"/>
                    </a:solidFill>
                  </a:rPr>
                  <a:t>      3</a:t>
                </a:r>
                <a:r>
                  <a:rPr lang="bn-IN" sz="3200" dirty="0">
                    <a:solidFill>
                      <a:srgbClr val="C00000"/>
                    </a:solidFill>
                  </a:rPr>
                  <a:t> </a:t>
                </a:r>
                <a:r>
                  <a:rPr lang="en-US" sz="3200" dirty="0">
                    <a:solidFill>
                      <a:srgbClr val="C00000"/>
                    </a:solidFill>
                  </a:rPr>
                  <a:t>                        2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3200" dirty="0">
                  <a:solidFill>
                    <a:srgbClr val="C00000"/>
                  </a:solidFill>
                </a:endParaRPr>
              </a:p>
              <a:p>
                <a:pPr marL="3657600" lvl="8" indent="0" algn="r">
                  <a:buNone/>
                </a:pPr>
                <a:endParaRPr lang="en-US" sz="3200" dirty="0">
                  <a:solidFill>
                    <a:srgbClr val="C00000"/>
                  </a:solidFill>
                </a:endParaRPr>
              </a:p>
              <a:p>
                <a:pPr marL="3657600" lvl="8" indent="0" algn="r">
                  <a:buNone/>
                </a:pPr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311965" y="927653"/>
                <a:ext cx="13318436" cy="3564835"/>
              </a:xfrm>
              <a:blipFill>
                <a:blip r:embed="rId2"/>
                <a:stretch>
                  <a:fillRect r="-1144" b="-5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1">
                <a:extLst>
                  <a:ext uri="{FF2B5EF4-FFF2-40B4-BE49-F238E27FC236}">
                    <a16:creationId xmlns:a16="http://schemas.microsoft.com/office/drawing/2014/main" id="{C38F49CB-13F5-4996-BECD-7EE8992A7D0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4070" y="5276435"/>
                <a:ext cx="11343860" cy="130782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60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3657600" lvl="8"/>
                <a:br>
                  <a:rPr lang="en-US" sz="3600" kern="0" dirty="0">
                    <a:solidFill>
                      <a:sysClr val="windowText" lastClr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en-US" sz="3600" kern="0" dirty="0" err="1">
                    <a:solidFill>
                      <a:sysClr val="windowText" lastClr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সারি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kern="0" dirty="0" err="1">
                    <a:solidFill>
                      <a:sysClr val="windowText" lastClr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</a:t>
                </a:r>
                <a:r>
                  <a:rPr lang="en-US" sz="3600" kern="0" dirty="0" err="1">
                    <a:solidFill>
                      <a:sysClr val="windowText" lastClr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কলাম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kern="0" dirty="0" err="1">
                    <a:solidFill>
                      <a:sysClr val="windowText" lastClr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</a:t>
                </a:r>
                <a:r>
                  <a:rPr lang="en-US" sz="3600" kern="0" dirty="0" err="1">
                    <a:solidFill>
                      <a:sysClr val="windowText" lastClr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ক্রম</a:t>
                </a:r>
                <a:br>
                  <a:rPr lang="en-US" sz="3600" kern="0" dirty="0">
                    <a:solidFill>
                      <a:sysClr val="windowText" lastClr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en-US" sz="3600" kern="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m                         n                   </a:t>
                </a:r>
                <a:r>
                  <a:rPr lang="bn-IN" sz="3600" kern="0" dirty="0">
                    <a:solidFill>
                      <a:srgbClr val="FF0000"/>
                    </a:solidFill>
                  </a:rPr>
                  <a:t> </a:t>
                </a:r>
                <a:r>
                  <a:rPr lang="en-US" sz="3600" kern="0" dirty="0">
                    <a:solidFill>
                      <a:srgbClr val="FF0000"/>
                    </a:solidFill>
                  </a:rPr>
                  <a:t>         m</a:t>
                </a:r>
                <a14:m>
                  <m:oMath xmlns:m="http://schemas.openxmlformats.org/officeDocument/2006/math">
                    <m:r>
                      <a:rPr lang="bn-IN" sz="3600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600" kern="0" dirty="0">
                    <a:solidFill>
                      <a:srgbClr val="FF0000"/>
                    </a:solidFill>
                  </a:rPr>
                  <a:t>n</a:t>
                </a:r>
                <a:r>
                  <a:rPr lang="bn-IN" sz="3600" kern="0" dirty="0">
                    <a:solidFill>
                      <a:srgbClr val="FF0000"/>
                    </a:solidFill>
                  </a:rPr>
                  <a:t>   </a:t>
                </a:r>
                <a:r>
                  <a:rPr lang="en-US" sz="3600" kern="0" dirty="0">
                    <a:solidFill>
                      <a:srgbClr val="FF0000"/>
                    </a:solidFill>
                  </a:rPr>
                  <a:t>                            </a:t>
                </a:r>
                <a:br>
                  <a:rPr lang="en-US" sz="3600" kern="0" dirty="0">
                    <a:solidFill>
                      <a:sysClr val="windowText" lastClr="000000"/>
                    </a:solidFill>
                  </a:rPr>
                </a:br>
                <a:br>
                  <a:rPr lang="en-US" sz="3200" kern="0" dirty="0">
                    <a:solidFill>
                      <a:sysClr val="windowText" lastClr="000000"/>
                    </a:solidFill>
                  </a:rPr>
                </a:br>
                <a:endParaRPr lang="en-US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Title 1">
                <a:extLst>
                  <a:ext uri="{FF2B5EF4-FFF2-40B4-BE49-F238E27FC236}">
                    <a16:creationId xmlns:a16="http://schemas.microsoft.com/office/drawing/2014/main" id="{C38F49CB-13F5-4996-BECD-7EE8992A7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70" y="5276435"/>
                <a:ext cx="11343860" cy="13078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030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94657" y="2083708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u="sng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সারি</a:t>
                </a:r>
                <a:r>
                  <a:rPr lang="en-US" sz="3200" u="sng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u="sng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ম্যাট্রিক্স</a:t>
                </a:r>
                <a:r>
                  <a:rPr lang="en-US" sz="3200" u="sng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: </a:t>
                </a:r>
                <a:r>
                  <a:rPr lang="bn-IN" sz="32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 ম্যাট্রিক্সে কেবল একটি মাত্র সারি বিদ্যমান তাকে সারি ম্যাট্রিক্স বলে ।</a:t>
                </a:r>
                <a:r>
                  <a:rPr lang="en-US" sz="32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যেমন</a:t>
                </a:r>
                <a:r>
                  <a:rPr lang="en-US" sz="32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32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32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bn-IN" sz="3200" dirty="0">
                  <a:solidFill>
                    <a:schemeClr val="accent5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3200" u="sng" dirty="0">
                  <a:solidFill>
                    <a:schemeClr val="accent5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IN" sz="3200" u="sng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কলাম ম্যাট্রিক্স</a:t>
                </a:r>
                <a:r>
                  <a:rPr lang="en-US" sz="3200" u="sng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: </a:t>
                </a:r>
                <a:r>
                  <a:rPr lang="bn-IN" sz="32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 ম্যাট্রিক্সে কেবল একটি মাত্র </a:t>
                </a:r>
                <a:r>
                  <a:rPr lang="en-US" sz="32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কলাম</a:t>
                </a:r>
                <a:r>
                  <a:rPr lang="bn-IN" sz="32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বিদ্যমান তাকে কলাম ম্যাট্রিক্স বলে ।</a:t>
                </a:r>
                <a:r>
                  <a:rPr lang="en-US" sz="32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যেমন</a:t>
                </a:r>
                <a:r>
                  <a:rPr lang="en-US" sz="32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  <a:cs typeface="NikoshBAN" panose="02000000000000000000" pitchFamily="2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bn-IN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4657" y="2083708"/>
                <a:ext cx="10515600" cy="4351338"/>
              </a:xfrm>
              <a:blipFill>
                <a:blip r:embed="rId2"/>
                <a:stretch>
                  <a:fillRect l="-1449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>
            <a:extLst>
              <a:ext uri="{FF2B5EF4-FFF2-40B4-BE49-F238E27FC236}">
                <a16:creationId xmlns:a16="http://schemas.microsoft.com/office/drawing/2014/main" id="{9CBDE351-3CB8-460B-B028-44BFA7FB8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বিভিন্ন</a:t>
            </a:r>
            <a:r>
              <a:rPr lang="en-US" b="1" dirty="0"/>
              <a:t> </a:t>
            </a:r>
            <a:r>
              <a:rPr lang="en-US" b="1" dirty="0" err="1"/>
              <a:t>প্রকার</a:t>
            </a:r>
            <a:r>
              <a:rPr lang="en-US" b="1" dirty="0"/>
              <a:t> </a:t>
            </a:r>
            <a:r>
              <a:rPr lang="en-US" b="1" dirty="0" err="1"/>
              <a:t>ম্যাট্রিক্স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279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</TotalTime>
  <Words>736</Words>
  <Application>Microsoft Office PowerPoint</Application>
  <PresentationFormat>Widescreen</PresentationFormat>
  <Paragraphs>87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NikoshBAN</vt:lpstr>
      <vt:lpstr>SutonnyMJ</vt:lpstr>
      <vt:lpstr>Times New Roman</vt:lpstr>
      <vt:lpstr>Office Theme</vt:lpstr>
      <vt:lpstr>        </vt:lpstr>
      <vt:lpstr>সানাউল্লাহ আনসারী প্রভাষক,গণিত তা‘মীরুল মিল্লাত কামিল মাদরাসা, ঢাকা </vt:lpstr>
      <vt:lpstr>PowerPoint Presentation</vt:lpstr>
      <vt:lpstr>                              পাঠ ঘোষণা </vt:lpstr>
      <vt:lpstr>শিখনফল</vt:lpstr>
      <vt:lpstr>ম্যাট্রিক্স কী ?</vt:lpstr>
      <vt:lpstr>ম্যাট্রিক্সের সারি ও কলাম </vt:lpstr>
      <vt:lpstr>ম্যাট্রিক্সের ক্রম </vt:lpstr>
      <vt:lpstr>বিভিন্ন প্রকার ম্যাট্রিক্স</vt:lpstr>
      <vt:lpstr>বর্গ ম্যাট্রিক্স</vt:lpstr>
      <vt:lpstr>g¨vwUª‡·i cÖavb KY©/gyL¨ KY© : †Kv‡bv eM© g¨vwUª‡·i 1g mvwi I 1g Kjv‡gi mvaviY fzw³ eivei KY©‡K cÖavb KY© e‡j|  cÖavb KY© eivei fyw³¸wji mgwó‡K g¨vwUª·wUi †Uªm ejv nq|</vt:lpstr>
      <vt:lpstr>PowerPoint Presentation</vt:lpstr>
      <vt:lpstr>†¯‹jvi g¨vwUª· : †h KY© g¨vwUª‡·i  cÖavb K‡Y©i fyw³¸wj mgvb Zv‡K †¯‹jvi g¨vwUª· e‡j|    †hgb:    cÖ‡Z¨KwUB †¯‹jvi g¨vwUª·|</vt:lpstr>
      <vt:lpstr>A‡f`K g¨vwUª· ev GKK g¨vwUª· : KY© g¨vwUª‡·i KY©w¯’Z mKj fyw³ 1 n‡j Zv‡K A‡f`K g¨vwUª· e‡j| A‡f`K g¨vwUª·‡K I Øviv m~wPZ Kiv nq|   †hgb:                Ges                      cÖ‡Z¨KwUB A‡f`K g¨vwUª·| </vt:lpstr>
      <vt:lpstr>ম্যাট্রিক্সের যোগ </vt:lpstr>
      <vt:lpstr>ম্যাট্রিক্সের বিয়োগ </vt:lpstr>
      <vt:lpstr>দলীয় কাজ প্রত্যেক দলে ৬ জন করে (জোড় রোল ১ম দল বিজোড় রোল ২য় দল)  শিক্ষার্থী</vt:lpstr>
      <vt:lpstr>মূল্যায়ন</vt:lpstr>
      <vt:lpstr>   বাড়ির কাজ</vt:lpstr>
      <vt:lpstr>Mathematis is Language of Science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পাঠে  সবাইকে স্বাগতম</dc:title>
  <dc:creator>USER</dc:creator>
  <cp:lastModifiedBy>Sanaullah Ansary</cp:lastModifiedBy>
  <cp:revision>114</cp:revision>
  <dcterms:created xsi:type="dcterms:W3CDTF">2019-07-13T16:23:12Z</dcterms:created>
  <dcterms:modified xsi:type="dcterms:W3CDTF">2020-09-26T06:05:08Z</dcterms:modified>
</cp:coreProperties>
</file>