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6" r:id="rId3"/>
    <p:sldId id="257" r:id="rId4"/>
    <p:sldId id="259" r:id="rId5"/>
    <p:sldId id="276" r:id="rId6"/>
    <p:sldId id="275" r:id="rId7"/>
    <p:sldId id="279" r:id="rId8"/>
    <p:sldId id="274" r:id="rId9"/>
    <p:sldId id="280" r:id="rId10"/>
    <p:sldId id="273" r:id="rId11"/>
    <p:sldId id="272" r:id="rId12"/>
    <p:sldId id="271" r:id="rId13"/>
    <p:sldId id="270" r:id="rId14"/>
    <p:sldId id="269" r:id="rId15"/>
    <p:sldId id="268" r:id="rId16"/>
    <p:sldId id="267" r:id="rId17"/>
    <p:sldId id="266" r:id="rId18"/>
    <p:sldId id="265" r:id="rId19"/>
    <p:sldId id="264" r:id="rId20"/>
    <p:sldId id="263" r:id="rId21"/>
    <p:sldId id="262" r:id="rId22"/>
    <p:sldId id="261" r:id="rId23"/>
    <p:sldId id="260" r:id="rId24"/>
    <p:sldId id="258"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llection of delicate feathers on black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1305342"/>
            <a:ext cx="9067800" cy="4154984"/>
          </a:xfrm>
          <a:prstGeom prst="rect">
            <a:avLst/>
          </a:prstGeom>
        </p:spPr>
        <p:txBody>
          <a:bodyPr wrap="square">
            <a:spAutoFit/>
          </a:bodyPr>
          <a:lstStyle/>
          <a:p>
            <a:pPr algn="just"/>
            <a:r>
              <a:rPr lang="en-GB" sz="2400" dirty="0">
                <a:solidFill>
                  <a:srgbClr val="FFFF00"/>
                </a:solidFill>
              </a:rPr>
              <a:t>Dear colleagues,</a:t>
            </a:r>
          </a:p>
          <a:p>
            <a:pPr algn="just"/>
            <a:r>
              <a:rPr lang="en-GB" sz="2400" dirty="0">
                <a:solidFill>
                  <a:srgbClr val="FFFF00"/>
                </a:solidFill>
              </a:rPr>
              <a:t>This is the </a:t>
            </a:r>
            <a:r>
              <a:rPr lang="en-GB" sz="2400" dirty="0" smtClean="0">
                <a:solidFill>
                  <a:srgbClr val="FFFF00"/>
                </a:solidFill>
              </a:rPr>
              <a:t>second </a:t>
            </a:r>
            <a:r>
              <a:rPr lang="en-GB" sz="2400" dirty="0">
                <a:solidFill>
                  <a:srgbClr val="FFFF00"/>
                </a:solidFill>
              </a:rPr>
              <a:t>content on </a:t>
            </a:r>
            <a:r>
              <a:rPr lang="en-GB" sz="2400" dirty="0" smtClean="0">
                <a:solidFill>
                  <a:srgbClr val="FFFF00"/>
                </a:solidFill>
              </a:rPr>
              <a:t>‘</a:t>
            </a:r>
            <a:r>
              <a:rPr lang="en-GB" sz="2400" dirty="0" smtClean="0">
                <a:solidFill>
                  <a:srgbClr val="FFFF00"/>
                </a:solidFill>
              </a:rPr>
              <a:t>Tag Question</a:t>
            </a:r>
            <a:r>
              <a:rPr lang="en-GB" sz="2400" dirty="0" smtClean="0">
                <a:solidFill>
                  <a:srgbClr val="FFFF00"/>
                </a:solidFill>
              </a:rPr>
              <a:t>.’ </a:t>
            </a:r>
            <a:r>
              <a:rPr lang="en-GB" sz="2400" dirty="0">
                <a:solidFill>
                  <a:srgbClr val="FFFF00"/>
                </a:solidFill>
              </a:rPr>
              <a:t>This content is made to achieve several learning outcomes. I will make more contents on the same topic. As this item is contextual, I have tried my level best to place it. If you find any lacking, recover it yourself. But before going to present it in the class you should follow the instructions below the slides so that you can present it effectively. In case of any inquiry please call me over cellphone- 01710-305331.</a:t>
            </a:r>
          </a:p>
          <a:p>
            <a:pPr algn="just"/>
            <a:endParaRPr lang="en-GB" sz="2400" dirty="0">
              <a:solidFill>
                <a:srgbClr val="FFFF00"/>
              </a:solidFill>
            </a:endParaRPr>
          </a:p>
          <a:p>
            <a:pPr algn="just"/>
            <a:r>
              <a:rPr lang="en-GB" sz="2400" dirty="0">
                <a:solidFill>
                  <a:srgbClr val="FFFF00"/>
                </a:solidFill>
              </a:rPr>
              <a:t>Yours </a:t>
            </a:r>
            <a:r>
              <a:rPr lang="en-GB" sz="2400" dirty="0" smtClean="0">
                <a:solidFill>
                  <a:srgbClr val="FFFF00"/>
                </a:solidFill>
              </a:rPr>
              <a:t>lovely</a:t>
            </a:r>
            <a:endParaRPr lang="en-GB" sz="2400" dirty="0">
              <a:solidFill>
                <a:srgbClr val="FFFF00"/>
              </a:solidFill>
            </a:endParaRPr>
          </a:p>
          <a:p>
            <a:pPr algn="just"/>
            <a:r>
              <a:rPr lang="en-GB" sz="2400" dirty="0">
                <a:solidFill>
                  <a:srgbClr val="FFFF00"/>
                </a:solidFill>
              </a:rPr>
              <a:t>Babinton Chandra Das(Kiron</a:t>
            </a:r>
            <a:r>
              <a:rPr lang="en-GB" sz="2400" dirty="0" smtClean="0">
                <a:solidFill>
                  <a:srgbClr val="FFFF00"/>
                </a:solidFill>
              </a:rPr>
              <a:t>)</a:t>
            </a:r>
          </a:p>
        </p:txBody>
      </p:sp>
    </p:spTree>
    <p:extLst>
      <p:ext uri="{BB962C8B-B14F-4D97-AF65-F5344CB8AC3E}">
        <p14:creationId xmlns:p14="http://schemas.microsoft.com/office/powerpoint/2010/main" val="52309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sp>
        <p:nvSpPr>
          <p:cNvPr id="2" name="Rectangle 1"/>
          <p:cNvSpPr/>
          <p:nvPr/>
        </p:nvSpPr>
        <p:spPr>
          <a:xfrm>
            <a:off x="228600" y="1513820"/>
            <a:ext cx="4495800" cy="4724400"/>
          </a:xfrm>
          <a:prstGeom prst="rect">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tabLst>
                <a:tab pos="1770063" algn="l"/>
              </a:tabLst>
            </a:pPr>
            <a:r>
              <a:rPr lang="en-US" sz="2800" b="1" dirty="0" smtClean="0">
                <a:solidFill>
                  <a:schemeClr val="tx1"/>
                </a:solidFill>
                <a:latin typeface="Book Antiqua" pitchFamily="18" charset="0"/>
              </a:rPr>
              <a:t>Am not 	= aren’t/</a:t>
            </a:r>
            <a:r>
              <a:rPr lang="en-US" sz="2800" b="1" dirty="0" err="1" smtClean="0">
                <a:solidFill>
                  <a:schemeClr val="tx1"/>
                </a:solidFill>
                <a:latin typeface="Book Antiqua" pitchFamily="18" charset="0"/>
              </a:rPr>
              <a:t>ain’t</a:t>
            </a:r>
            <a:r>
              <a:rPr lang="en-US" sz="2800" b="1" dirty="0" smtClean="0">
                <a:solidFill>
                  <a:schemeClr val="tx1"/>
                </a:solidFill>
                <a:latin typeface="Book Antiqua" pitchFamily="18" charset="0"/>
              </a:rPr>
              <a:t> </a:t>
            </a:r>
          </a:p>
          <a:p>
            <a:pPr>
              <a:tabLst>
                <a:tab pos="1770063" algn="l"/>
              </a:tabLst>
            </a:pPr>
            <a:r>
              <a:rPr lang="en-US" sz="2800" b="1" dirty="0" smtClean="0">
                <a:solidFill>
                  <a:schemeClr val="tx1"/>
                </a:solidFill>
                <a:latin typeface="Book Antiqua" pitchFamily="18" charset="0"/>
              </a:rPr>
              <a:t>Is not	= isn’t</a:t>
            </a:r>
          </a:p>
          <a:p>
            <a:pPr>
              <a:tabLst>
                <a:tab pos="1770063" algn="l"/>
              </a:tabLst>
            </a:pPr>
            <a:r>
              <a:rPr lang="en-US" sz="2800" b="1" dirty="0" smtClean="0">
                <a:solidFill>
                  <a:schemeClr val="tx1"/>
                </a:solidFill>
                <a:latin typeface="Book Antiqua" pitchFamily="18" charset="0"/>
              </a:rPr>
              <a:t>Are not	= aren’t</a:t>
            </a:r>
          </a:p>
          <a:p>
            <a:pPr>
              <a:tabLst>
                <a:tab pos="1770063" algn="l"/>
              </a:tabLst>
            </a:pPr>
            <a:r>
              <a:rPr lang="en-US" sz="2800" b="1" dirty="0" smtClean="0">
                <a:solidFill>
                  <a:schemeClr val="tx1"/>
                </a:solidFill>
                <a:latin typeface="Book Antiqua" pitchFamily="18" charset="0"/>
              </a:rPr>
              <a:t>Was not	= wasn’t</a:t>
            </a:r>
          </a:p>
          <a:p>
            <a:pPr>
              <a:tabLst>
                <a:tab pos="1770063" algn="l"/>
              </a:tabLst>
            </a:pPr>
            <a:r>
              <a:rPr lang="en-US" sz="2800" b="1" dirty="0" smtClean="0">
                <a:solidFill>
                  <a:schemeClr val="tx1"/>
                </a:solidFill>
                <a:latin typeface="Book Antiqua" pitchFamily="18" charset="0"/>
              </a:rPr>
              <a:t>Were not	= weren’t</a:t>
            </a:r>
          </a:p>
          <a:p>
            <a:pPr>
              <a:tabLst>
                <a:tab pos="1770063" algn="l"/>
              </a:tabLst>
            </a:pPr>
            <a:r>
              <a:rPr lang="en-US" sz="2800" b="1" dirty="0" smtClean="0">
                <a:solidFill>
                  <a:schemeClr val="tx1"/>
                </a:solidFill>
                <a:latin typeface="Book Antiqua" pitchFamily="18" charset="0"/>
              </a:rPr>
              <a:t>Will not	= won’t</a:t>
            </a:r>
          </a:p>
          <a:p>
            <a:pPr>
              <a:tabLst>
                <a:tab pos="1770063" algn="l"/>
              </a:tabLst>
            </a:pPr>
            <a:r>
              <a:rPr lang="en-US" sz="2800" b="1" dirty="0" smtClean="0">
                <a:solidFill>
                  <a:schemeClr val="tx1"/>
                </a:solidFill>
                <a:latin typeface="Book Antiqua" pitchFamily="18" charset="0"/>
              </a:rPr>
              <a:t>Shall not	= shan’t</a:t>
            </a:r>
          </a:p>
          <a:p>
            <a:pPr>
              <a:tabLst>
                <a:tab pos="1770063" algn="l"/>
              </a:tabLst>
            </a:pPr>
            <a:r>
              <a:rPr lang="en-US" sz="2800" b="1" dirty="0" smtClean="0">
                <a:solidFill>
                  <a:schemeClr val="tx1"/>
                </a:solidFill>
                <a:latin typeface="Book Antiqua" pitchFamily="18" charset="0"/>
              </a:rPr>
              <a:t>Can not	= can’t</a:t>
            </a:r>
          </a:p>
          <a:p>
            <a:pPr>
              <a:tabLst>
                <a:tab pos="1770063" algn="l"/>
              </a:tabLst>
            </a:pPr>
            <a:r>
              <a:rPr lang="en-US" sz="2800" b="1" dirty="0" smtClean="0">
                <a:solidFill>
                  <a:schemeClr val="tx1"/>
                </a:solidFill>
                <a:latin typeface="Book Antiqua" pitchFamily="18" charset="0"/>
              </a:rPr>
              <a:t>Could not	= couldn’t</a:t>
            </a:r>
          </a:p>
          <a:p>
            <a:pPr>
              <a:tabLst>
                <a:tab pos="1770063" algn="l"/>
              </a:tabLst>
            </a:pPr>
            <a:r>
              <a:rPr lang="en-US" sz="2800" b="1" dirty="0" smtClean="0">
                <a:solidFill>
                  <a:schemeClr val="tx1"/>
                </a:solidFill>
                <a:latin typeface="Book Antiqua" pitchFamily="18" charset="0"/>
              </a:rPr>
              <a:t>May not	= mayn’t</a:t>
            </a:r>
          </a:p>
          <a:p>
            <a:pPr>
              <a:tabLst>
                <a:tab pos="1770063" algn="l"/>
              </a:tabLst>
            </a:pPr>
            <a:r>
              <a:rPr lang="en-US" sz="2800" b="1" dirty="0" smtClean="0">
                <a:solidFill>
                  <a:schemeClr val="tx1"/>
                </a:solidFill>
                <a:latin typeface="Book Antiqua" pitchFamily="18" charset="0"/>
              </a:rPr>
              <a:t>Might not	= mightn’t</a:t>
            </a:r>
            <a:endParaRPr lang="en-US" sz="2800" b="1" dirty="0">
              <a:solidFill>
                <a:schemeClr val="tx1"/>
              </a:solidFill>
              <a:latin typeface="Book Antiqua" pitchFamily="18" charset="0"/>
            </a:endParaRPr>
          </a:p>
        </p:txBody>
      </p:sp>
      <p:sp>
        <p:nvSpPr>
          <p:cNvPr id="3" name="Rectangle 2"/>
          <p:cNvSpPr/>
          <p:nvPr/>
        </p:nvSpPr>
        <p:spPr>
          <a:xfrm>
            <a:off x="4876800" y="1513820"/>
            <a:ext cx="4114800" cy="4724400"/>
          </a:xfrm>
          <a:prstGeom prst="rect">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nSpc>
                <a:spcPts val="3700"/>
              </a:lnSpc>
              <a:tabLst>
                <a:tab pos="1712913" algn="l"/>
              </a:tabLst>
            </a:pPr>
            <a:r>
              <a:rPr lang="en-US" sz="2800" b="1" dirty="0" smtClean="0">
                <a:solidFill>
                  <a:schemeClr val="tx1"/>
                </a:solidFill>
                <a:latin typeface="Book Antiqua" pitchFamily="18" charset="0"/>
              </a:rPr>
              <a:t>Must not	= mustn’t</a:t>
            </a:r>
          </a:p>
          <a:p>
            <a:pPr>
              <a:lnSpc>
                <a:spcPts val="3700"/>
              </a:lnSpc>
              <a:tabLst>
                <a:tab pos="1712913" algn="l"/>
              </a:tabLst>
            </a:pPr>
            <a:r>
              <a:rPr lang="en-US" sz="2800" b="1" dirty="0" smtClean="0">
                <a:solidFill>
                  <a:schemeClr val="tx1"/>
                </a:solidFill>
                <a:latin typeface="Book Antiqua" pitchFamily="18" charset="0"/>
              </a:rPr>
              <a:t>Has not	= hasn’t</a:t>
            </a:r>
          </a:p>
          <a:p>
            <a:pPr>
              <a:lnSpc>
                <a:spcPts val="3700"/>
              </a:lnSpc>
              <a:tabLst>
                <a:tab pos="1712913" algn="l"/>
              </a:tabLst>
            </a:pPr>
            <a:r>
              <a:rPr lang="en-US" sz="2800" b="1" dirty="0" smtClean="0">
                <a:solidFill>
                  <a:schemeClr val="tx1"/>
                </a:solidFill>
                <a:latin typeface="Book Antiqua" pitchFamily="18" charset="0"/>
              </a:rPr>
              <a:t>Have not	= haven’t</a:t>
            </a:r>
          </a:p>
          <a:p>
            <a:pPr>
              <a:lnSpc>
                <a:spcPts val="3700"/>
              </a:lnSpc>
              <a:tabLst>
                <a:tab pos="1712913" algn="l"/>
              </a:tabLst>
            </a:pPr>
            <a:r>
              <a:rPr lang="en-US" sz="2800" b="1" dirty="0" smtClean="0">
                <a:solidFill>
                  <a:schemeClr val="tx1"/>
                </a:solidFill>
                <a:latin typeface="Book Antiqua" pitchFamily="18" charset="0"/>
              </a:rPr>
              <a:t>Had not	= hadn’t</a:t>
            </a:r>
          </a:p>
          <a:p>
            <a:pPr>
              <a:lnSpc>
                <a:spcPts val="3700"/>
              </a:lnSpc>
              <a:tabLst>
                <a:tab pos="1712913" algn="l"/>
              </a:tabLst>
            </a:pPr>
            <a:r>
              <a:rPr lang="en-US" sz="2800" b="1" dirty="0" smtClean="0">
                <a:solidFill>
                  <a:schemeClr val="tx1"/>
                </a:solidFill>
                <a:latin typeface="Book Antiqua" pitchFamily="18" charset="0"/>
              </a:rPr>
              <a:t>Do not	= don’t</a:t>
            </a:r>
          </a:p>
          <a:p>
            <a:pPr>
              <a:lnSpc>
                <a:spcPts val="3700"/>
              </a:lnSpc>
              <a:tabLst>
                <a:tab pos="1712913" algn="l"/>
              </a:tabLst>
            </a:pPr>
            <a:r>
              <a:rPr lang="en-US" sz="2800" b="1" dirty="0" smtClean="0">
                <a:solidFill>
                  <a:schemeClr val="tx1"/>
                </a:solidFill>
                <a:latin typeface="Book Antiqua" pitchFamily="18" charset="0"/>
              </a:rPr>
              <a:t>Does not	= doesn’t</a:t>
            </a:r>
          </a:p>
          <a:p>
            <a:pPr>
              <a:lnSpc>
                <a:spcPts val="3700"/>
              </a:lnSpc>
              <a:tabLst>
                <a:tab pos="1712913" algn="l"/>
              </a:tabLst>
            </a:pPr>
            <a:r>
              <a:rPr lang="en-US" sz="2800" b="1" dirty="0" smtClean="0">
                <a:solidFill>
                  <a:schemeClr val="tx1"/>
                </a:solidFill>
                <a:latin typeface="Book Antiqua" pitchFamily="18" charset="0"/>
              </a:rPr>
              <a:t>Did not	= didn’t</a:t>
            </a:r>
          </a:p>
          <a:p>
            <a:pPr>
              <a:lnSpc>
                <a:spcPts val="3700"/>
              </a:lnSpc>
              <a:tabLst>
                <a:tab pos="1712913" algn="l"/>
              </a:tabLst>
            </a:pPr>
            <a:r>
              <a:rPr lang="en-US" sz="2800" b="1" dirty="0" smtClean="0">
                <a:solidFill>
                  <a:schemeClr val="tx1"/>
                </a:solidFill>
                <a:latin typeface="Book Antiqua" pitchFamily="18" charset="0"/>
              </a:rPr>
              <a:t>Ought not	= oughtn’t</a:t>
            </a:r>
          </a:p>
          <a:p>
            <a:pPr>
              <a:lnSpc>
                <a:spcPts val="3700"/>
              </a:lnSpc>
              <a:tabLst>
                <a:tab pos="1712913" algn="l"/>
              </a:tabLst>
            </a:pPr>
            <a:r>
              <a:rPr lang="en-US" sz="2800" b="1" dirty="0" smtClean="0">
                <a:solidFill>
                  <a:schemeClr val="tx1"/>
                </a:solidFill>
                <a:latin typeface="Book Antiqua" pitchFamily="18" charset="0"/>
              </a:rPr>
              <a:t>Dare not	= daren’t</a:t>
            </a:r>
          </a:p>
          <a:p>
            <a:pPr>
              <a:lnSpc>
                <a:spcPts val="3700"/>
              </a:lnSpc>
              <a:tabLst>
                <a:tab pos="1712913" algn="l"/>
              </a:tabLst>
            </a:pPr>
            <a:r>
              <a:rPr lang="en-US" sz="2800" b="1" dirty="0" smtClean="0">
                <a:solidFill>
                  <a:schemeClr val="tx1"/>
                </a:solidFill>
                <a:latin typeface="Book Antiqua" pitchFamily="18" charset="0"/>
              </a:rPr>
              <a:t>Need not	= needn’t</a:t>
            </a:r>
          </a:p>
        </p:txBody>
      </p:sp>
      <p:sp>
        <p:nvSpPr>
          <p:cNvPr id="4" name="TextBox 3"/>
          <p:cNvSpPr txBox="1"/>
          <p:nvPr/>
        </p:nvSpPr>
        <p:spPr>
          <a:xfrm>
            <a:off x="228600" y="609600"/>
            <a:ext cx="8763000" cy="523220"/>
          </a:xfrm>
          <a:prstGeom prst="rect">
            <a:avLst/>
          </a:prstGeom>
          <a:noFill/>
          <a:ln w="76200" cmpd="dbl">
            <a:solidFill>
              <a:schemeClr val="bg1"/>
            </a:solidFill>
          </a:ln>
        </p:spPr>
        <p:txBody>
          <a:bodyPr wrap="square" rtlCol="0">
            <a:spAutoFit/>
          </a:bodyPr>
          <a:lstStyle/>
          <a:p>
            <a:pPr algn="ctr"/>
            <a:r>
              <a:rPr lang="en-US" sz="2800" b="1" dirty="0" smtClean="0">
                <a:solidFill>
                  <a:schemeClr val="bg1"/>
                </a:solidFill>
                <a:latin typeface="Book Antiqua" pitchFamily="18" charset="0"/>
              </a:rPr>
              <a:t>Tag question basic/contraction form of the operators.</a:t>
            </a:r>
            <a:endParaRPr lang="en-US" sz="2800" b="1" dirty="0">
              <a:solidFill>
                <a:schemeClr val="bg1"/>
              </a:solidFill>
              <a:latin typeface="Book Antiqua" pitchFamily="18" charset="0"/>
            </a:endParaRPr>
          </a:p>
        </p:txBody>
      </p:sp>
    </p:spTree>
    <p:extLst>
      <p:ext uri="{BB962C8B-B14F-4D97-AF65-F5344CB8AC3E}">
        <p14:creationId xmlns:p14="http://schemas.microsoft.com/office/powerpoint/2010/main" val="67032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3" name="TextBox 2"/>
          <p:cNvSpPr txBox="1"/>
          <p:nvPr/>
        </p:nvSpPr>
        <p:spPr>
          <a:xfrm>
            <a:off x="115910" y="47672"/>
            <a:ext cx="8857397" cy="584775"/>
          </a:xfrm>
          <a:prstGeom prst="rect">
            <a:avLst/>
          </a:prstGeom>
          <a:noFill/>
          <a:ln>
            <a:solidFill>
              <a:schemeClr val="bg1"/>
            </a:solidFill>
          </a:ln>
        </p:spPr>
        <p:txBody>
          <a:bodyPr wrap="square" rtlCol="0">
            <a:spAutoFit/>
          </a:bodyPr>
          <a:lstStyle/>
          <a:p>
            <a:r>
              <a:rPr lang="en-US" sz="3200" b="1" spc="-100" dirty="0" smtClean="0">
                <a:solidFill>
                  <a:schemeClr val="bg1"/>
                </a:solidFill>
                <a:latin typeface="Book Antiqua" pitchFamily="18" charset="0"/>
              </a:rPr>
              <a:t>         </a:t>
            </a:r>
            <a:r>
              <a:rPr lang="en-US" sz="3200" b="1" spc="-100" dirty="0" err="1" smtClean="0">
                <a:solidFill>
                  <a:srgbClr val="002060"/>
                </a:solidFill>
                <a:latin typeface="Book Antiqua" pitchFamily="18" charset="0"/>
              </a:rPr>
              <a:t>Mahbuba</a:t>
            </a:r>
            <a:r>
              <a:rPr lang="en-US" sz="3200" b="1" spc="-100" dirty="0" smtClean="0">
                <a:solidFill>
                  <a:srgbClr val="002060"/>
                </a:solidFill>
                <a:latin typeface="Book Antiqua" pitchFamily="18" charset="0"/>
              </a:rPr>
              <a:t> was our good friend</a:t>
            </a:r>
            <a:r>
              <a:rPr lang="en-US" sz="3200" b="1" spc="-100" dirty="0" smtClean="0">
                <a:solidFill>
                  <a:schemeClr val="bg1"/>
                </a:solidFill>
                <a:latin typeface="Book Antiqua" pitchFamily="18" charset="0"/>
              </a:rPr>
              <a:t>, </a:t>
            </a:r>
            <a:endParaRPr lang="en-US" sz="3200" b="1" spc="-100" dirty="0">
              <a:solidFill>
                <a:schemeClr val="bg1"/>
              </a:solidFill>
              <a:latin typeface="Book Antiqua" pitchFamily="18" charset="0"/>
            </a:endParaRPr>
          </a:p>
        </p:txBody>
      </p:sp>
      <p:sp>
        <p:nvSpPr>
          <p:cNvPr id="5" name="TextBox 4"/>
          <p:cNvSpPr txBox="1"/>
          <p:nvPr/>
        </p:nvSpPr>
        <p:spPr>
          <a:xfrm>
            <a:off x="6400800" y="86484"/>
            <a:ext cx="2362200" cy="584775"/>
          </a:xfrm>
          <a:prstGeom prst="rect">
            <a:avLst/>
          </a:prstGeom>
          <a:noFill/>
        </p:spPr>
        <p:txBody>
          <a:bodyPr wrap="square" rtlCol="0">
            <a:spAutoFit/>
          </a:bodyPr>
          <a:lstStyle/>
          <a:p>
            <a:r>
              <a:rPr lang="en-US" sz="3200" b="1" spc="-100" dirty="0" smtClean="0">
                <a:solidFill>
                  <a:schemeClr val="bg1"/>
                </a:solidFill>
                <a:latin typeface="Book Antiqua" pitchFamily="18" charset="0"/>
              </a:rPr>
              <a:t> </a:t>
            </a:r>
            <a:r>
              <a:rPr lang="en-US" sz="3200" b="1" u="sng" spc="-100" dirty="0" smtClean="0">
                <a:solidFill>
                  <a:srgbClr val="002060"/>
                </a:solidFill>
                <a:latin typeface="Book Antiqua" pitchFamily="18" charset="0"/>
              </a:rPr>
              <a:t>wasn’t </a:t>
            </a:r>
            <a:r>
              <a:rPr lang="en-US" sz="3200" b="1" u="sng" spc="-100" dirty="0">
                <a:solidFill>
                  <a:srgbClr val="002060"/>
                </a:solidFill>
                <a:latin typeface="Book Antiqua" pitchFamily="18" charset="0"/>
              </a:rPr>
              <a:t>she</a:t>
            </a:r>
            <a:r>
              <a:rPr lang="en-US" sz="3200" b="1" u="sng" spc="-100" dirty="0" smtClean="0">
                <a:solidFill>
                  <a:srgbClr val="002060"/>
                </a:solidFill>
                <a:latin typeface="Book Antiqua" pitchFamily="18" charset="0"/>
              </a:rPr>
              <a:t>?</a:t>
            </a:r>
            <a:endParaRPr lang="en-US" sz="3200" u="sng" dirty="0">
              <a:solidFill>
                <a:srgbClr val="002060"/>
              </a:solidFill>
            </a:endParaRPr>
          </a:p>
        </p:txBody>
      </p:sp>
      <p:sp>
        <p:nvSpPr>
          <p:cNvPr id="6" name="Rectangle 5"/>
          <p:cNvSpPr/>
          <p:nvPr/>
        </p:nvSpPr>
        <p:spPr>
          <a:xfrm>
            <a:off x="0" y="1143000"/>
            <a:ext cx="8973307"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t>He is a regular student,</a:t>
            </a:r>
            <a:endParaRPr lang="en-GB" sz="4400" b="1" dirty="0"/>
          </a:p>
        </p:txBody>
      </p:sp>
      <p:sp>
        <p:nvSpPr>
          <p:cNvPr id="7" name="Rectangle 6"/>
          <p:cNvSpPr/>
          <p:nvPr/>
        </p:nvSpPr>
        <p:spPr>
          <a:xfrm>
            <a:off x="-20782" y="2292927"/>
            <a:ext cx="8973307"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b="1" dirty="0" smtClean="0"/>
              <a:t>Amran was ill,</a:t>
            </a:r>
            <a:endParaRPr lang="en-GB" sz="6600" b="1" dirty="0"/>
          </a:p>
        </p:txBody>
      </p:sp>
      <p:sp>
        <p:nvSpPr>
          <p:cNvPr id="8" name="Rectangle 7"/>
          <p:cNvSpPr/>
          <p:nvPr/>
        </p:nvSpPr>
        <p:spPr>
          <a:xfrm>
            <a:off x="39344" y="3352800"/>
            <a:ext cx="8973307"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smtClean="0"/>
              <a:t>Belal has a nice car,</a:t>
            </a:r>
            <a:endParaRPr lang="en-GB" sz="4800" b="1" dirty="0"/>
          </a:p>
        </p:txBody>
      </p:sp>
      <p:sp>
        <p:nvSpPr>
          <p:cNvPr id="9" name="Rectangle 8"/>
          <p:cNvSpPr/>
          <p:nvPr/>
        </p:nvSpPr>
        <p:spPr>
          <a:xfrm>
            <a:off x="57954" y="4495800"/>
            <a:ext cx="8973307"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t>Mim can go there,</a:t>
            </a:r>
            <a:endParaRPr lang="en-GB" sz="5400" b="1" dirty="0"/>
          </a:p>
        </p:txBody>
      </p:sp>
      <p:sp>
        <p:nvSpPr>
          <p:cNvPr id="12" name="Rectangle 11"/>
          <p:cNvSpPr/>
          <p:nvPr/>
        </p:nvSpPr>
        <p:spPr>
          <a:xfrm>
            <a:off x="5638800" y="1371600"/>
            <a:ext cx="3124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Isn’t he?</a:t>
            </a:r>
            <a:endParaRPr lang="en-GB" sz="4400" b="1" dirty="0"/>
          </a:p>
        </p:txBody>
      </p:sp>
      <p:sp>
        <p:nvSpPr>
          <p:cNvPr id="13" name="Rectangle 12"/>
          <p:cNvSpPr/>
          <p:nvPr/>
        </p:nvSpPr>
        <p:spPr>
          <a:xfrm>
            <a:off x="5105400" y="2292928"/>
            <a:ext cx="3429000" cy="983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wasn’t he?</a:t>
            </a:r>
            <a:endParaRPr lang="en-GB" sz="5400" b="1" dirty="0"/>
          </a:p>
        </p:txBody>
      </p:sp>
      <p:sp>
        <p:nvSpPr>
          <p:cNvPr id="14" name="Rectangle 13"/>
          <p:cNvSpPr/>
          <p:nvPr/>
        </p:nvSpPr>
        <p:spPr>
          <a:xfrm>
            <a:off x="5334000" y="3581400"/>
            <a:ext cx="3429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hasn’t he?</a:t>
            </a:r>
            <a:endParaRPr lang="en-GB" sz="4800" b="1" dirty="0"/>
          </a:p>
        </p:txBody>
      </p:sp>
      <p:sp>
        <p:nvSpPr>
          <p:cNvPr id="15" name="Rectangle 14"/>
          <p:cNvSpPr/>
          <p:nvPr/>
        </p:nvSpPr>
        <p:spPr>
          <a:xfrm>
            <a:off x="5516598" y="4648200"/>
            <a:ext cx="3429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can’t he?</a:t>
            </a:r>
            <a:endParaRPr lang="en-GB" sz="4800" b="1" dirty="0"/>
          </a:p>
        </p:txBody>
      </p:sp>
      <p:sp>
        <p:nvSpPr>
          <p:cNvPr id="17" name="Rectangle 16"/>
          <p:cNvSpPr/>
          <p:nvPr/>
        </p:nvSpPr>
        <p:spPr>
          <a:xfrm>
            <a:off x="0" y="5791200"/>
            <a:ext cx="9144000" cy="1066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smtClean="0"/>
              <a:t>Note: Pronoun is used in stead of noun.</a:t>
            </a:r>
            <a:endParaRPr lang="en-GB" sz="4000" b="1" dirty="0"/>
          </a:p>
        </p:txBody>
      </p:sp>
    </p:spTree>
    <p:extLst>
      <p:ext uri="{BB962C8B-B14F-4D97-AF65-F5344CB8AC3E}">
        <p14:creationId xmlns:p14="http://schemas.microsoft.com/office/powerpoint/2010/main" val="402119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ircle(in)">
                                      <p:cBhvr>
                                        <p:cTn id="51" dur="2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9"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TextBox 2"/>
          <p:cNvSpPr txBox="1"/>
          <p:nvPr/>
        </p:nvSpPr>
        <p:spPr>
          <a:xfrm>
            <a:off x="337456" y="493693"/>
            <a:ext cx="8382000" cy="954107"/>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dirty="0" smtClean="0">
                <a:latin typeface="Book Antiqua" pitchFamily="18" charset="0"/>
              </a:rPr>
              <a:t>How will you add tag, if there is no operator in the sentence?</a:t>
            </a:r>
            <a:endParaRPr lang="en-US" sz="2800" b="1" dirty="0">
              <a:latin typeface="Book Antiqua" pitchFamily="18" charset="0"/>
            </a:endParaRPr>
          </a:p>
        </p:txBody>
      </p:sp>
      <p:sp>
        <p:nvSpPr>
          <p:cNvPr id="4" name="TextBox 3"/>
          <p:cNvSpPr txBox="1"/>
          <p:nvPr/>
        </p:nvSpPr>
        <p:spPr>
          <a:xfrm>
            <a:off x="359229" y="1905000"/>
            <a:ext cx="8382000"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b="1" dirty="0" smtClean="0">
                <a:solidFill>
                  <a:schemeClr val="tx1"/>
                </a:solidFill>
                <a:latin typeface="Book Antiqua" pitchFamily="18" charset="0"/>
              </a:rPr>
              <a:t>My mother cooks very well, </a:t>
            </a:r>
            <a:endParaRPr lang="en-US" sz="2800" b="1" dirty="0">
              <a:solidFill>
                <a:schemeClr val="tx1"/>
              </a:solidFill>
              <a:latin typeface="Book Antiqua" pitchFamily="18" charset="0"/>
            </a:endParaRPr>
          </a:p>
        </p:txBody>
      </p:sp>
      <p:sp>
        <p:nvSpPr>
          <p:cNvPr id="5" name="TextBox 4"/>
          <p:cNvSpPr txBox="1"/>
          <p:nvPr/>
        </p:nvSpPr>
        <p:spPr>
          <a:xfrm>
            <a:off x="366486" y="2590800"/>
            <a:ext cx="8374743"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smtClean="0">
                <a:solidFill>
                  <a:schemeClr val="tx1"/>
                </a:solidFill>
                <a:latin typeface="Book Antiqua" pitchFamily="18" charset="0"/>
              </a:rPr>
              <a:t>We play football regularly, </a:t>
            </a:r>
            <a:endParaRPr lang="en-US" sz="2800" b="1" dirty="0">
              <a:solidFill>
                <a:schemeClr val="tx1"/>
              </a:solidFill>
              <a:latin typeface="Book Antiqua" pitchFamily="18" charset="0"/>
            </a:endParaRPr>
          </a:p>
        </p:txBody>
      </p:sp>
      <p:sp>
        <p:nvSpPr>
          <p:cNvPr id="6" name="TextBox 5"/>
          <p:cNvSpPr txBox="1"/>
          <p:nvPr/>
        </p:nvSpPr>
        <p:spPr>
          <a:xfrm>
            <a:off x="359229" y="3276600"/>
            <a:ext cx="8382000" cy="52322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smtClean="0">
                <a:solidFill>
                  <a:schemeClr val="tx1"/>
                </a:solidFill>
                <a:latin typeface="Book Antiqua" pitchFamily="18" charset="0"/>
              </a:rPr>
              <a:t>He went to market yesterday, </a:t>
            </a:r>
            <a:endParaRPr lang="en-US" sz="2800" b="1" dirty="0">
              <a:solidFill>
                <a:schemeClr val="tx1"/>
              </a:solidFill>
              <a:latin typeface="Book Antiqua" pitchFamily="18" charset="0"/>
            </a:endParaRPr>
          </a:p>
        </p:txBody>
      </p:sp>
      <p:sp>
        <p:nvSpPr>
          <p:cNvPr id="7" name="TextBox 6"/>
          <p:cNvSpPr txBox="1"/>
          <p:nvPr/>
        </p:nvSpPr>
        <p:spPr>
          <a:xfrm>
            <a:off x="297542" y="5168205"/>
            <a:ext cx="8403771" cy="1384995"/>
          </a:xfrm>
          <a:prstGeom prst="rect">
            <a:avLst/>
          </a:prstGeom>
          <a:noFill/>
          <a:ln>
            <a:noFill/>
          </a:ln>
        </p:spPr>
        <p:txBody>
          <a:bodyPr wrap="square" rtlCol="0">
            <a:spAutoFit/>
          </a:bodyPr>
          <a:lstStyle/>
          <a:p>
            <a:pPr marL="347663" indent="-347663">
              <a:buAutoNum type="arabicPeriod"/>
            </a:pPr>
            <a:r>
              <a:rPr lang="en-US" sz="2800" b="1" spc="-100" dirty="0" smtClean="0">
                <a:solidFill>
                  <a:schemeClr val="bg1"/>
                </a:solidFill>
                <a:latin typeface="Book Antiqua" pitchFamily="18" charset="0"/>
              </a:rPr>
              <a:t>If there is V</a:t>
            </a:r>
            <a:r>
              <a:rPr lang="en-US" sz="2800" b="1" spc="-100" baseline="-25000" dirty="0" smtClean="0">
                <a:solidFill>
                  <a:schemeClr val="bg1"/>
                </a:solidFill>
                <a:latin typeface="Book Antiqua" pitchFamily="18" charset="0"/>
              </a:rPr>
              <a:t>1</a:t>
            </a:r>
            <a:r>
              <a:rPr lang="en-US" sz="2800" b="1" spc="-100" dirty="0" smtClean="0">
                <a:solidFill>
                  <a:schemeClr val="bg1"/>
                </a:solidFill>
                <a:latin typeface="Book Antiqua" pitchFamily="18" charset="0"/>
              </a:rPr>
              <a:t> with ‘s/</a:t>
            </a:r>
            <a:r>
              <a:rPr lang="en-US" sz="2800" b="1" spc="-100" dirty="0" err="1" smtClean="0">
                <a:solidFill>
                  <a:schemeClr val="bg1"/>
                </a:solidFill>
                <a:latin typeface="Book Antiqua" pitchFamily="18" charset="0"/>
              </a:rPr>
              <a:t>es</a:t>
            </a:r>
            <a:r>
              <a:rPr lang="en-US" sz="2800" b="1" spc="-100" dirty="0" smtClean="0">
                <a:solidFill>
                  <a:schemeClr val="bg1"/>
                </a:solidFill>
                <a:latin typeface="Book Antiqua" pitchFamily="18" charset="0"/>
              </a:rPr>
              <a:t>’, add tag with doesn’t/does,  </a:t>
            </a:r>
          </a:p>
          <a:p>
            <a:r>
              <a:rPr lang="en-US" sz="2800" b="1" spc="-100" dirty="0" smtClean="0">
                <a:solidFill>
                  <a:schemeClr val="bg1"/>
                </a:solidFill>
                <a:latin typeface="Book Antiqua" pitchFamily="18" charset="0"/>
              </a:rPr>
              <a:t>2. If you find V</a:t>
            </a:r>
            <a:r>
              <a:rPr lang="en-US" sz="2800" b="1" spc="-100" baseline="-25000" dirty="0" smtClean="0">
                <a:solidFill>
                  <a:schemeClr val="bg1"/>
                </a:solidFill>
                <a:latin typeface="Book Antiqua" pitchFamily="18" charset="0"/>
              </a:rPr>
              <a:t>1</a:t>
            </a:r>
            <a:r>
              <a:rPr lang="en-US" sz="2800" b="1" spc="-100" dirty="0" smtClean="0">
                <a:solidFill>
                  <a:schemeClr val="bg1"/>
                </a:solidFill>
                <a:latin typeface="Book Antiqua" pitchFamily="18" charset="0"/>
              </a:rPr>
              <a:t> without  ‘s/</a:t>
            </a:r>
            <a:r>
              <a:rPr lang="en-US" sz="2800" b="1" spc="-100" dirty="0" err="1" smtClean="0">
                <a:solidFill>
                  <a:schemeClr val="bg1"/>
                </a:solidFill>
                <a:latin typeface="Book Antiqua" pitchFamily="18" charset="0"/>
              </a:rPr>
              <a:t>es</a:t>
            </a:r>
            <a:r>
              <a:rPr lang="en-US" sz="2800" b="1" spc="-100" dirty="0" smtClean="0">
                <a:solidFill>
                  <a:schemeClr val="bg1"/>
                </a:solidFill>
                <a:latin typeface="Book Antiqua" pitchFamily="18" charset="0"/>
              </a:rPr>
              <a:t>’, </a:t>
            </a:r>
            <a:r>
              <a:rPr lang="en-US" sz="2800" b="1" spc="-100" dirty="0">
                <a:solidFill>
                  <a:schemeClr val="bg1"/>
                </a:solidFill>
                <a:latin typeface="Book Antiqua" pitchFamily="18" charset="0"/>
              </a:rPr>
              <a:t>add tag with</a:t>
            </a:r>
            <a:r>
              <a:rPr lang="en-US" sz="2800" b="1" spc="-100" dirty="0" smtClean="0">
                <a:solidFill>
                  <a:schemeClr val="bg1"/>
                </a:solidFill>
                <a:latin typeface="Book Antiqua" pitchFamily="18" charset="0"/>
              </a:rPr>
              <a:t> ‘don’t/do’, </a:t>
            </a:r>
          </a:p>
          <a:p>
            <a:r>
              <a:rPr lang="en-US" sz="2800" b="1" spc="-100" dirty="0" smtClean="0">
                <a:solidFill>
                  <a:schemeClr val="bg1"/>
                </a:solidFill>
                <a:latin typeface="Book Antiqua" pitchFamily="18" charset="0"/>
              </a:rPr>
              <a:t>3. If you find V</a:t>
            </a:r>
            <a:r>
              <a:rPr lang="en-US" sz="2800" b="1" spc="-100" baseline="-25000" dirty="0" smtClean="0">
                <a:solidFill>
                  <a:schemeClr val="bg1"/>
                </a:solidFill>
                <a:latin typeface="Book Antiqua" pitchFamily="18" charset="0"/>
              </a:rPr>
              <a:t>2 </a:t>
            </a:r>
            <a:r>
              <a:rPr lang="en-US" sz="2800" b="1" spc="-100" dirty="0" smtClean="0">
                <a:solidFill>
                  <a:schemeClr val="bg1"/>
                </a:solidFill>
                <a:latin typeface="Book Antiqua" pitchFamily="18" charset="0"/>
              </a:rPr>
              <a:t>, </a:t>
            </a:r>
            <a:r>
              <a:rPr lang="en-US" sz="2800" b="1" spc="-100" dirty="0">
                <a:solidFill>
                  <a:schemeClr val="bg1"/>
                </a:solidFill>
                <a:latin typeface="Book Antiqua" pitchFamily="18" charset="0"/>
              </a:rPr>
              <a:t>add tag with</a:t>
            </a:r>
            <a:r>
              <a:rPr lang="en-US" sz="2800" b="1" spc="-100" dirty="0" smtClean="0">
                <a:solidFill>
                  <a:schemeClr val="bg1"/>
                </a:solidFill>
                <a:latin typeface="Book Antiqua" pitchFamily="18" charset="0"/>
              </a:rPr>
              <a:t> ‘didn’t/did’ as operator.</a:t>
            </a:r>
            <a:endParaRPr lang="en-US" sz="2800" b="1" spc="-100" dirty="0">
              <a:solidFill>
                <a:schemeClr val="bg1"/>
              </a:solidFill>
              <a:latin typeface="Book Antiqua" pitchFamily="18" charset="0"/>
            </a:endParaRPr>
          </a:p>
        </p:txBody>
      </p:sp>
      <p:sp>
        <p:nvSpPr>
          <p:cNvPr id="8" name="Oval 7"/>
          <p:cNvSpPr/>
          <p:nvPr/>
        </p:nvSpPr>
        <p:spPr>
          <a:xfrm>
            <a:off x="1219200" y="4204395"/>
            <a:ext cx="5943600" cy="824805"/>
          </a:xfrm>
          <a:prstGeom prst="ellipse">
            <a:avLst/>
          </a:prstGeom>
          <a:ln w="76200" cmpd="dbl"/>
        </p:spPr>
        <p:style>
          <a:lnRef idx="3">
            <a:schemeClr val="lt1"/>
          </a:lnRef>
          <a:fillRef idx="1">
            <a:schemeClr val="dk1"/>
          </a:fillRef>
          <a:effectRef idx="1">
            <a:schemeClr val="dk1"/>
          </a:effectRef>
          <a:fontRef idx="minor">
            <a:schemeClr val="lt1"/>
          </a:fontRef>
        </p:style>
        <p:txBody>
          <a:bodyPr rtlCol="0" anchor="ctr"/>
          <a:lstStyle/>
          <a:p>
            <a:pPr algn="ctr"/>
            <a:r>
              <a:rPr lang="en-US" sz="4000" b="1" dirty="0" smtClean="0">
                <a:latin typeface="Book Antiqua" pitchFamily="18" charset="0"/>
              </a:rPr>
              <a:t>Notes</a:t>
            </a:r>
            <a:endParaRPr lang="en-US" sz="4000" b="1" dirty="0">
              <a:latin typeface="Book Antiqua" pitchFamily="18" charset="0"/>
            </a:endParaRPr>
          </a:p>
        </p:txBody>
      </p:sp>
      <p:sp>
        <p:nvSpPr>
          <p:cNvPr id="9" name="TextBox 8"/>
          <p:cNvSpPr txBox="1"/>
          <p:nvPr/>
        </p:nvSpPr>
        <p:spPr>
          <a:xfrm>
            <a:off x="4953000" y="1905000"/>
            <a:ext cx="2286000" cy="523220"/>
          </a:xfrm>
          <a:prstGeom prst="rect">
            <a:avLst/>
          </a:prstGeom>
          <a:noFill/>
        </p:spPr>
        <p:txBody>
          <a:bodyPr wrap="square" rtlCol="0">
            <a:spAutoFit/>
          </a:bodyPr>
          <a:lstStyle/>
          <a:p>
            <a:r>
              <a:rPr lang="en-US" sz="2800" b="1" u="sng" dirty="0">
                <a:latin typeface="Book Antiqua" pitchFamily="18" charset="0"/>
              </a:rPr>
              <a:t>doesn’t she</a:t>
            </a:r>
            <a:r>
              <a:rPr lang="en-US" sz="2800" b="1" u="sng" dirty="0" smtClean="0">
                <a:latin typeface="Book Antiqua" pitchFamily="18" charset="0"/>
              </a:rPr>
              <a:t>?</a:t>
            </a:r>
            <a:endParaRPr lang="en-US" sz="2800" u="sng" dirty="0"/>
          </a:p>
        </p:txBody>
      </p:sp>
      <p:sp>
        <p:nvSpPr>
          <p:cNvPr id="10" name="TextBox 9"/>
          <p:cNvSpPr txBox="1"/>
          <p:nvPr/>
        </p:nvSpPr>
        <p:spPr>
          <a:xfrm>
            <a:off x="4800600" y="2551331"/>
            <a:ext cx="2971800" cy="523220"/>
          </a:xfrm>
          <a:prstGeom prst="rect">
            <a:avLst/>
          </a:prstGeom>
          <a:noFill/>
        </p:spPr>
        <p:txBody>
          <a:bodyPr wrap="square" rtlCol="0">
            <a:spAutoFit/>
          </a:bodyPr>
          <a:lstStyle/>
          <a:p>
            <a:r>
              <a:rPr lang="en-US" sz="2800" b="1" u="sng" dirty="0">
                <a:latin typeface="Book Antiqua" pitchFamily="18" charset="0"/>
              </a:rPr>
              <a:t>don’t we</a:t>
            </a:r>
            <a:r>
              <a:rPr lang="en-US" sz="2800" b="1" u="sng" dirty="0" smtClean="0">
                <a:latin typeface="Book Antiqua" pitchFamily="18" charset="0"/>
              </a:rPr>
              <a:t>?</a:t>
            </a:r>
            <a:endParaRPr lang="en-US" sz="2800" u="sng" dirty="0"/>
          </a:p>
        </p:txBody>
      </p:sp>
      <p:sp>
        <p:nvSpPr>
          <p:cNvPr id="11" name="TextBox 10"/>
          <p:cNvSpPr txBox="1"/>
          <p:nvPr/>
        </p:nvSpPr>
        <p:spPr>
          <a:xfrm>
            <a:off x="5181600" y="3276600"/>
            <a:ext cx="2590800" cy="523220"/>
          </a:xfrm>
          <a:prstGeom prst="rect">
            <a:avLst/>
          </a:prstGeom>
          <a:noFill/>
        </p:spPr>
        <p:txBody>
          <a:bodyPr wrap="square" rtlCol="0">
            <a:spAutoFit/>
          </a:bodyPr>
          <a:lstStyle/>
          <a:p>
            <a:r>
              <a:rPr lang="en-US" sz="2800" b="1" u="sng" dirty="0">
                <a:latin typeface="Book Antiqua" pitchFamily="18" charset="0"/>
              </a:rPr>
              <a:t>didn’t he</a:t>
            </a:r>
            <a:r>
              <a:rPr lang="en-US" sz="2800" b="1" u="sng" dirty="0" smtClean="0">
                <a:latin typeface="Book Antiqua" pitchFamily="18" charset="0"/>
              </a:rPr>
              <a:t>?</a:t>
            </a:r>
            <a:endParaRPr lang="en-US" sz="2800" u="sng" dirty="0"/>
          </a:p>
        </p:txBody>
      </p:sp>
    </p:spTree>
    <p:extLst>
      <p:ext uri="{BB962C8B-B14F-4D97-AF65-F5344CB8AC3E}">
        <p14:creationId xmlns:p14="http://schemas.microsoft.com/office/powerpoint/2010/main" val="220152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animBg="1"/>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913"/>
          <a:stretch/>
        </p:blipFill>
        <p:spPr>
          <a:xfrm>
            <a:off x="489849" y="381000"/>
            <a:ext cx="8164302" cy="5174342"/>
          </a:xfrm>
          <a:prstGeom prst="rect">
            <a:avLst/>
          </a:prstGeom>
          <a:ln w="88900" cap="sq" cmpd="thickThin">
            <a:solidFill>
              <a:schemeClr val="bg1"/>
            </a:solidFill>
            <a:prstDash val="solid"/>
            <a:miter lim="800000"/>
          </a:ln>
          <a:effectLst>
            <a:innerShdw blurRad="76200">
              <a:srgbClr val="000000"/>
            </a:innerShdw>
          </a:effectLst>
        </p:spPr>
      </p:pic>
      <p:sp>
        <p:nvSpPr>
          <p:cNvPr id="3" name="TextBox 2"/>
          <p:cNvSpPr txBox="1"/>
          <p:nvPr/>
        </p:nvSpPr>
        <p:spPr>
          <a:xfrm>
            <a:off x="517558" y="5914264"/>
            <a:ext cx="8273150"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b="1" dirty="0" smtClean="0">
                <a:solidFill>
                  <a:schemeClr val="bg1"/>
                </a:solidFill>
                <a:latin typeface="Book Antiqua" pitchFamily="18" charset="0"/>
              </a:rPr>
              <a:t>Every mother loves her child,</a:t>
            </a:r>
            <a:endParaRPr lang="en-US" sz="2800" b="1" dirty="0">
              <a:solidFill>
                <a:schemeClr val="bg1"/>
              </a:solidFill>
              <a:latin typeface="Book Antiqua" pitchFamily="18" charset="0"/>
            </a:endParaRPr>
          </a:p>
        </p:txBody>
      </p:sp>
      <p:sp>
        <p:nvSpPr>
          <p:cNvPr id="6" name="TextBox 5"/>
          <p:cNvSpPr txBox="1"/>
          <p:nvPr/>
        </p:nvSpPr>
        <p:spPr>
          <a:xfrm>
            <a:off x="5366649" y="5867400"/>
            <a:ext cx="2710551" cy="523220"/>
          </a:xfrm>
          <a:prstGeom prst="rect">
            <a:avLst/>
          </a:prstGeom>
          <a:noFill/>
        </p:spPr>
        <p:txBody>
          <a:bodyPr wrap="square" rtlCol="0">
            <a:spAutoFit/>
          </a:bodyPr>
          <a:lstStyle/>
          <a:p>
            <a:r>
              <a:rPr lang="en-US" sz="2800" b="1" u="sng" dirty="0" smtClean="0">
                <a:solidFill>
                  <a:schemeClr val="bg1"/>
                </a:solidFill>
                <a:latin typeface="Book Antiqua" pitchFamily="18" charset="0"/>
              </a:rPr>
              <a:t>don’t they? </a:t>
            </a:r>
            <a:endParaRPr lang="en-US" sz="2800" b="1" u="sng" dirty="0">
              <a:solidFill>
                <a:schemeClr val="bg1"/>
              </a:solidFill>
              <a:latin typeface="Book Antiqua" pitchFamily="18" charset="0"/>
            </a:endParaRPr>
          </a:p>
        </p:txBody>
      </p:sp>
    </p:spTree>
    <p:extLst>
      <p:ext uri="{BB962C8B-B14F-4D97-AF65-F5344CB8AC3E}">
        <p14:creationId xmlns:p14="http://schemas.microsoft.com/office/powerpoint/2010/main" val="190006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iar flashcards on Tinycar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Liar flashcards on Tinycar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Liar flashcards on Tinycard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337"/>
            <a:ext cx="6781800" cy="471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5575" y="5892225"/>
            <a:ext cx="5178425" cy="58477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3200" b="1" dirty="0" smtClean="0">
                <a:solidFill>
                  <a:schemeClr val="bg1"/>
                </a:solidFill>
                <a:latin typeface="Book Antiqua" pitchFamily="18" charset="0"/>
              </a:rPr>
              <a:t>Nobody believes a liar, </a:t>
            </a:r>
            <a:endParaRPr lang="en-US" sz="3200" b="1" dirty="0">
              <a:solidFill>
                <a:schemeClr val="bg1"/>
              </a:solidFill>
              <a:latin typeface="Book Antiqua" pitchFamily="18" charset="0"/>
            </a:endParaRPr>
          </a:p>
        </p:txBody>
      </p:sp>
      <p:sp>
        <p:nvSpPr>
          <p:cNvPr id="8" name="TextBox 7"/>
          <p:cNvSpPr txBox="1"/>
          <p:nvPr/>
        </p:nvSpPr>
        <p:spPr>
          <a:xfrm>
            <a:off x="5684808" y="5892225"/>
            <a:ext cx="2087592" cy="58477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3200" b="1" u="sng" dirty="0">
                <a:solidFill>
                  <a:schemeClr val="bg1"/>
                </a:solidFill>
                <a:latin typeface="Book Antiqua" pitchFamily="18" charset="0"/>
              </a:rPr>
              <a:t>do they</a:t>
            </a:r>
            <a:r>
              <a:rPr lang="en-US" sz="3200" b="1" u="sng" dirty="0" smtClean="0">
                <a:solidFill>
                  <a:schemeClr val="bg1"/>
                </a:solidFill>
                <a:latin typeface="Book Antiqua" pitchFamily="18" charset="0"/>
              </a:rPr>
              <a:t>?</a:t>
            </a:r>
            <a:endParaRPr lang="en-US" sz="3200" u="sng" dirty="0"/>
          </a:p>
        </p:txBody>
      </p:sp>
    </p:spTree>
    <p:extLst>
      <p:ext uri="{BB962C8B-B14F-4D97-AF65-F5344CB8AC3E}">
        <p14:creationId xmlns:p14="http://schemas.microsoft.com/office/powerpoint/2010/main" val="120223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sp>
        <p:nvSpPr>
          <p:cNvPr id="2" name="Oval 1"/>
          <p:cNvSpPr/>
          <p:nvPr/>
        </p:nvSpPr>
        <p:spPr>
          <a:xfrm>
            <a:off x="593272" y="730451"/>
            <a:ext cx="7848600" cy="1129897"/>
          </a:xfrm>
          <a:prstGeom prst="ellipse">
            <a:avLst/>
          </a:prstGeom>
          <a:ln w="76200" cmpd="dbl">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smtClean="0">
                <a:latin typeface="Book Antiqua" pitchFamily="18" charset="0"/>
              </a:rPr>
              <a:t>Exceptions</a:t>
            </a:r>
            <a:endParaRPr lang="en-US" sz="3600" b="1" dirty="0">
              <a:latin typeface="Book Antiqua" pitchFamily="18" charset="0"/>
            </a:endParaRPr>
          </a:p>
        </p:txBody>
      </p:sp>
      <p:sp>
        <p:nvSpPr>
          <p:cNvPr id="3" name="TextBox 2"/>
          <p:cNvSpPr txBox="1"/>
          <p:nvPr/>
        </p:nvSpPr>
        <p:spPr>
          <a:xfrm>
            <a:off x="609600" y="2286000"/>
            <a:ext cx="7848600" cy="1815882"/>
          </a:xfrm>
          <a:prstGeom prst="rect">
            <a:avLst/>
          </a:prstGeom>
          <a:noFill/>
          <a:ln w="76200" cmpd="dbl">
            <a:solidFill>
              <a:schemeClr val="accent6">
                <a:lumMod val="60000"/>
                <a:lumOff val="40000"/>
              </a:schemeClr>
            </a:solidFill>
          </a:ln>
        </p:spPr>
        <p:txBody>
          <a:bodyPr wrap="square" rtlCol="0">
            <a:spAutoFit/>
          </a:bodyPr>
          <a:lstStyle/>
          <a:p>
            <a:pPr algn="just"/>
            <a:r>
              <a:rPr lang="en-US" sz="2800" b="1" dirty="0" smtClean="0">
                <a:solidFill>
                  <a:schemeClr val="bg1"/>
                </a:solidFill>
                <a:latin typeface="Book Antiqua" pitchFamily="18" charset="0"/>
              </a:rPr>
              <a:t>If you find ‘s/</a:t>
            </a:r>
            <a:r>
              <a:rPr lang="en-US" sz="2800" b="1" dirty="0" err="1" smtClean="0">
                <a:solidFill>
                  <a:schemeClr val="bg1"/>
                </a:solidFill>
                <a:latin typeface="Book Antiqua" pitchFamily="18" charset="0"/>
              </a:rPr>
              <a:t>es</a:t>
            </a:r>
            <a:r>
              <a:rPr lang="en-US" sz="2800" b="1" dirty="0" smtClean="0">
                <a:solidFill>
                  <a:schemeClr val="bg1"/>
                </a:solidFill>
                <a:latin typeface="Book Antiqua" pitchFamily="18" charset="0"/>
              </a:rPr>
              <a:t> after everybody, everyone, </a:t>
            </a:r>
            <a:r>
              <a:rPr lang="en-US" sz="2800" b="1" dirty="0">
                <a:solidFill>
                  <a:schemeClr val="bg1"/>
                </a:solidFill>
                <a:latin typeface="Book Antiqua" pitchFamily="18" charset="0"/>
              </a:rPr>
              <a:t>nobody, </a:t>
            </a:r>
            <a:r>
              <a:rPr lang="en-US" sz="2800" b="1" dirty="0" smtClean="0">
                <a:solidFill>
                  <a:schemeClr val="bg1"/>
                </a:solidFill>
                <a:latin typeface="Book Antiqua" pitchFamily="18" charset="0"/>
              </a:rPr>
              <a:t>no one</a:t>
            </a:r>
            <a:r>
              <a:rPr lang="en-US" sz="2800" b="1" dirty="0">
                <a:solidFill>
                  <a:schemeClr val="bg1"/>
                </a:solidFill>
                <a:latin typeface="Book Antiqua" pitchFamily="18" charset="0"/>
              </a:rPr>
              <a:t>,  </a:t>
            </a:r>
            <a:r>
              <a:rPr lang="en-US" sz="2800" b="1" dirty="0" smtClean="0">
                <a:solidFill>
                  <a:schemeClr val="bg1"/>
                </a:solidFill>
                <a:latin typeface="Book Antiqua" pitchFamily="18" charset="0"/>
              </a:rPr>
              <a:t>somebody, some one, one, none,  the above rules will not be effective. In that place you have to add ‘don’t they/do they’</a:t>
            </a:r>
            <a:endParaRPr lang="en-US" sz="2800" b="1" dirty="0">
              <a:solidFill>
                <a:schemeClr val="bg1"/>
              </a:solidFill>
              <a:latin typeface="Book Antiqua" pitchFamily="18" charset="0"/>
            </a:endParaRPr>
          </a:p>
        </p:txBody>
      </p:sp>
      <p:sp>
        <p:nvSpPr>
          <p:cNvPr id="4" name="TextBox 3"/>
          <p:cNvSpPr txBox="1"/>
          <p:nvPr/>
        </p:nvSpPr>
        <p:spPr>
          <a:xfrm>
            <a:off x="602343" y="4419600"/>
            <a:ext cx="7848600" cy="523220"/>
          </a:xfrm>
          <a:prstGeom prst="rect">
            <a:avLst/>
          </a:prstGeom>
          <a:noFill/>
          <a:ln w="76200" cmpd="dbl">
            <a:solidFill>
              <a:schemeClr val="accent6">
                <a:lumMod val="60000"/>
                <a:lumOff val="40000"/>
              </a:schemeClr>
            </a:solidFill>
          </a:ln>
        </p:spPr>
        <p:txBody>
          <a:bodyPr wrap="square" rtlCol="0">
            <a:spAutoFit/>
          </a:bodyPr>
          <a:lstStyle/>
          <a:p>
            <a:r>
              <a:rPr lang="en-US" sz="2800" b="1" dirty="0" smtClean="0">
                <a:solidFill>
                  <a:schemeClr val="bg1"/>
                </a:solidFill>
                <a:latin typeface="Book Antiqua" pitchFamily="18" charset="0"/>
              </a:rPr>
              <a:t>Everyone respects him, </a:t>
            </a:r>
            <a:endParaRPr lang="en-US" sz="2800" b="1" dirty="0">
              <a:solidFill>
                <a:schemeClr val="bg1"/>
              </a:solidFill>
              <a:latin typeface="Book Antiqua" pitchFamily="18" charset="0"/>
            </a:endParaRPr>
          </a:p>
        </p:txBody>
      </p:sp>
      <p:sp>
        <p:nvSpPr>
          <p:cNvPr id="5" name="TextBox 4"/>
          <p:cNvSpPr txBox="1"/>
          <p:nvPr/>
        </p:nvSpPr>
        <p:spPr>
          <a:xfrm>
            <a:off x="602343" y="5344180"/>
            <a:ext cx="7848600" cy="523220"/>
          </a:xfrm>
          <a:prstGeom prst="rect">
            <a:avLst/>
          </a:prstGeom>
          <a:noFill/>
          <a:ln w="76200" cmpd="dbl">
            <a:solidFill>
              <a:schemeClr val="accent6">
                <a:lumMod val="60000"/>
                <a:lumOff val="40000"/>
              </a:schemeClr>
            </a:solidFill>
          </a:ln>
        </p:spPr>
        <p:txBody>
          <a:bodyPr wrap="square" rtlCol="0">
            <a:spAutoFit/>
          </a:bodyPr>
          <a:lstStyle/>
          <a:p>
            <a:r>
              <a:rPr lang="en-US" sz="2800" b="1" dirty="0" smtClean="0">
                <a:solidFill>
                  <a:schemeClr val="bg1"/>
                </a:solidFill>
                <a:latin typeface="Book Antiqua" pitchFamily="18" charset="0"/>
              </a:rPr>
              <a:t>Nobody likes a man of bad temper, </a:t>
            </a:r>
            <a:endParaRPr lang="en-US" sz="2800" b="1" dirty="0">
              <a:solidFill>
                <a:schemeClr val="bg1"/>
              </a:solidFill>
              <a:latin typeface="Book Antiqua" pitchFamily="18" charset="0"/>
            </a:endParaRPr>
          </a:p>
        </p:txBody>
      </p:sp>
      <p:sp>
        <p:nvSpPr>
          <p:cNvPr id="6" name="TextBox 5"/>
          <p:cNvSpPr txBox="1"/>
          <p:nvPr/>
        </p:nvSpPr>
        <p:spPr>
          <a:xfrm>
            <a:off x="4419600" y="4419600"/>
            <a:ext cx="2362200" cy="523220"/>
          </a:xfrm>
          <a:prstGeom prst="rect">
            <a:avLst/>
          </a:prstGeom>
          <a:noFill/>
        </p:spPr>
        <p:txBody>
          <a:bodyPr wrap="square" rtlCol="0">
            <a:spAutoFit/>
          </a:bodyPr>
          <a:lstStyle/>
          <a:p>
            <a:r>
              <a:rPr lang="en-US" sz="2800" b="1" u="sng" dirty="0">
                <a:solidFill>
                  <a:schemeClr val="bg1"/>
                </a:solidFill>
                <a:latin typeface="Book Antiqua" pitchFamily="18" charset="0"/>
              </a:rPr>
              <a:t>don’t they</a:t>
            </a:r>
            <a:r>
              <a:rPr lang="en-US" sz="2800" b="1" u="sng" dirty="0" smtClean="0">
                <a:solidFill>
                  <a:schemeClr val="bg1"/>
                </a:solidFill>
                <a:latin typeface="Book Antiqua" pitchFamily="18" charset="0"/>
              </a:rPr>
              <a:t>?</a:t>
            </a:r>
            <a:endParaRPr lang="en-US" sz="2800" u="sng" dirty="0"/>
          </a:p>
        </p:txBody>
      </p:sp>
      <p:sp>
        <p:nvSpPr>
          <p:cNvPr id="7" name="TextBox 6"/>
          <p:cNvSpPr txBox="1"/>
          <p:nvPr/>
        </p:nvSpPr>
        <p:spPr>
          <a:xfrm>
            <a:off x="6477000" y="5344180"/>
            <a:ext cx="1812472" cy="523220"/>
          </a:xfrm>
          <a:prstGeom prst="rect">
            <a:avLst/>
          </a:prstGeom>
          <a:noFill/>
        </p:spPr>
        <p:txBody>
          <a:bodyPr wrap="square" rtlCol="0">
            <a:spAutoFit/>
          </a:bodyPr>
          <a:lstStyle/>
          <a:p>
            <a:r>
              <a:rPr lang="en-US" sz="2800" b="1" u="sng" dirty="0">
                <a:solidFill>
                  <a:schemeClr val="bg1"/>
                </a:solidFill>
                <a:latin typeface="Book Antiqua" pitchFamily="18" charset="0"/>
              </a:rPr>
              <a:t>do they</a:t>
            </a:r>
            <a:r>
              <a:rPr lang="en-US" sz="2800" b="1" u="sng" dirty="0" smtClean="0">
                <a:solidFill>
                  <a:schemeClr val="bg1"/>
                </a:solidFill>
                <a:latin typeface="Book Antiqua" pitchFamily="18" charset="0"/>
              </a:rPr>
              <a:t>?</a:t>
            </a:r>
            <a:endParaRPr lang="en-US" sz="2800" u="sng" dirty="0"/>
          </a:p>
        </p:txBody>
      </p:sp>
    </p:spTree>
    <p:extLst>
      <p:ext uri="{BB962C8B-B14F-4D97-AF65-F5344CB8AC3E}">
        <p14:creationId xmlns:p14="http://schemas.microsoft.com/office/powerpoint/2010/main" val="220117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685800"/>
            <a:ext cx="8215086" cy="52322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800" b="1" i="1" spc="-100" dirty="0">
                <a:solidFill>
                  <a:schemeClr val="bg1"/>
                </a:solidFill>
                <a:latin typeface="Book Antiqua" pitchFamily="18" charset="0"/>
              </a:rPr>
              <a:t>never</a:t>
            </a:r>
            <a:r>
              <a:rPr lang="en-US" sz="2800" b="1" spc="-100" dirty="0">
                <a:solidFill>
                  <a:schemeClr val="bg1"/>
                </a:solidFill>
                <a:latin typeface="Book Antiqua" pitchFamily="18" charset="0"/>
              </a:rPr>
              <a:t>, </a:t>
            </a:r>
            <a:r>
              <a:rPr lang="en-US" sz="2800" b="1" i="1" spc="-100" dirty="0">
                <a:solidFill>
                  <a:schemeClr val="bg1"/>
                </a:solidFill>
                <a:latin typeface="Book Antiqua" pitchFamily="18" charset="0"/>
              </a:rPr>
              <a:t>rarely</a:t>
            </a:r>
            <a:r>
              <a:rPr lang="en-US" sz="2800" b="1" spc="-100" dirty="0">
                <a:solidFill>
                  <a:schemeClr val="bg1"/>
                </a:solidFill>
                <a:latin typeface="Book Antiqua" pitchFamily="18" charset="0"/>
              </a:rPr>
              <a:t>, </a:t>
            </a:r>
            <a:r>
              <a:rPr lang="en-US" sz="2800" b="1" i="1" spc="-100" dirty="0">
                <a:solidFill>
                  <a:schemeClr val="bg1"/>
                </a:solidFill>
                <a:latin typeface="Book Antiqua" pitchFamily="18" charset="0"/>
              </a:rPr>
              <a:t>seldom</a:t>
            </a:r>
            <a:r>
              <a:rPr lang="en-US" sz="2800" b="1" spc="-100" dirty="0">
                <a:solidFill>
                  <a:schemeClr val="bg1"/>
                </a:solidFill>
                <a:latin typeface="Book Antiqua" pitchFamily="18" charset="0"/>
              </a:rPr>
              <a:t>, </a:t>
            </a:r>
            <a:r>
              <a:rPr lang="en-US" sz="2800" b="1" i="1" spc="-100" dirty="0">
                <a:solidFill>
                  <a:schemeClr val="bg1"/>
                </a:solidFill>
                <a:latin typeface="Book Antiqua" pitchFamily="18" charset="0"/>
              </a:rPr>
              <a:t>hardly</a:t>
            </a:r>
            <a:r>
              <a:rPr lang="en-US" sz="2800" b="1" spc="-100" dirty="0">
                <a:solidFill>
                  <a:schemeClr val="bg1"/>
                </a:solidFill>
                <a:latin typeface="Book Antiqua" pitchFamily="18" charset="0"/>
              </a:rPr>
              <a:t>, </a:t>
            </a:r>
            <a:r>
              <a:rPr lang="en-US" sz="2800" b="1" i="1" spc="-100" dirty="0">
                <a:solidFill>
                  <a:schemeClr val="bg1"/>
                </a:solidFill>
                <a:latin typeface="Book Antiqua" pitchFamily="18" charset="0"/>
              </a:rPr>
              <a:t>barely</a:t>
            </a:r>
            <a:r>
              <a:rPr lang="en-US" sz="2800" b="1" spc="-100" dirty="0">
                <a:solidFill>
                  <a:schemeClr val="bg1"/>
                </a:solidFill>
                <a:latin typeface="Book Antiqua" pitchFamily="18" charset="0"/>
              </a:rPr>
              <a:t> and </a:t>
            </a:r>
            <a:r>
              <a:rPr lang="en-US" sz="2800" b="1" i="1" spc="-100" dirty="0" smtClean="0">
                <a:solidFill>
                  <a:schemeClr val="bg1"/>
                </a:solidFill>
                <a:latin typeface="Book Antiqua" pitchFamily="18" charset="0"/>
              </a:rPr>
              <a:t>scarcely are--</a:t>
            </a:r>
            <a:r>
              <a:rPr lang="en-US" sz="2800" b="1" spc="-100" dirty="0" smtClean="0">
                <a:solidFill>
                  <a:schemeClr val="bg1"/>
                </a:solidFill>
                <a:latin typeface="Book Antiqua" pitchFamily="18" charset="0"/>
              </a:rPr>
              <a:t> </a:t>
            </a:r>
            <a:endParaRPr lang="en-US" sz="2800" b="1" spc="-100" dirty="0">
              <a:solidFill>
                <a:schemeClr val="bg1"/>
              </a:solidFill>
              <a:latin typeface="Book Antiqua"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68398336"/>
              </p:ext>
            </p:extLst>
          </p:nvPr>
        </p:nvGraphicFramePr>
        <p:xfrm>
          <a:off x="457200" y="1523998"/>
          <a:ext cx="8229600" cy="4397948"/>
        </p:xfrm>
        <a:graphic>
          <a:graphicData uri="http://schemas.openxmlformats.org/drawingml/2006/table">
            <a:tbl>
              <a:tblPr firstRow="1" firstCol="1" bandRow="1">
                <a:tableStyleId>{616DA210-FB5B-4158-B5E0-FEB733F419BA}</a:tableStyleId>
              </a:tblPr>
              <a:tblGrid>
                <a:gridCol w="6324600"/>
                <a:gridCol w="1905000"/>
              </a:tblGrid>
              <a:tr h="838202">
                <a:tc>
                  <a:txBody>
                    <a:bodyPr/>
                    <a:lstStyle/>
                    <a:p>
                      <a:pPr marL="0" marR="0" algn="ctr">
                        <a:lnSpc>
                          <a:spcPct val="115000"/>
                        </a:lnSpc>
                        <a:spcBef>
                          <a:spcPts val="0"/>
                        </a:spcBef>
                        <a:spcAft>
                          <a:spcPts val="1000"/>
                        </a:spcAft>
                      </a:pPr>
                      <a:r>
                        <a:rPr lang="en-US" sz="2400" dirty="0" smtClean="0">
                          <a:solidFill>
                            <a:schemeClr val="bg1"/>
                          </a:solidFill>
                          <a:effectLst/>
                          <a:latin typeface="Book Antiqua" pitchFamily="18" charset="0"/>
                        </a:rPr>
                        <a:t>treated </a:t>
                      </a:r>
                      <a:r>
                        <a:rPr lang="en-US" sz="2400" dirty="0">
                          <a:solidFill>
                            <a:schemeClr val="bg1"/>
                          </a:solidFill>
                          <a:effectLst/>
                          <a:latin typeface="Book Antiqua" pitchFamily="18" charset="0"/>
                        </a:rPr>
                        <a:t>as negative </a:t>
                      </a:r>
                      <a:r>
                        <a:rPr lang="en-US" sz="2400" dirty="0" smtClean="0">
                          <a:solidFill>
                            <a:schemeClr val="bg1"/>
                          </a:solidFill>
                          <a:effectLst/>
                          <a:latin typeface="Book Antiqua" pitchFamily="18" charset="0"/>
                        </a:rPr>
                        <a:t>though they </a:t>
                      </a:r>
                    </a:p>
                    <a:p>
                      <a:pPr marL="0" marR="0" algn="ctr">
                        <a:lnSpc>
                          <a:spcPct val="115000"/>
                        </a:lnSpc>
                        <a:spcBef>
                          <a:spcPts val="0"/>
                        </a:spcBef>
                        <a:spcAft>
                          <a:spcPts val="1000"/>
                        </a:spcAft>
                      </a:pPr>
                      <a:r>
                        <a:rPr lang="en-US" sz="2400" dirty="0" smtClean="0">
                          <a:solidFill>
                            <a:schemeClr val="bg1"/>
                          </a:solidFill>
                          <a:effectLst/>
                          <a:latin typeface="Book Antiqua" pitchFamily="18" charset="0"/>
                        </a:rPr>
                        <a:t>appear to be positive.</a:t>
                      </a:r>
                      <a:endParaRPr lang="en-US" sz="2400" b="1" dirty="0">
                        <a:solidFill>
                          <a:schemeClr val="bg1"/>
                        </a:solidFill>
                        <a:effectLst/>
                        <a:latin typeface="Book Antiqua" pitchFamily="18" charset="0"/>
                        <a:ea typeface="Calibri"/>
                        <a:cs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alpha val="97000"/>
                      </a:schemeClr>
                    </a:solidFill>
                  </a:tcPr>
                </a:tc>
                <a:tc>
                  <a:txBody>
                    <a:bodyPr/>
                    <a:lstStyle/>
                    <a:p>
                      <a:pPr marL="0" marR="0" algn="ctr">
                        <a:lnSpc>
                          <a:spcPct val="115000"/>
                        </a:lnSpc>
                        <a:spcBef>
                          <a:spcPts val="0"/>
                        </a:spcBef>
                        <a:spcAft>
                          <a:spcPts val="1000"/>
                        </a:spcAft>
                      </a:pPr>
                      <a:r>
                        <a:rPr lang="en-US" sz="2400" dirty="0" smtClean="0">
                          <a:solidFill>
                            <a:schemeClr val="bg1"/>
                          </a:solidFill>
                          <a:effectLst/>
                          <a:latin typeface="Book Antiqua" pitchFamily="18" charset="0"/>
                        </a:rPr>
                        <a:t>Positive </a:t>
                      </a:r>
                      <a:r>
                        <a:rPr lang="en-US" sz="2400" dirty="0">
                          <a:solidFill>
                            <a:schemeClr val="bg1"/>
                          </a:solidFill>
                          <a:effectLst/>
                          <a:latin typeface="Book Antiqua" pitchFamily="18" charset="0"/>
                        </a:rPr>
                        <a:t>tag</a:t>
                      </a:r>
                      <a:endParaRPr lang="en-US" sz="2400" b="1" dirty="0">
                        <a:solidFill>
                          <a:schemeClr val="bg1"/>
                        </a:solidFill>
                        <a:effectLst/>
                        <a:latin typeface="Book Antiqua" pitchFamily="18" charset="0"/>
                        <a:ea typeface="Calibri"/>
                        <a:cs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682130">
                <a:tc>
                  <a:txBody>
                    <a:bodyPr/>
                    <a:lstStyle/>
                    <a:p>
                      <a:pPr marL="0" marR="0">
                        <a:lnSpc>
                          <a:spcPct val="115000"/>
                        </a:lnSpc>
                        <a:spcBef>
                          <a:spcPts val="0"/>
                        </a:spcBef>
                        <a:spcAft>
                          <a:spcPts val="1000"/>
                        </a:spcAft>
                      </a:pPr>
                      <a:r>
                        <a:rPr lang="en-US" sz="2400" dirty="0" smtClean="0">
                          <a:solidFill>
                            <a:schemeClr val="bg1"/>
                          </a:solidFill>
                          <a:effectLst/>
                          <a:latin typeface="Book Antiqua" pitchFamily="18" charset="0"/>
                        </a:rPr>
                        <a:t> He </a:t>
                      </a:r>
                      <a:r>
                        <a:rPr lang="en-US" sz="2400" dirty="0">
                          <a:solidFill>
                            <a:schemeClr val="bg1"/>
                          </a:solidFill>
                          <a:effectLst/>
                          <a:latin typeface="Book Antiqua" pitchFamily="18" charset="0"/>
                        </a:rPr>
                        <a:t>never came again,</a:t>
                      </a:r>
                      <a:endParaRPr lang="en-US" sz="2400" b="1" dirty="0">
                        <a:solidFill>
                          <a:schemeClr val="bg1"/>
                        </a:solidFill>
                        <a:effectLst/>
                        <a:latin typeface="Book Antiqua" pitchFamily="18" charset="0"/>
                        <a:ea typeface="Calibri"/>
                        <a:cs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1000"/>
                        </a:spcAft>
                      </a:pPr>
                      <a:r>
                        <a:rPr lang="en-US" sz="2400" b="1" dirty="0" smtClean="0">
                          <a:solidFill>
                            <a:schemeClr val="bg1"/>
                          </a:solidFill>
                          <a:effectLst/>
                          <a:latin typeface="Book Antiqua" pitchFamily="18" charset="0"/>
                        </a:rPr>
                        <a:t> </a:t>
                      </a:r>
                      <a:r>
                        <a:rPr lang="en-US" sz="2400" b="1" u="sng" dirty="0" smtClean="0">
                          <a:solidFill>
                            <a:schemeClr val="bg1"/>
                          </a:solidFill>
                          <a:effectLst/>
                          <a:latin typeface="Book Antiqua" pitchFamily="18" charset="0"/>
                        </a:rPr>
                        <a:t>did </a:t>
                      </a:r>
                      <a:r>
                        <a:rPr lang="en-US" sz="2400" b="1" u="sng" dirty="0">
                          <a:solidFill>
                            <a:schemeClr val="bg1"/>
                          </a:solidFill>
                          <a:effectLst/>
                          <a:latin typeface="Book Antiqua" pitchFamily="18" charset="0"/>
                        </a:rPr>
                        <a:t>he?</a:t>
                      </a:r>
                      <a:endParaRPr lang="en-US" sz="2400" b="1" u="sng" dirty="0">
                        <a:solidFill>
                          <a:schemeClr val="bg1"/>
                        </a:solidFill>
                        <a:effectLst/>
                        <a:latin typeface="Book Antiqua" pitchFamily="18" charset="0"/>
                        <a:ea typeface="Calibri"/>
                        <a:cs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682130">
                <a:tc>
                  <a:txBody>
                    <a:bodyPr/>
                    <a:lstStyle/>
                    <a:p>
                      <a:pPr marL="0" marR="0">
                        <a:lnSpc>
                          <a:spcPct val="115000"/>
                        </a:lnSpc>
                        <a:spcBef>
                          <a:spcPts val="0"/>
                        </a:spcBef>
                        <a:spcAft>
                          <a:spcPts val="1000"/>
                        </a:spcAft>
                      </a:pPr>
                      <a:r>
                        <a:rPr lang="en-US" sz="2400" dirty="0" smtClean="0">
                          <a:solidFill>
                            <a:schemeClr val="bg1"/>
                          </a:solidFill>
                          <a:effectLst/>
                          <a:latin typeface="Book Antiqua" pitchFamily="18" charset="0"/>
                        </a:rPr>
                        <a:t> She </a:t>
                      </a:r>
                      <a:r>
                        <a:rPr lang="en-US" sz="2400" dirty="0">
                          <a:solidFill>
                            <a:schemeClr val="bg1"/>
                          </a:solidFill>
                          <a:effectLst/>
                          <a:latin typeface="Book Antiqua" pitchFamily="18" charset="0"/>
                        </a:rPr>
                        <a:t>can rarely come these days,</a:t>
                      </a:r>
                      <a:endParaRPr lang="en-US" sz="2400" b="1" dirty="0">
                        <a:solidFill>
                          <a:schemeClr val="bg1"/>
                        </a:solidFill>
                        <a:effectLst/>
                        <a:latin typeface="Book Antiqua" pitchFamily="18" charset="0"/>
                        <a:ea typeface="Calibri"/>
                        <a:cs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1000"/>
                        </a:spcAft>
                      </a:pPr>
                      <a:r>
                        <a:rPr lang="en-US" sz="2400" b="1" dirty="0" smtClean="0">
                          <a:solidFill>
                            <a:schemeClr val="bg1"/>
                          </a:solidFill>
                          <a:effectLst/>
                          <a:latin typeface="Book Antiqua" pitchFamily="18" charset="0"/>
                        </a:rPr>
                        <a:t> </a:t>
                      </a:r>
                      <a:r>
                        <a:rPr lang="en-US" sz="2400" b="1" u="sng" dirty="0" smtClean="0">
                          <a:solidFill>
                            <a:schemeClr val="bg1"/>
                          </a:solidFill>
                          <a:effectLst/>
                          <a:latin typeface="Book Antiqua" pitchFamily="18" charset="0"/>
                        </a:rPr>
                        <a:t>can </a:t>
                      </a:r>
                      <a:r>
                        <a:rPr lang="en-US" sz="2400" b="1" u="sng" dirty="0">
                          <a:solidFill>
                            <a:schemeClr val="bg1"/>
                          </a:solidFill>
                          <a:effectLst/>
                          <a:latin typeface="Book Antiqua" pitchFamily="18" charset="0"/>
                        </a:rPr>
                        <a:t>she?</a:t>
                      </a:r>
                      <a:endParaRPr lang="en-US" sz="2400" b="1" u="sng" dirty="0">
                        <a:solidFill>
                          <a:schemeClr val="bg1"/>
                        </a:solidFill>
                        <a:effectLst/>
                        <a:latin typeface="Book Antiqua" pitchFamily="18" charset="0"/>
                        <a:ea typeface="Calibri"/>
                        <a:cs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682130">
                <a:tc>
                  <a:txBody>
                    <a:bodyPr/>
                    <a:lstStyle/>
                    <a:p>
                      <a:pPr marL="0" marR="0">
                        <a:lnSpc>
                          <a:spcPct val="115000"/>
                        </a:lnSpc>
                        <a:spcBef>
                          <a:spcPts val="0"/>
                        </a:spcBef>
                        <a:spcAft>
                          <a:spcPts val="1000"/>
                        </a:spcAft>
                      </a:pPr>
                      <a:r>
                        <a:rPr lang="en-US" sz="2400" dirty="0" smtClean="0">
                          <a:solidFill>
                            <a:schemeClr val="bg1"/>
                          </a:solidFill>
                          <a:effectLst/>
                          <a:latin typeface="Book Antiqua" pitchFamily="18" charset="0"/>
                        </a:rPr>
                        <a:t> You </a:t>
                      </a:r>
                      <a:r>
                        <a:rPr lang="en-US" sz="2400" dirty="0">
                          <a:solidFill>
                            <a:schemeClr val="bg1"/>
                          </a:solidFill>
                          <a:effectLst/>
                          <a:latin typeface="Book Antiqua" pitchFamily="18" charset="0"/>
                        </a:rPr>
                        <a:t>hardly </a:t>
                      </a:r>
                      <a:r>
                        <a:rPr lang="en-US" sz="2400" dirty="0" smtClean="0">
                          <a:solidFill>
                            <a:schemeClr val="bg1"/>
                          </a:solidFill>
                          <a:effectLst/>
                          <a:latin typeface="Book Antiqua" pitchFamily="18" charset="0"/>
                        </a:rPr>
                        <a:t>ever came </a:t>
                      </a:r>
                      <a:r>
                        <a:rPr lang="en-US" sz="2400" dirty="0">
                          <a:solidFill>
                            <a:schemeClr val="bg1"/>
                          </a:solidFill>
                          <a:effectLst/>
                          <a:latin typeface="Book Antiqua" pitchFamily="18" charset="0"/>
                        </a:rPr>
                        <a:t>late,</a:t>
                      </a:r>
                      <a:endParaRPr lang="en-US" sz="2400" b="1" dirty="0">
                        <a:solidFill>
                          <a:schemeClr val="bg1"/>
                        </a:solidFill>
                        <a:effectLst/>
                        <a:latin typeface="Book Antiqua" pitchFamily="18" charset="0"/>
                        <a:ea typeface="Calibri"/>
                        <a:cs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1000"/>
                        </a:spcAft>
                      </a:pPr>
                      <a:r>
                        <a:rPr lang="en-US" sz="2400" b="1" dirty="0" smtClean="0">
                          <a:solidFill>
                            <a:schemeClr val="bg1"/>
                          </a:solidFill>
                          <a:effectLst/>
                          <a:latin typeface="Book Antiqua" pitchFamily="18" charset="0"/>
                        </a:rPr>
                        <a:t> </a:t>
                      </a:r>
                      <a:r>
                        <a:rPr lang="en-US" sz="2400" b="1" u="sng" dirty="0" smtClean="0">
                          <a:solidFill>
                            <a:schemeClr val="bg1"/>
                          </a:solidFill>
                          <a:effectLst/>
                          <a:latin typeface="Book Antiqua" pitchFamily="18" charset="0"/>
                        </a:rPr>
                        <a:t>did </a:t>
                      </a:r>
                      <a:r>
                        <a:rPr lang="en-US" sz="2400" b="1" u="sng" dirty="0">
                          <a:solidFill>
                            <a:schemeClr val="bg1"/>
                          </a:solidFill>
                          <a:effectLst/>
                          <a:latin typeface="Book Antiqua" pitchFamily="18" charset="0"/>
                        </a:rPr>
                        <a:t>you?</a:t>
                      </a:r>
                      <a:endParaRPr lang="en-US" sz="2400" b="1" u="sng" dirty="0">
                        <a:solidFill>
                          <a:schemeClr val="bg1"/>
                        </a:solidFill>
                        <a:effectLst/>
                        <a:latin typeface="Book Antiqua" pitchFamily="18" charset="0"/>
                        <a:ea typeface="Calibri"/>
                        <a:cs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682130">
                <a:tc>
                  <a:txBody>
                    <a:bodyPr/>
                    <a:lstStyle/>
                    <a:p>
                      <a:pPr marL="0" marR="0">
                        <a:lnSpc>
                          <a:spcPct val="115000"/>
                        </a:lnSpc>
                        <a:spcBef>
                          <a:spcPts val="0"/>
                        </a:spcBef>
                        <a:spcAft>
                          <a:spcPts val="1000"/>
                        </a:spcAft>
                      </a:pPr>
                      <a:r>
                        <a:rPr lang="en-US" sz="2400" dirty="0" smtClean="0">
                          <a:solidFill>
                            <a:schemeClr val="bg1"/>
                          </a:solidFill>
                          <a:effectLst/>
                          <a:latin typeface="Book Antiqua" pitchFamily="18" charset="0"/>
                        </a:rPr>
                        <a:t> I </a:t>
                      </a:r>
                      <a:r>
                        <a:rPr lang="en-US" sz="2400" dirty="0">
                          <a:solidFill>
                            <a:schemeClr val="bg1"/>
                          </a:solidFill>
                          <a:effectLst/>
                          <a:latin typeface="Book Antiqua" pitchFamily="18" charset="0"/>
                        </a:rPr>
                        <a:t>barely know you,</a:t>
                      </a:r>
                      <a:endParaRPr lang="en-US" sz="2400" b="1" dirty="0">
                        <a:solidFill>
                          <a:schemeClr val="bg1"/>
                        </a:solidFill>
                        <a:effectLst/>
                        <a:latin typeface="Book Antiqua" pitchFamily="18" charset="0"/>
                        <a:ea typeface="Calibri"/>
                        <a:cs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1000"/>
                        </a:spcAft>
                      </a:pPr>
                      <a:r>
                        <a:rPr lang="en-US" sz="2400" b="1" dirty="0" smtClean="0">
                          <a:solidFill>
                            <a:schemeClr val="bg1"/>
                          </a:solidFill>
                          <a:effectLst/>
                          <a:latin typeface="Book Antiqua" pitchFamily="18" charset="0"/>
                        </a:rPr>
                        <a:t> </a:t>
                      </a:r>
                      <a:r>
                        <a:rPr lang="en-US" sz="2400" b="1" u="sng" dirty="0" smtClean="0">
                          <a:solidFill>
                            <a:schemeClr val="bg1"/>
                          </a:solidFill>
                          <a:effectLst/>
                          <a:latin typeface="Book Antiqua" pitchFamily="18" charset="0"/>
                        </a:rPr>
                        <a:t>do </a:t>
                      </a:r>
                      <a:r>
                        <a:rPr lang="en-US" sz="2400" b="1" u="sng" dirty="0">
                          <a:solidFill>
                            <a:schemeClr val="bg1"/>
                          </a:solidFill>
                          <a:effectLst/>
                          <a:latin typeface="Book Antiqua" pitchFamily="18" charset="0"/>
                        </a:rPr>
                        <a:t>I?</a:t>
                      </a:r>
                      <a:endParaRPr lang="en-US" sz="2400" b="1" u="sng" dirty="0">
                        <a:solidFill>
                          <a:schemeClr val="bg1"/>
                        </a:solidFill>
                        <a:effectLst/>
                        <a:latin typeface="Book Antiqua" pitchFamily="18" charset="0"/>
                        <a:ea typeface="Calibri"/>
                        <a:cs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682130">
                <a:tc>
                  <a:txBody>
                    <a:bodyPr/>
                    <a:lstStyle/>
                    <a:p>
                      <a:pPr marL="0" marR="0">
                        <a:lnSpc>
                          <a:spcPct val="115000"/>
                        </a:lnSpc>
                        <a:spcBef>
                          <a:spcPts val="0"/>
                        </a:spcBef>
                        <a:spcAft>
                          <a:spcPts val="1000"/>
                        </a:spcAft>
                      </a:pPr>
                      <a:r>
                        <a:rPr lang="en-US" sz="2400" dirty="0" smtClean="0">
                          <a:solidFill>
                            <a:schemeClr val="bg1"/>
                          </a:solidFill>
                          <a:effectLst/>
                          <a:latin typeface="Book Antiqua" pitchFamily="18" charset="0"/>
                        </a:rPr>
                        <a:t> You </a:t>
                      </a:r>
                      <a:r>
                        <a:rPr lang="en-US" sz="2400" dirty="0">
                          <a:solidFill>
                            <a:schemeClr val="bg1"/>
                          </a:solidFill>
                          <a:effectLst/>
                          <a:latin typeface="Book Antiqua" pitchFamily="18" charset="0"/>
                        </a:rPr>
                        <a:t>would scarcely expect her to </a:t>
                      </a:r>
                      <a:r>
                        <a:rPr lang="en-US" sz="2400" dirty="0" smtClean="0">
                          <a:solidFill>
                            <a:schemeClr val="bg1"/>
                          </a:solidFill>
                          <a:effectLst/>
                          <a:latin typeface="Book Antiqua" pitchFamily="18" charset="0"/>
                        </a:rPr>
                        <a:t>come,</a:t>
                      </a:r>
                      <a:endParaRPr lang="en-US" sz="2400" b="1" dirty="0">
                        <a:solidFill>
                          <a:schemeClr val="bg1"/>
                        </a:solidFill>
                        <a:effectLst/>
                        <a:latin typeface="Book Antiqua" pitchFamily="18" charset="0"/>
                        <a:ea typeface="Calibri"/>
                        <a:cs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1000"/>
                        </a:spcAft>
                      </a:pPr>
                      <a:r>
                        <a:rPr lang="en-US" sz="2400" b="1" dirty="0" smtClean="0">
                          <a:solidFill>
                            <a:schemeClr val="bg1"/>
                          </a:solidFill>
                          <a:effectLst/>
                          <a:latin typeface="Book Antiqua" pitchFamily="18" charset="0"/>
                        </a:rPr>
                        <a:t> </a:t>
                      </a:r>
                      <a:r>
                        <a:rPr lang="en-US" sz="2400" b="1" u="sng" dirty="0" smtClean="0">
                          <a:solidFill>
                            <a:schemeClr val="bg1"/>
                          </a:solidFill>
                          <a:effectLst/>
                          <a:latin typeface="Book Antiqua" pitchFamily="18" charset="0"/>
                        </a:rPr>
                        <a:t>would </a:t>
                      </a:r>
                      <a:r>
                        <a:rPr lang="en-US" sz="2400" b="1" u="sng" dirty="0">
                          <a:solidFill>
                            <a:schemeClr val="bg1"/>
                          </a:solidFill>
                          <a:effectLst/>
                          <a:latin typeface="Book Antiqua" pitchFamily="18" charset="0"/>
                        </a:rPr>
                        <a:t>you?</a:t>
                      </a:r>
                      <a:endParaRPr lang="en-US" sz="2400" b="1" u="sng" dirty="0">
                        <a:solidFill>
                          <a:schemeClr val="bg1"/>
                        </a:solidFill>
                        <a:effectLst/>
                        <a:latin typeface="Book Antiqua" pitchFamily="18" charset="0"/>
                        <a:ea typeface="Calibri"/>
                        <a:cs typeface="Times New Roman"/>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286314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438400" y="609600"/>
            <a:ext cx="4191000" cy="9906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smtClean="0">
                <a:latin typeface="Book Antiqua" pitchFamily="18" charset="0"/>
              </a:rPr>
              <a:t>More exceptions</a:t>
            </a:r>
            <a:endParaRPr lang="en-US" sz="2800" b="1" dirty="0">
              <a:latin typeface="Book Antiqu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12" y="1774593"/>
            <a:ext cx="3200400" cy="1520939"/>
          </a:xfrm>
          <a:prstGeom prst="rect">
            <a:avLst/>
          </a:prstGeom>
          <a:ln>
            <a:solidFill>
              <a:srgbClr val="01070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812" y="2483533"/>
            <a:ext cx="3200400" cy="1961096"/>
          </a:xfrm>
          <a:prstGeom prst="rect">
            <a:avLst/>
          </a:prstGeom>
          <a:ln>
            <a:solidFill>
              <a:srgbClr val="01070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3109751"/>
            <a:ext cx="3200400" cy="1620628"/>
          </a:xfrm>
          <a:prstGeom prst="rect">
            <a:avLst/>
          </a:prstGeom>
          <a:ln>
            <a:solidFill>
              <a:srgbClr val="010701"/>
            </a:solidFill>
          </a:ln>
        </p:spPr>
      </p:pic>
      <p:sp>
        <p:nvSpPr>
          <p:cNvPr id="6" name="TextBox 5"/>
          <p:cNvSpPr txBox="1"/>
          <p:nvPr/>
        </p:nvSpPr>
        <p:spPr>
          <a:xfrm>
            <a:off x="3505200" y="1794247"/>
            <a:ext cx="5486400" cy="461665"/>
          </a:xfrm>
          <a:prstGeom prst="rect">
            <a:avLst/>
          </a:prstGeom>
          <a:noFill/>
          <a:ln>
            <a:solidFill>
              <a:schemeClr val="bg1"/>
            </a:solidFill>
          </a:ln>
        </p:spPr>
        <p:txBody>
          <a:bodyPr wrap="square" rtlCol="0">
            <a:spAutoFit/>
          </a:bodyPr>
          <a:lstStyle/>
          <a:p>
            <a:r>
              <a:rPr lang="en-US" sz="2400" b="1" spc="-100" dirty="0" smtClean="0">
                <a:solidFill>
                  <a:schemeClr val="bg1"/>
                </a:solidFill>
                <a:latin typeface="Book Antiqua" pitchFamily="18" charset="0"/>
              </a:rPr>
              <a:t>I have  a  few money, </a:t>
            </a:r>
            <a:endParaRPr lang="en-US" sz="2400" b="1" spc="-100" dirty="0">
              <a:solidFill>
                <a:schemeClr val="bg1"/>
              </a:solidFill>
              <a:latin typeface="Book Antiqua" pitchFamily="18" charset="0"/>
            </a:endParaRPr>
          </a:p>
        </p:txBody>
      </p:sp>
      <p:sp>
        <p:nvSpPr>
          <p:cNvPr id="7" name="TextBox 6"/>
          <p:cNvSpPr txBox="1"/>
          <p:nvPr/>
        </p:nvSpPr>
        <p:spPr>
          <a:xfrm>
            <a:off x="3505200" y="2566427"/>
            <a:ext cx="5486400" cy="523220"/>
          </a:xfrm>
          <a:prstGeom prst="rect">
            <a:avLst/>
          </a:prstGeom>
          <a:noFill/>
          <a:ln>
            <a:solidFill>
              <a:schemeClr val="bg1"/>
            </a:solidFill>
          </a:ln>
        </p:spPr>
        <p:txBody>
          <a:bodyPr wrap="square" rtlCol="0">
            <a:spAutoFit/>
          </a:bodyPr>
          <a:lstStyle/>
          <a:p>
            <a:r>
              <a:rPr lang="en-US" sz="2800" b="1" dirty="0" smtClean="0">
                <a:solidFill>
                  <a:schemeClr val="bg1"/>
                </a:solidFill>
                <a:latin typeface="Book Antiqua" pitchFamily="18" charset="0"/>
              </a:rPr>
              <a:t>a few, a little = Affirmative</a:t>
            </a:r>
            <a:endParaRPr lang="en-US" sz="2800" b="1" dirty="0">
              <a:solidFill>
                <a:schemeClr val="bg1"/>
              </a:solidFill>
              <a:latin typeface="Book Antiqua" pitchFamily="18" charset="0"/>
            </a:endParaRPr>
          </a:p>
        </p:txBody>
      </p:sp>
      <p:sp>
        <p:nvSpPr>
          <p:cNvPr id="8" name="TextBox 7"/>
          <p:cNvSpPr txBox="1"/>
          <p:nvPr/>
        </p:nvSpPr>
        <p:spPr>
          <a:xfrm>
            <a:off x="3505200" y="3389982"/>
            <a:ext cx="5486400" cy="461665"/>
          </a:xfrm>
          <a:prstGeom prst="rect">
            <a:avLst/>
          </a:prstGeom>
          <a:noFill/>
          <a:ln>
            <a:solidFill>
              <a:schemeClr val="bg1"/>
            </a:solidFill>
          </a:ln>
        </p:spPr>
        <p:txBody>
          <a:bodyPr wrap="square" rtlCol="0">
            <a:spAutoFit/>
          </a:bodyPr>
          <a:lstStyle/>
          <a:p>
            <a:r>
              <a:rPr lang="en-US" sz="2400" b="1" dirty="0" smtClean="0">
                <a:solidFill>
                  <a:schemeClr val="bg1"/>
                </a:solidFill>
                <a:latin typeface="Book Antiqua" pitchFamily="18" charset="0"/>
              </a:rPr>
              <a:t> few, little = Negative</a:t>
            </a:r>
            <a:endParaRPr lang="en-US" sz="2400" b="1" dirty="0">
              <a:solidFill>
                <a:schemeClr val="bg1"/>
              </a:solidFill>
              <a:latin typeface="Book Antiqua" pitchFamily="18" charset="0"/>
            </a:endParaRPr>
          </a:p>
        </p:txBody>
      </p:sp>
      <p:sp>
        <p:nvSpPr>
          <p:cNvPr id="9" name="TextBox 8"/>
          <p:cNvSpPr txBox="1"/>
          <p:nvPr/>
        </p:nvSpPr>
        <p:spPr>
          <a:xfrm>
            <a:off x="3505200" y="4183019"/>
            <a:ext cx="5486400" cy="523220"/>
          </a:xfrm>
          <a:prstGeom prst="rect">
            <a:avLst/>
          </a:prstGeom>
          <a:noFill/>
          <a:ln>
            <a:solidFill>
              <a:schemeClr val="bg1"/>
            </a:solidFill>
          </a:ln>
        </p:spPr>
        <p:txBody>
          <a:bodyPr wrap="square" rtlCol="0">
            <a:spAutoFit/>
          </a:bodyPr>
          <a:lstStyle/>
          <a:p>
            <a:r>
              <a:rPr lang="en-US" sz="2800" b="1" dirty="0" smtClean="0">
                <a:solidFill>
                  <a:schemeClr val="bg1"/>
                </a:solidFill>
                <a:latin typeface="Book Antiqua" pitchFamily="18" charset="0"/>
              </a:rPr>
              <a:t>I have few money, </a:t>
            </a:r>
            <a:endParaRPr lang="en-US" sz="2800" b="1" dirty="0">
              <a:solidFill>
                <a:schemeClr val="bg1"/>
              </a:solidFill>
              <a:latin typeface="Book Antiqua" pitchFamily="18" charset="0"/>
            </a:endParaRPr>
          </a:p>
        </p:txBody>
      </p:sp>
      <p:sp>
        <p:nvSpPr>
          <p:cNvPr id="10" name="TextBox 9"/>
          <p:cNvSpPr txBox="1"/>
          <p:nvPr/>
        </p:nvSpPr>
        <p:spPr>
          <a:xfrm>
            <a:off x="304800" y="5070847"/>
            <a:ext cx="8686800" cy="523220"/>
          </a:xfrm>
          <a:prstGeom prst="rect">
            <a:avLst/>
          </a:prstGeom>
          <a:noFill/>
          <a:ln>
            <a:solidFill>
              <a:schemeClr val="bg1"/>
            </a:solidFill>
          </a:ln>
        </p:spPr>
        <p:txBody>
          <a:bodyPr wrap="square" rtlCol="0">
            <a:spAutoFit/>
          </a:bodyPr>
          <a:lstStyle/>
          <a:p>
            <a:r>
              <a:rPr lang="en-US" sz="2800" b="1" dirty="0" smtClean="0">
                <a:solidFill>
                  <a:schemeClr val="bg1"/>
                </a:solidFill>
                <a:latin typeface="Book Antiqua" pitchFamily="18" charset="0"/>
              </a:rPr>
              <a:t>There is a little water in the jar,</a:t>
            </a:r>
            <a:endParaRPr lang="en-US" sz="2800" b="1" dirty="0">
              <a:solidFill>
                <a:schemeClr val="bg1"/>
              </a:solidFill>
              <a:latin typeface="Book Antiqua" pitchFamily="18" charset="0"/>
            </a:endParaRPr>
          </a:p>
        </p:txBody>
      </p:sp>
      <p:sp>
        <p:nvSpPr>
          <p:cNvPr id="11" name="TextBox 10"/>
          <p:cNvSpPr txBox="1"/>
          <p:nvPr/>
        </p:nvSpPr>
        <p:spPr>
          <a:xfrm>
            <a:off x="304800" y="5690627"/>
            <a:ext cx="8686800" cy="523220"/>
          </a:xfrm>
          <a:prstGeom prst="rect">
            <a:avLst/>
          </a:prstGeom>
          <a:noFill/>
          <a:ln>
            <a:solidFill>
              <a:schemeClr val="bg1"/>
            </a:solidFill>
          </a:ln>
        </p:spPr>
        <p:txBody>
          <a:bodyPr wrap="square" rtlCol="0">
            <a:spAutoFit/>
          </a:bodyPr>
          <a:lstStyle/>
          <a:p>
            <a:r>
              <a:rPr lang="en-US" sz="2800" b="1" dirty="0" smtClean="0">
                <a:solidFill>
                  <a:schemeClr val="bg1"/>
                </a:solidFill>
                <a:latin typeface="Book Antiqua" pitchFamily="18" charset="0"/>
              </a:rPr>
              <a:t>There is little water in the jar,</a:t>
            </a:r>
            <a:endParaRPr lang="en-US" sz="2800" b="1" dirty="0">
              <a:solidFill>
                <a:schemeClr val="bg1"/>
              </a:solidFill>
              <a:latin typeface="Book Antiqua" pitchFamily="18" charset="0"/>
            </a:endParaRPr>
          </a:p>
        </p:txBody>
      </p:sp>
      <p:sp>
        <p:nvSpPr>
          <p:cNvPr id="12" name="TextBox 11"/>
          <p:cNvSpPr txBox="1"/>
          <p:nvPr/>
        </p:nvSpPr>
        <p:spPr>
          <a:xfrm>
            <a:off x="6324600" y="1794247"/>
            <a:ext cx="2667000" cy="461665"/>
          </a:xfrm>
          <a:prstGeom prst="rect">
            <a:avLst/>
          </a:prstGeom>
          <a:noFill/>
        </p:spPr>
        <p:txBody>
          <a:bodyPr wrap="square" rtlCol="0">
            <a:spAutoFit/>
          </a:bodyPr>
          <a:lstStyle/>
          <a:p>
            <a:r>
              <a:rPr lang="en-US" sz="2400" b="1" u="sng" spc="-100" dirty="0">
                <a:solidFill>
                  <a:schemeClr val="bg1"/>
                </a:solidFill>
                <a:latin typeface="Book Antiqua" pitchFamily="18" charset="0"/>
              </a:rPr>
              <a:t>don’t I/haven’t I </a:t>
            </a:r>
            <a:r>
              <a:rPr lang="en-US" sz="2400" b="1" u="sng" spc="-100" dirty="0" smtClean="0">
                <a:solidFill>
                  <a:schemeClr val="bg1"/>
                </a:solidFill>
                <a:latin typeface="Book Antiqua" pitchFamily="18" charset="0"/>
              </a:rPr>
              <a:t>?</a:t>
            </a:r>
            <a:endParaRPr lang="en-US" sz="2400" u="sng" dirty="0"/>
          </a:p>
        </p:txBody>
      </p:sp>
      <p:sp>
        <p:nvSpPr>
          <p:cNvPr id="13" name="TextBox 12"/>
          <p:cNvSpPr txBox="1"/>
          <p:nvPr/>
        </p:nvSpPr>
        <p:spPr>
          <a:xfrm>
            <a:off x="6629400" y="4183019"/>
            <a:ext cx="2362200" cy="461665"/>
          </a:xfrm>
          <a:prstGeom prst="rect">
            <a:avLst/>
          </a:prstGeom>
          <a:noFill/>
        </p:spPr>
        <p:txBody>
          <a:bodyPr wrap="square" rtlCol="0">
            <a:spAutoFit/>
          </a:bodyPr>
          <a:lstStyle/>
          <a:p>
            <a:r>
              <a:rPr lang="en-US" sz="2400" b="1" u="sng" dirty="0">
                <a:solidFill>
                  <a:schemeClr val="bg1"/>
                </a:solidFill>
                <a:latin typeface="Book Antiqua" pitchFamily="18" charset="0"/>
              </a:rPr>
              <a:t>do I/ have I</a:t>
            </a:r>
            <a:r>
              <a:rPr lang="en-US" sz="2400" b="1" u="sng" dirty="0" smtClean="0">
                <a:solidFill>
                  <a:schemeClr val="bg1"/>
                </a:solidFill>
                <a:latin typeface="Book Antiqua" pitchFamily="18" charset="0"/>
              </a:rPr>
              <a:t>?</a:t>
            </a:r>
            <a:endParaRPr lang="en-US" sz="2400" u="sng" dirty="0"/>
          </a:p>
        </p:txBody>
      </p:sp>
      <p:sp>
        <p:nvSpPr>
          <p:cNvPr id="15" name="TextBox 14"/>
          <p:cNvSpPr txBox="1"/>
          <p:nvPr/>
        </p:nvSpPr>
        <p:spPr>
          <a:xfrm>
            <a:off x="5486400" y="5070847"/>
            <a:ext cx="2743200" cy="523220"/>
          </a:xfrm>
          <a:prstGeom prst="rect">
            <a:avLst/>
          </a:prstGeom>
          <a:noFill/>
        </p:spPr>
        <p:txBody>
          <a:bodyPr wrap="square" rtlCol="0">
            <a:spAutoFit/>
          </a:bodyPr>
          <a:lstStyle/>
          <a:p>
            <a:r>
              <a:rPr lang="en-US" sz="2800" b="1" u="sng" dirty="0">
                <a:solidFill>
                  <a:schemeClr val="bg1"/>
                </a:solidFill>
                <a:latin typeface="Book Antiqua" pitchFamily="18" charset="0"/>
              </a:rPr>
              <a:t>i</a:t>
            </a:r>
            <a:r>
              <a:rPr lang="en-US" sz="2800" b="1" u="sng" dirty="0" smtClean="0">
                <a:solidFill>
                  <a:schemeClr val="bg1"/>
                </a:solidFill>
                <a:latin typeface="Book Antiqua" pitchFamily="18" charset="0"/>
              </a:rPr>
              <a:t>sn’t there?</a:t>
            </a:r>
            <a:endParaRPr lang="en-US" sz="2800" b="1" u="sng" dirty="0">
              <a:solidFill>
                <a:schemeClr val="bg1"/>
              </a:solidFill>
              <a:latin typeface="Book Antiqua" pitchFamily="18" charset="0"/>
            </a:endParaRPr>
          </a:p>
        </p:txBody>
      </p:sp>
      <p:sp>
        <p:nvSpPr>
          <p:cNvPr id="16" name="TextBox 15"/>
          <p:cNvSpPr txBox="1"/>
          <p:nvPr/>
        </p:nvSpPr>
        <p:spPr>
          <a:xfrm>
            <a:off x="5181600" y="5690627"/>
            <a:ext cx="2743200" cy="523220"/>
          </a:xfrm>
          <a:prstGeom prst="rect">
            <a:avLst/>
          </a:prstGeom>
          <a:noFill/>
        </p:spPr>
        <p:txBody>
          <a:bodyPr wrap="square" rtlCol="0">
            <a:spAutoFit/>
          </a:bodyPr>
          <a:lstStyle/>
          <a:p>
            <a:r>
              <a:rPr lang="en-US" sz="2800" b="1" u="sng" dirty="0" smtClean="0">
                <a:solidFill>
                  <a:schemeClr val="bg1"/>
                </a:solidFill>
                <a:latin typeface="Book Antiqua" pitchFamily="18" charset="0"/>
              </a:rPr>
              <a:t>is there?</a:t>
            </a:r>
            <a:endParaRPr lang="en-US" sz="2800" b="1" u="sng" dirty="0">
              <a:solidFill>
                <a:schemeClr val="bg1"/>
              </a:solidFill>
              <a:latin typeface="Book Antiqua" pitchFamily="18" charset="0"/>
            </a:endParaRPr>
          </a:p>
        </p:txBody>
      </p:sp>
    </p:spTree>
    <p:extLst>
      <p:ext uri="{BB962C8B-B14F-4D97-AF65-F5344CB8AC3E}">
        <p14:creationId xmlns:p14="http://schemas.microsoft.com/office/powerpoint/2010/main" val="31890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right)">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Bent Arrow 2"/>
          <p:cNvSpPr/>
          <p:nvPr/>
        </p:nvSpPr>
        <p:spPr>
          <a:xfrm>
            <a:off x="990600" y="776748"/>
            <a:ext cx="1371600" cy="674561"/>
          </a:xfrm>
          <a:prstGeom prst="ben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51971" y="1451309"/>
            <a:ext cx="8488404" cy="523220"/>
          </a:xfrm>
          <a:prstGeom prst="rect">
            <a:avLst/>
          </a:prstGeom>
          <a:noFill/>
          <a:ln w="50800" cap="sq">
            <a:solidFill>
              <a:schemeClr val="bg1"/>
            </a:solidFill>
            <a:miter lim="800000"/>
          </a:ln>
        </p:spPr>
        <p:txBody>
          <a:bodyPr wrap="square" rtlCol="0">
            <a:spAutoFit/>
          </a:bodyPr>
          <a:lstStyle/>
          <a:p>
            <a:r>
              <a:rPr lang="en-US" sz="2800" b="1" dirty="0" smtClean="0">
                <a:solidFill>
                  <a:schemeClr val="bg1"/>
                </a:solidFill>
                <a:latin typeface="Book Antiqua" pitchFamily="18" charset="0"/>
              </a:rPr>
              <a:t>I</a:t>
            </a:r>
            <a:r>
              <a:rPr lang="en-US" sz="2800" b="1" i="1" dirty="0" smtClean="0">
                <a:solidFill>
                  <a:schemeClr val="bg1"/>
                </a:solidFill>
                <a:latin typeface="Book Antiqua" pitchFamily="18" charset="0"/>
              </a:rPr>
              <a:t> need </a:t>
            </a:r>
            <a:r>
              <a:rPr lang="en-US" sz="2800" b="1" dirty="0" smtClean="0">
                <a:solidFill>
                  <a:schemeClr val="bg1"/>
                </a:solidFill>
                <a:latin typeface="Book Antiqua" pitchFamily="18" charset="0"/>
              </a:rPr>
              <a:t>your help, </a:t>
            </a:r>
            <a:endParaRPr lang="en-US" sz="2800" b="1" dirty="0">
              <a:solidFill>
                <a:schemeClr val="bg1"/>
              </a:solidFill>
              <a:latin typeface="Book Antiqua" pitchFamily="18" charset="0"/>
            </a:endParaRPr>
          </a:p>
        </p:txBody>
      </p:sp>
      <p:sp>
        <p:nvSpPr>
          <p:cNvPr id="5" name="TextBox 4"/>
          <p:cNvSpPr txBox="1"/>
          <p:nvPr/>
        </p:nvSpPr>
        <p:spPr>
          <a:xfrm>
            <a:off x="3124200" y="1451309"/>
            <a:ext cx="2590800" cy="523220"/>
          </a:xfrm>
          <a:prstGeom prst="rect">
            <a:avLst/>
          </a:prstGeom>
          <a:noFill/>
        </p:spPr>
        <p:txBody>
          <a:bodyPr wrap="square" rtlCol="0">
            <a:spAutoFit/>
          </a:bodyPr>
          <a:lstStyle/>
          <a:p>
            <a:r>
              <a:rPr lang="en-US" sz="2800" b="1" u="sng" dirty="0">
                <a:solidFill>
                  <a:schemeClr val="bg1"/>
                </a:solidFill>
                <a:latin typeface="Book Antiqua" pitchFamily="18" charset="0"/>
              </a:rPr>
              <a:t>d</a:t>
            </a:r>
            <a:r>
              <a:rPr lang="en-US" sz="2800" b="1" u="sng" dirty="0" smtClean="0">
                <a:solidFill>
                  <a:schemeClr val="bg1"/>
                </a:solidFill>
                <a:latin typeface="Book Antiqua" pitchFamily="18" charset="0"/>
              </a:rPr>
              <a:t>on’t I? </a:t>
            </a:r>
            <a:endParaRPr lang="en-US" sz="2800" b="1" u="sng" dirty="0">
              <a:solidFill>
                <a:schemeClr val="bg1"/>
              </a:solidFill>
              <a:latin typeface="Book Antiqua" pitchFamily="18" charset="0"/>
            </a:endParaRPr>
          </a:p>
        </p:txBody>
      </p:sp>
      <p:sp>
        <p:nvSpPr>
          <p:cNvPr id="6" name="TextBox 5"/>
          <p:cNvSpPr txBox="1"/>
          <p:nvPr/>
        </p:nvSpPr>
        <p:spPr>
          <a:xfrm>
            <a:off x="370114" y="2119791"/>
            <a:ext cx="8470261" cy="523220"/>
          </a:xfrm>
          <a:prstGeom prst="rect">
            <a:avLst/>
          </a:prstGeom>
          <a:noFill/>
          <a:ln w="50800" cap="sq">
            <a:solidFill>
              <a:schemeClr val="bg1"/>
            </a:solidFill>
            <a:miter lim="800000"/>
          </a:ln>
        </p:spPr>
        <p:txBody>
          <a:bodyPr wrap="square" rtlCol="0">
            <a:spAutoFit/>
          </a:bodyPr>
          <a:lstStyle/>
          <a:p>
            <a:r>
              <a:rPr lang="en-US" sz="2800" b="1" dirty="0" smtClean="0">
                <a:solidFill>
                  <a:schemeClr val="bg1"/>
                </a:solidFill>
                <a:latin typeface="Book Antiqua" pitchFamily="18" charset="0"/>
              </a:rPr>
              <a:t>She </a:t>
            </a:r>
            <a:r>
              <a:rPr lang="en-US" sz="2800" b="1" i="1" dirty="0" smtClean="0">
                <a:solidFill>
                  <a:schemeClr val="bg1"/>
                </a:solidFill>
                <a:latin typeface="Book Antiqua" pitchFamily="18" charset="0"/>
              </a:rPr>
              <a:t>needs</a:t>
            </a:r>
            <a:r>
              <a:rPr lang="en-US" sz="2800" b="1" dirty="0" smtClean="0">
                <a:solidFill>
                  <a:schemeClr val="bg1"/>
                </a:solidFill>
                <a:latin typeface="Book Antiqua" pitchFamily="18" charset="0"/>
              </a:rPr>
              <a:t> a pen,</a:t>
            </a:r>
            <a:endParaRPr lang="en-US" sz="2800" b="1" dirty="0">
              <a:solidFill>
                <a:schemeClr val="bg1"/>
              </a:solidFill>
              <a:latin typeface="Book Antiqua" pitchFamily="18" charset="0"/>
            </a:endParaRPr>
          </a:p>
        </p:txBody>
      </p:sp>
      <p:sp>
        <p:nvSpPr>
          <p:cNvPr id="7" name="TextBox 6"/>
          <p:cNvSpPr txBox="1"/>
          <p:nvPr/>
        </p:nvSpPr>
        <p:spPr>
          <a:xfrm>
            <a:off x="3048000" y="2119791"/>
            <a:ext cx="2590800" cy="523220"/>
          </a:xfrm>
          <a:prstGeom prst="rect">
            <a:avLst/>
          </a:prstGeom>
          <a:noFill/>
        </p:spPr>
        <p:txBody>
          <a:bodyPr wrap="square" rtlCol="0">
            <a:spAutoFit/>
          </a:bodyPr>
          <a:lstStyle/>
          <a:p>
            <a:r>
              <a:rPr lang="en-US" sz="2800" b="1" u="sng" dirty="0" smtClean="0">
                <a:solidFill>
                  <a:schemeClr val="bg1"/>
                </a:solidFill>
                <a:latin typeface="Book Antiqua" pitchFamily="18" charset="0"/>
              </a:rPr>
              <a:t>doesn’t she?</a:t>
            </a:r>
            <a:endParaRPr lang="en-US" sz="2800" b="1" u="sng" dirty="0">
              <a:solidFill>
                <a:schemeClr val="bg1"/>
              </a:solidFill>
              <a:latin typeface="Book Antiqua" pitchFamily="18" charset="0"/>
            </a:endParaRPr>
          </a:p>
        </p:txBody>
      </p:sp>
      <p:sp>
        <p:nvSpPr>
          <p:cNvPr id="8" name="Rectangle 7"/>
          <p:cNvSpPr/>
          <p:nvPr/>
        </p:nvSpPr>
        <p:spPr>
          <a:xfrm>
            <a:off x="2380343" y="762000"/>
            <a:ext cx="2877457" cy="457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b="1" dirty="0" smtClean="0">
                <a:latin typeface="Book Antiqua" pitchFamily="18" charset="0"/>
              </a:rPr>
              <a:t>Action /do verb</a:t>
            </a:r>
            <a:endParaRPr lang="en-US" sz="2800" b="1" dirty="0">
              <a:latin typeface="Book Antiqua" pitchFamily="18" charset="0"/>
            </a:endParaRPr>
          </a:p>
        </p:txBody>
      </p:sp>
      <p:sp>
        <p:nvSpPr>
          <p:cNvPr id="9" name="Right Arrow 8"/>
          <p:cNvSpPr/>
          <p:nvPr/>
        </p:nvSpPr>
        <p:spPr>
          <a:xfrm>
            <a:off x="5257800" y="849086"/>
            <a:ext cx="609600" cy="3048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867400" y="762000"/>
            <a:ext cx="2895600"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dirty="0">
                <a:latin typeface="Book Antiqua" pitchFamily="18" charset="0"/>
              </a:rPr>
              <a:t>d</a:t>
            </a:r>
            <a:r>
              <a:rPr lang="en-US" sz="2800" b="1" dirty="0" smtClean="0">
                <a:latin typeface="Book Antiqua" pitchFamily="18" charset="0"/>
              </a:rPr>
              <a:t>on’t/doesn’t +?</a:t>
            </a:r>
            <a:endParaRPr lang="en-US" sz="2800" b="1" dirty="0">
              <a:latin typeface="Book Antiqua" pitchFamily="18" charset="0"/>
            </a:endParaRPr>
          </a:p>
        </p:txBody>
      </p:sp>
      <p:sp>
        <p:nvSpPr>
          <p:cNvPr id="11" name="Oval 10"/>
          <p:cNvSpPr/>
          <p:nvPr/>
        </p:nvSpPr>
        <p:spPr>
          <a:xfrm>
            <a:off x="2623457" y="2743200"/>
            <a:ext cx="2819400" cy="914400"/>
          </a:xfrm>
          <a:prstGeom prst="ellipse">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But</a:t>
            </a:r>
            <a:endParaRPr lang="en-US" sz="3200" b="1" dirty="0">
              <a:latin typeface="Book Antiqua" pitchFamily="18" charset="0"/>
            </a:endParaRPr>
          </a:p>
        </p:txBody>
      </p:sp>
      <p:sp>
        <p:nvSpPr>
          <p:cNvPr id="12" name="TextBox 11"/>
          <p:cNvSpPr txBox="1"/>
          <p:nvPr/>
        </p:nvSpPr>
        <p:spPr>
          <a:xfrm>
            <a:off x="370114" y="3862211"/>
            <a:ext cx="8470261" cy="523220"/>
          </a:xfrm>
          <a:prstGeom prst="rect">
            <a:avLst/>
          </a:prstGeom>
          <a:noFill/>
          <a:ln w="50800" cap="sq">
            <a:solidFill>
              <a:schemeClr val="bg1"/>
            </a:solidFill>
            <a:miter lim="800000"/>
          </a:ln>
        </p:spPr>
        <p:txBody>
          <a:bodyPr wrap="square" rtlCol="0">
            <a:spAutoFit/>
          </a:bodyPr>
          <a:lstStyle/>
          <a:p>
            <a:r>
              <a:rPr lang="en-US" sz="2800" b="1" dirty="0" smtClean="0">
                <a:solidFill>
                  <a:schemeClr val="bg1"/>
                </a:solidFill>
                <a:latin typeface="Book Antiqua" pitchFamily="18" charset="0"/>
              </a:rPr>
              <a:t>You </a:t>
            </a:r>
            <a:r>
              <a:rPr lang="en-US" sz="2800" b="1" i="1" dirty="0" smtClean="0">
                <a:solidFill>
                  <a:schemeClr val="bg1"/>
                </a:solidFill>
                <a:latin typeface="Book Antiqua" pitchFamily="18" charset="0"/>
              </a:rPr>
              <a:t>need not </a:t>
            </a:r>
            <a:r>
              <a:rPr lang="en-US" sz="2800" b="1" dirty="0" smtClean="0">
                <a:solidFill>
                  <a:schemeClr val="bg1"/>
                </a:solidFill>
                <a:latin typeface="Book Antiqua" pitchFamily="18" charset="0"/>
              </a:rPr>
              <a:t>worry,</a:t>
            </a:r>
            <a:endParaRPr lang="en-US" sz="2800" b="1" dirty="0">
              <a:solidFill>
                <a:schemeClr val="bg1"/>
              </a:solidFill>
              <a:latin typeface="Book Antiqua" pitchFamily="18" charset="0"/>
            </a:endParaRPr>
          </a:p>
        </p:txBody>
      </p:sp>
      <p:sp>
        <p:nvSpPr>
          <p:cNvPr id="13" name="TextBox 12"/>
          <p:cNvSpPr txBox="1"/>
          <p:nvPr/>
        </p:nvSpPr>
        <p:spPr>
          <a:xfrm>
            <a:off x="3657600" y="3862211"/>
            <a:ext cx="2590800" cy="523220"/>
          </a:xfrm>
          <a:prstGeom prst="rect">
            <a:avLst/>
          </a:prstGeom>
          <a:noFill/>
        </p:spPr>
        <p:txBody>
          <a:bodyPr wrap="square" rtlCol="0">
            <a:spAutoFit/>
          </a:bodyPr>
          <a:lstStyle/>
          <a:p>
            <a:r>
              <a:rPr lang="en-US" sz="2800" b="1" u="sng" dirty="0">
                <a:solidFill>
                  <a:schemeClr val="bg1"/>
                </a:solidFill>
                <a:latin typeface="Book Antiqua" pitchFamily="18" charset="0"/>
              </a:rPr>
              <a:t>n</a:t>
            </a:r>
            <a:r>
              <a:rPr lang="en-US" sz="2800" b="1" u="sng" dirty="0" smtClean="0">
                <a:solidFill>
                  <a:schemeClr val="bg1"/>
                </a:solidFill>
                <a:latin typeface="Book Antiqua" pitchFamily="18" charset="0"/>
              </a:rPr>
              <a:t>eed you?</a:t>
            </a:r>
            <a:endParaRPr lang="en-US" sz="2800" b="1" u="sng" dirty="0">
              <a:solidFill>
                <a:schemeClr val="bg1"/>
              </a:solidFill>
              <a:latin typeface="Book Antiqua" pitchFamily="18" charset="0"/>
            </a:endParaRPr>
          </a:p>
        </p:txBody>
      </p:sp>
      <p:sp>
        <p:nvSpPr>
          <p:cNvPr id="14" name="Bent Arrow 13"/>
          <p:cNvSpPr/>
          <p:nvPr/>
        </p:nvSpPr>
        <p:spPr>
          <a:xfrm flipV="1">
            <a:off x="997857" y="5076372"/>
            <a:ext cx="983343" cy="673856"/>
          </a:xfrm>
          <a:prstGeom prst="ben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2079172" y="5340905"/>
            <a:ext cx="2267857" cy="457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b="1" dirty="0" smtClean="0">
                <a:latin typeface="Book Antiqua" pitchFamily="18" charset="0"/>
              </a:rPr>
              <a:t>Modal verb</a:t>
            </a:r>
            <a:endParaRPr lang="en-US" sz="2800" b="1" dirty="0">
              <a:latin typeface="Book Antiqua" pitchFamily="18" charset="0"/>
            </a:endParaRPr>
          </a:p>
        </p:txBody>
      </p:sp>
      <p:sp>
        <p:nvSpPr>
          <p:cNvPr id="16" name="Right Arrow 15"/>
          <p:cNvSpPr/>
          <p:nvPr/>
        </p:nvSpPr>
        <p:spPr>
          <a:xfrm>
            <a:off x="4357914" y="5410200"/>
            <a:ext cx="609600" cy="3048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7" name="TextBox 16"/>
          <p:cNvSpPr txBox="1"/>
          <p:nvPr/>
        </p:nvSpPr>
        <p:spPr>
          <a:xfrm>
            <a:off x="5009242" y="5290810"/>
            <a:ext cx="3831133"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spc="-140" dirty="0">
                <a:latin typeface="Book Antiqua" pitchFamily="18" charset="0"/>
              </a:rPr>
              <a:t>n</a:t>
            </a:r>
            <a:r>
              <a:rPr lang="en-US" sz="2800" b="1" spc="-140" dirty="0" smtClean="0">
                <a:latin typeface="Book Antiqua" pitchFamily="18" charset="0"/>
              </a:rPr>
              <a:t>eed + Sub(pronoun) +?</a:t>
            </a:r>
            <a:endParaRPr lang="en-US" sz="2800" b="1" spc="-140" dirty="0">
              <a:latin typeface="Book Antiqua" pitchFamily="18" charset="0"/>
            </a:endParaRPr>
          </a:p>
        </p:txBody>
      </p:sp>
      <p:sp>
        <p:nvSpPr>
          <p:cNvPr id="18" name="TextBox 17"/>
          <p:cNvSpPr txBox="1"/>
          <p:nvPr/>
        </p:nvSpPr>
        <p:spPr>
          <a:xfrm>
            <a:off x="351971" y="4553152"/>
            <a:ext cx="8488404" cy="523220"/>
          </a:xfrm>
          <a:prstGeom prst="rect">
            <a:avLst/>
          </a:prstGeom>
          <a:noFill/>
          <a:ln w="50800" cap="sq">
            <a:solidFill>
              <a:schemeClr val="bg1"/>
            </a:solidFill>
            <a:miter lim="800000"/>
          </a:ln>
        </p:spPr>
        <p:txBody>
          <a:bodyPr wrap="square" rtlCol="0">
            <a:spAutoFit/>
          </a:bodyPr>
          <a:lstStyle/>
          <a:p>
            <a:r>
              <a:rPr lang="en-US" sz="2800" b="1" dirty="0" smtClean="0">
                <a:solidFill>
                  <a:schemeClr val="bg1"/>
                </a:solidFill>
                <a:latin typeface="Book Antiqua" pitchFamily="18" charset="0"/>
              </a:rPr>
              <a:t>I </a:t>
            </a:r>
            <a:r>
              <a:rPr lang="en-US" sz="2800" b="1" i="1" dirty="0" smtClean="0">
                <a:solidFill>
                  <a:schemeClr val="bg1"/>
                </a:solidFill>
                <a:latin typeface="Book Antiqua" pitchFamily="18" charset="0"/>
              </a:rPr>
              <a:t>need not </a:t>
            </a:r>
            <a:r>
              <a:rPr lang="en-US" sz="2800" b="1" dirty="0" smtClean="0">
                <a:solidFill>
                  <a:schemeClr val="bg1"/>
                </a:solidFill>
                <a:latin typeface="Book Antiqua" pitchFamily="18" charset="0"/>
              </a:rPr>
              <a:t>go there, </a:t>
            </a:r>
            <a:endParaRPr lang="en-US" sz="2800" b="1" dirty="0">
              <a:solidFill>
                <a:schemeClr val="bg1"/>
              </a:solidFill>
              <a:latin typeface="Book Antiqua" pitchFamily="18" charset="0"/>
            </a:endParaRPr>
          </a:p>
        </p:txBody>
      </p:sp>
      <p:sp>
        <p:nvSpPr>
          <p:cNvPr id="19" name="TextBox 18"/>
          <p:cNvSpPr txBox="1"/>
          <p:nvPr/>
        </p:nvSpPr>
        <p:spPr>
          <a:xfrm>
            <a:off x="3505200" y="4553152"/>
            <a:ext cx="2590800" cy="523220"/>
          </a:xfrm>
          <a:prstGeom prst="rect">
            <a:avLst/>
          </a:prstGeom>
          <a:noFill/>
        </p:spPr>
        <p:txBody>
          <a:bodyPr wrap="square" rtlCol="0">
            <a:spAutoFit/>
          </a:bodyPr>
          <a:lstStyle/>
          <a:p>
            <a:r>
              <a:rPr lang="en-US" sz="2800" b="1" u="sng" dirty="0" smtClean="0">
                <a:solidFill>
                  <a:schemeClr val="bg1"/>
                </a:solidFill>
                <a:latin typeface="Book Antiqua" pitchFamily="18" charset="0"/>
              </a:rPr>
              <a:t>need I?</a:t>
            </a:r>
            <a:endParaRPr lang="en-US" sz="2800" b="1" u="sng" dirty="0">
              <a:solidFill>
                <a:schemeClr val="bg1"/>
              </a:solidFill>
              <a:latin typeface="Book Antiqua" pitchFamily="18" charset="0"/>
            </a:endParaRPr>
          </a:p>
        </p:txBody>
      </p:sp>
    </p:spTree>
    <p:extLst>
      <p:ext uri="{BB962C8B-B14F-4D97-AF65-F5344CB8AC3E}">
        <p14:creationId xmlns:p14="http://schemas.microsoft.com/office/powerpoint/2010/main" val="20200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right)">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500"/>
                                        <p:tgtEl>
                                          <p:spTgt spid="3"/>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P spid="8" grpId="0" animBg="1"/>
      <p:bldP spid="9" grpId="0" animBg="1"/>
      <p:bldP spid="10" grpId="0" animBg="1"/>
      <p:bldP spid="11" grpId="0" animBg="1"/>
      <p:bldP spid="12" grpId="0" animBg="1"/>
      <p:bldP spid="13" grpId="0"/>
      <p:bldP spid="14" grpId="0" animBg="1"/>
      <p:bldP spid="15"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1144680"/>
            <a:ext cx="6172200" cy="523220"/>
          </a:xfrm>
          <a:prstGeom prst="rect">
            <a:avLst/>
          </a:prstGeom>
          <a:noFill/>
          <a:ln>
            <a:noFill/>
          </a:ln>
        </p:spPr>
        <p:txBody>
          <a:bodyPr wrap="square" rtlCol="0">
            <a:spAutoFit/>
          </a:bodyPr>
          <a:lstStyle/>
          <a:p>
            <a:r>
              <a:rPr lang="en-US" sz="2800" b="1" dirty="0" smtClean="0">
                <a:solidFill>
                  <a:schemeClr val="bg1"/>
                </a:solidFill>
                <a:latin typeface="Book Antiqua" pitchFamily="18" charset="0"/>
              </a:rPr>
              <a:t>If I had any scope,   I’d visit London, </a:t>
            </a:r>
            <a:endParaRPr lang="en-US" sz="2800" b="1" dirty="0">
              <a:solidFill>
                <a:schemeClr val="bg1"/>
              </a:solidFill>
              <a:latin typeface="Book Antiqua" pitchFamily="18" charset="0"/>
            </a:endParaRPr>
          </a:p>
        </p:txBody>
      </p:sp>
      <p:sp>
        <p:nvSpPr>
          <p:cNvPr id="4" name="TextBox 3"/>
          <p:cNvSpPr txBox="1"/>
          <p:nvPr/>
        </p:nvSpPr>
        <p:spPr>
          <a:xfrm>
            <a:off x="6324600" y="1143000"/>
            <a:ext cx="2286000" cy="523220"/>
          </a:xfrm>
          <a:prstGeom prst="rect">
            <a:avLst/>
          </a:prstGeom>
          <a:noFill/>
          <a:ln w="25400">
            <a:noFill/>
          </a:ln>
        </p:spPr>
        <p:txBody>
          <a:bodyPr wrap="square" rtlCol="0">
            <a:spAutoFit/>
          </a:bodyPr>
          <a:lstStyle/>
          <a:p>
            <a:r>
              <a:rPr lang="en-US" sz="2800" b="1" dirty="0" smtClean="0">
                <a:solidFill>
                  <a:schemeClr val="bg1"/>
                </a:solidFill>
                <a:latin typeface="Book Antiqua" pitchFamily="18" charset="0"/>
              </a:rPr>
              <a:t> </a:t>
            </a:r>
            <a:r>
              <a:rPr lang="en-US" sz="2800" b="1" u="sng" dirty="0" smtClean="0">
                <a:solidFill>
                  <a:schemeClr val="bg1"/>
                </a:solidFill>
                <a:latin typeface="Book Antiqua" pitchFamily="18" charset="0"/>
              </a:rPr>
              <a:t>wouldn’t I?</a:t>
            </a:r>
            <a:r>
              <a:rPr lang="en-US" sz="2800" b="1" dirty="0" smtClean="0">
                <a:solidFill>
                  <a:schemeClr val="bg1"/>
                </a:solidFill>
                <a:latin typeface="Book Antiqua" pitchFamily="18" charset="0"/>
              </a:rPr>
              <a:t>      </a:t>
            </a:r>
            <a:endParaRPr lang="en-US" sz="2800" b="1" dirty="0">
              <a:solidFill>
                <a:schemeClr val="bg1"/>
              </a:solidFill>
              <a:latin typeface="Book Antiqua" pitchFamily="18" charset="0"/>
            </a:endParaRPr>
          </a:p>
        </p:txBody>
      </p:sp>
      <p:sp>
        <p:nvSpPr>
          <p:cNvPr id="5" name="TextBox 4"/>
          <p:cNvSpPr txBox="1"/>
          <p:nvPr/>
        </p:nvSpPr>
        <p:spPr>
          <a:xfrm>
            <a:off x="228600" y="5564280"/>
            <a:ext cx="8382000" cy="523220"/>
          </a:xfrm>
          <a:prstGeom prst="rect">
            <a:avLst/>
          </a:prstGeom>
          <a:noFill/>
          <a:ln>
            <a:solidFill>
              <a:schemeClr val="bg1"/>
            </a:solidFill>
          </a:ln>
        </p:spPr>
        <p:txBody>
          <a:bodyPr wrap="square" rtlCol="0">
            <a:spAutoFit/>
          </a:bodyPr>
          <a:lstStyle/>
          <a:p>
            <a:r>
              <a:rPr lang="en-US" sz="2800" b="1" dirty="0" smtClean="0">
                <a:solidFill>
                  <a:schemeClr val="bg1"/>
                </a:solidFill>
                <a:latin typeface="Book Antiqua" pitchFamily="18" charset="0"/>
              </a:rPr>
              <a:t>Last year I’d visited London,</a:t>
            </a:r>
            <a:endParaRPr lang="en-US" sz="2800" b="1" dirty="0">
              <a:solidFill>
                <a:schemeClr val="bg1"/>
              </a:solidFill>
              <a:latin typeface="Book Antiqua" pitchFamily="18" charset="0"/>
            </a:endParaRPr>
          </a:p>
        </p:txBody>
      </p:sp>
      <p:sp>
        <p:nvSpPr>
          <p:cNvPr id="6" name="Right Arrow 5"/>
          <p:cNvSpPr/>
          <p:nvPr/>
        </p:nvSpPr>
        <p:spPr>
          <a:xfrm>
            <a:off x="3152336" y="2744880"/>
            <a:ext cx="1828800" cy="2362200"/>
          </a:xfrm>
          <a:prstGeom prst="rightArrow">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tx1"/>
                </a:solidFill>
                <a:latin typeface="Book Antiqua" pitchFamily="18" charset="0"/>
              </a:rPr>
              <a:t>Follow</a:t>
            </a:r>
            <a:endParaRPr lang="en-US" sz="2400" b="1" dirty="0">
              <a:solidFill>
                <a:schemeClr val="tx1"/>
              </a:solidFill>
              <a:latin typeface="Book Antiqua" pitchFamily="18" charset="0"/>
            </a:endParaRPr>
          </a:p>
        </p:txBody>
      </p:sp>
      <p:sp>
        <p:nvSpPr>
          <p:cNvPr id="7" name="TextBox 6"/>
          <p:cNvSpPr txBox="1"/>
          <p:nvPr/>
        </p:nvSpPr>
        <p:spPr>
          <a:xfrm>
            <a:off x="4902390" y="3202080"/>
            <a:ext cx="3708210" cy="523220"/>
          </a:xfrm>
          <a:prstGeom prst="rect">
            <a:avLst/>
          </a:prstGeom>
          <a:noFill/>
          <a:ln>
            <a:solidFill>
              <a:schemeClr val="bg1"/>
            </a:solidFill>
          </a:ln>
        </p:spPr>
        <p:txBody>
          <a:bodyPr wrap="square" rtlCol="0">
            <a:spAutoFit/>
          </a:bodyPr>
          <a:lstStyle/>
          <a:p>
            <a:r>
              <a:rPr lang="en-US" sz="2800" b="1" spc="-100" dirty="0" smtClean="0">
                <a:solidFill>
                  <a:schemeClr val="bg1"/>
                </a:solidFill>
                <a:latin typeface="Book Antiqua" pitchFamily="18" charset="0"/>
              </a:rPr>
              <a:t>I’d visit = I would+ v</a:t>
            </a:r>
            <a:r>
              <a:rPr lang="en-US" sz="2800" b="1" spc="-100" baseline="-25000" dirty="0" smtClean="0">
                <a:solidFill>
                  <a:schemeClr val="bg1"/>
                </a:solidFill>
                <a:latin typeface="Book Antiqua" pitchFamily="18" charset="0"/>
              </a:rPr>
              <a:t>1</a:t>
            </a:r>
            <a:endParaRPr lang="en-US" sz="2800" b="1" spc="-100" baseline="-25000" dirty="0">
              <a:solidFill>
                <a:schemeClr val="bg1"/>
              </a:solidFill>
              <a:latin typeface="Book Antiqua" pitchFamily="18" charset="0"/>
            </a:endParaRPr>
          </a:p>
        </p:txBody>
      </p:sp>
      <p:sp>
        <p:nvSpPr>
          <p:cNvPr id="8" name="TextBox 7"/>
          <p:cNvSpPr txBox="1"/>
          <p:nvPr/>
        </p:nvSpPr>
        <p:spPr>
          <a:xfrm>
            <a:off x="4902390" y="4126660"/>
            <a:ext cx="3708210" cy="523220"/>
          </a:xfrm>
          <a:prstGeom prst="rect">
            <a:avLst/>
          </a:prstGeom>
          <a:noFill/>
          <a:ln>
            <a:solidFill>
              <a:schemeClr val="bg1"/>
            </a:solidFill>
          </a:ln>
        </p:spPr>
        <p:txBody>
          <a:bodyPr wrap="square" rtlCol="0">
            <a:spAutoFit/>
          </a:bodyPr>
          <a:lstStyle/>
          <a:p>
            <a:r>
              <a:rPr lang="en-US" sz="2800" b="1" dirty="0" smtClean="0">
                <a:solidFill>
                  <a:schemeClr val="bg1"/>
                </a:solidFill>
                <a:latin typeface="Book Antiqua" pitchFamily="18" charset="0"/>
              </a:rPr>
              <a:t>I’d visited = I had+ v</a:t>
            </a:r>
            <a:r>
              <a:rPr lang="en-US" sz="2800" b="1" baseline="-25000" dirty="0">
                <a:solidFill>
                  <a:schemeClr val="bg1"/>
                </a:solidFill>
                <a:latin typeface="Book Antiqua" pitchFamily="18" charset="0"/>
              </a:rPr>
              <a:t>3</a:t>
            </a:r>
          </a:p>
        </p:txBody>
      </p:sp>
      <p:sp>
        <p:nvSpPr>
          <p:cNvPr id="9" name="TextBox 8"/>
          <p:cNvSpPr txBox="1"/>
          <p:nvPr/>
        </p:nvSpPr>
        <p:spPr>
          <a:xfrm>
            <a:off x="228600" y="1993060"/>
            <a:ext cx="3333750" cy="523220"/>
          </a:xfrm>
          <a:prstGeom prst="rect">
            <a:avLst/>
          </a:prstGeom>
          <a:noFill/>
          <a:ln>
            <a:solidFill>
              <a:schemeClr val="bg1"/>
            </a:solidFill>
          </a:ln>
        </p:spPr>
        <p:txBody>
          <a:bodyPr wrap="square" rtlCol="0">
            <a:spAutoFit/>
          </a:bodyPr>
          <a:lstStyle/>
          <a:p>
            <a:r>
              <a:rPr lang="en-US" sz="2800" b="1" dirty="0" smtClean="0">
                <a:solidFill>
                  <a:schemeClr val="bg1"/>
                </a:solidFill>
                <a:latin typeface="Book Antiqua" pitchFamily="18" charset="0"/>
              </a:rPr>
              <a:t>Subordinate clause</a:t>
            </a:r>
            <a:endParaRPr lang="en-US" sz="2800" b="1" dirty="0">
              <a:solidFill>
                <a:schemeClr val="bg1"/>
              </a:solidFill>
              <a:latin typeface="Book Antiqua" pitchFamily="18" charset="0"/>
            </a:endParaRPr>
          </a:p>
        </p:txBody>
      </p:sp>
      <p:sp>
        <p:nvSpPr>
          <p:cNvPr id="10" name="TextBox 9"/>
          <p:cNvSpPr txBox="1"/>
          <p:nvPr/>
        </p:nvSpPr>
        <p:spPr>
          <a:xfrm>
            <a:off x="3657600" y="1982880"/>
            <a:ext cx="2743200" cy="523220"/>
          </a:xfrm>
          <a:prstGeom prst="rect">
            <a:avLst/>
          </a:prstGeom>
          <a:noFill/>
          <a:ln>
            <a:solidFill>
              <a:schemeClr val="bg1"/>
            </a:solidFill>
          </a:ln>
        </p:spPr>
        <p:txBody>
          <a:bodyPr wrap="square" rtlCol="0">
            <a:spAutoFit/>
          </a:bodyPr>
          <a:lstStyle/>
          <a:p>
            <a:r>
              <a:rPr lang="en-US" sz="2800" b="1" spc="-100" dirty="0" smtClean="0">
                <a:solidFill>
                  <a:schemeClr val="bg1"/>
                </a:solidFill>
                <a:latin typeface="Book Antiqua" pitchFamily="18" charset="0"/>
              </a:rPr>
              <a:t>Principal clause</a:t>
            </a:r>
            <a:endParaRPr lang="en-US" sz="2800" b="1" spc="-100" dirty="0">
              <a:solidFill>
                <a:schemeClr val="bg1"/>
              </a:solidFill>
              <a:latin typeface="Book Antiqua" pitchFamily="18" charset="0"/>
            </a:endParaRPr>
          </a:p>
        </p:txBody>
      </p:sp>
      <p:sp>
        <p:nvSpPr>
          <p:cNvPr id="11" name="U-Turn Arrow 10"/>
          <p:cNvSpPr/>
          <p:nvPr/>
        </p:nvSpPr>
        <p:spPr>
          <a:xfrm>
            <a:off x="3962400" y="609600"/>
            <a:ext cx="3028950" cy="533400"/>
          </a:xfrm>
          <a:prstGeom prst="uturnArrow">
            <a:avLst>
              <a:gd name="adj1" fmla="val 17040"/>
              <a:gd name="adj2" fmla="val 25000"/>
              <a:gd name="adj3" fmla="val 33831"/>
              <a:gd name="adj4" fmla="val 37780"/>
              <a:gd name="adj5" fmla="val 100000"/>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bg1"/>
              </a:solidFill>
            </a:endParaRPr>
          </a:p>
        </p:txBody>
      </p:sp>
      <p:sp>
        <p:nvSpPr>
          <p:cNvPr id="12" name="Down Arrow Callout 11"/>
          <p:cNvSpPr/>
          <p:nvPr/>
        </p:nvSpPr>
        <p:spPr>
          <a:xfrm>
            <a:off x="3657600" y="1144680"/>
            <a:ext cx="2743200" cy="838200"/>
          </a:xfrm>
          <a:prstGeom prst="downArrowCallout">
            <a:avLst>
              <a:gd name="adj1" fmla="val 25000"/>
              <a:gd name="adj2" fmla="val 42910"/>
              <a:gd name="adj3" fmla="val 25000"/>
              <a:gd name="adj4" fmla="val 6273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Down Arrow Callout 12"/>
          <p:cNvSpPr/>
          <p:nvPr/>
        </p:nvSpPr>
        <p:spPr>
          <a:xfrm>
            <a:off x="228600" y="1143000"/>
            <a:ext cx="3333750" cy="850059"/>
          </a:xfrm>
          <a:prstGeom prst="downArrowCallout">
            <a:avLst>
              <a:gd name="adj1" fmla="val 25000"/>
              <a:gd name="adj2" fmla="val 42910"/>
              <a:gd name="adj3" fmla="val 25000"/>
              <a:gd name="adj4" fmla="val 5933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60967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 y="0"/>
            <a:ext cx="9147655" cy="6857999"/>
          </a:xfrm>
          <a:prstGeom prst="rect">
            <a:avLst/>
          </a:prstGeom>
        </p:spPr>
      </p:pic>
      <p:sp>
        <p:nvSpPr>
          <p:cNvPr id="3" name="Oval 2"/>
          <p:cNvSpPr/>
          <p:nvPr/>
        </p:nvSpPr>
        <p:spPr>
          <a:xfrm>
            <a:off x="609600" y="990600"/>
            <a:ext cx="7467600" cy="2590800"/>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just"/>
            <a:r>
              <a:rPr lang="en-US" sz="4800" b="1" dirty="0" smtClean="0">
                <a:solidFill>
                  <a:srgbClr val="0070C0"/>
                </a:solidFill>
                <a:latin typeface="Castellar" pitchFamily="18" charset="0"/>
              </a:rPr>
              <a:t>WELCOME TO   DIGITAL CLASS</a:t>
            </a:r>
            <a:endParaRPr lang="en-GB" sz="4800" b="1" dirty="0">
              <a:solidFill>
                <a:srgbClr val="0070C0"/>
              </a:solidFill>
              <a:latin typeface="Castellar" pitchFamily="18" charset="0"/>
            </a:endParaRPr>
          </a:p>
        </p:txBody>
      </p:sp>
    </p:spTree>
    <p:extLst>
      <p:ext uri="{BB962C8B-B14F-4D97-AF65-F5344CB8AC3E}">
        <p14:creationId xmlns:p14="http://schemas.microsoft.com/office/powerpoint/2010/main" val="115469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19200" y="762000"/>
            <a:ext cx="6858000" cy="685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Book Antiqua" pitchFamily="18" charset="0"/>
              </a:rPr>
              <a:t>Tag question in imperative sentence</a:t>
            </a:r>
            <a:endParaRPr lang="en-US" sz="2800" b="1" dirty="0">
              <a:latin typeface="Book Antiqua" pitchFamily="18" charset="0"/>
            </a:endParaRPr>
          </a:p>
        </p:txBody>
      </p:sp>
      <p:sp>
        <p:nvSpPr>
          <p:cNvPr id="4" name="TextBox 3"/>
          <p:cNvSpPr txBox="1"/>
          <p:nvPr/>
        </p:nvSpPr>
        <p:spPr>
          <a:xfrm>
            <a:off x="1219200" y="5282625"/>
            <a:ext cx="6858000" cy="584775"/>
          </a:xfrm>
          <a:prstGeom prst="rect">
            <a:avLst/>
          </a:prstGeom>
          <a:noFill/>
          <a:ln>
            <a:solidFill>
              <a:schemeClr val="bg1"/>
            </a:solidFill>
          </a:ln>
        </p:spPr>
        <p:txBody>
          <a:bodyPr wrap="square" rtlCol="0">
            <a:spAutoFit/>
          </a:bodyPr>
          <a:lstStyle/>
          <a:p>
            <a:r>
              <a:rPr lang="en-US" sz="3200" b="1" dirty="0" smtClean="0">
                <a:solidFill>
                  <a:schemeClr val="bg1"/>
                </a:solidFill>
                <a:latin typeface="Book Antiqua" pitchFamily="18" charset="0"/>
              </a:rPr>
              <a:t>Follow me,</a:t>
            </a:r>
            <a:endParaRPr lang="en-US" sz="3200" b="1" dirty="0">
              <a:solidFill>
                <a:schemeClr val="bg1"/>
              </a:solidFill>
              <a:latin typeface="Book Antiqua" pitchFamily="18" charset="0"/>
            </a:endParaRPr>
          </a:p>
        </p:txBody>
      </p:sp>
      <p:sp>
        <p:nvSpPr>
          <p:cNvPr id="5" name="TextBox 4"/>
          <p:cNvSpPr txBox="1"/>
          <p:nvPr/>
        </p:nvSpPr>
        <p:spPr>
          <a:xfrm>
            <a:off x="3352800" y="5282625"/>
            <a:ext cx="2667000" cy="584775"/>
          </a:xfrm>
          <a:prstGeom prst="rect">
            <a:avLst/>
          </a:prstGeom>
          <a:noFill/>
        </p:spPr>
        <p:txBody>
          <a:bodyPr wrap="square" rtlCol="0">
            <a:spAutoFit/>
          </a:bodyPr>
          <a:lstStyle/>
          <a:p>
            <a:r>
              <a:rPr lang="en-US" sz="3200" b="1" u="sng" dirty="0">
                <a:solidFill>
                  <a:schemeClr val="bg1"/>
                </a:solidFill>
                <a:latin typeface="Book Antiqua" pitchFamily="18" charset="0"/>
              </a:rPr>
              <a:t>w</a:t>
            </a:r>
            <a:r>
              <a:rPr lang="en-US" sz="3200" b="1" u="sng" dirty="0" smtClean="0">
                <a:solidFill>
                  <a:schemeClr val="bg1"/>
                </a:solidFill>
                <a:latin typeface="Book Antiqua" pitchFamily="18" charset="0"/>
              </a:rPr>
              <a:t>ill you?</a:t>
            </a:r>
            <a:endParaRPr lang="en-US" sz="3200" b="1" u="sng" dirty="0">
              <a:solidFill>
                <a:schemeClr val="bg1"/>
              </a:solidFill>
              <a:latin typeface="Book Antiqua" pitchFamily="18"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7696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65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4400" y="1143000"/>
            <a:ext cx="7924800" cy="584775"/>
          </a:xfrm>
          <a:prstGeom prst="rect">
            <a:avLst/>
          </a:prstGeom>
          <a:noFill/>
        </p:spPr>
        <p:txBody>
          <a:bodyPr wrap="square" rtlCol="0">
            <a:spAutoFit/>
          </a:bodyPr>
          <a:lstStyle/>
          <a:p>
            <a:r>
              <a:rPr lang="en-US" sz="3200" b="1" dirty="0" smtClean="0">
                <a:solidFill>
                  <a:schemeClr val="bg1"/>
                </a:solidFill>
                <a:latin typeface="Book Antiqua" pitchFamily="18" charset="0"/>
              </a:rPr>
              <a:t>Let me say something,</a:t>
            </a:r>
            <a:endParaRPr lang="en-US" sz="3200" b="1" dirty="0">
              <a:solidFill>
                <a:schemeClr val="bg1"/>
              </a:solidFill>
              <a:latin typeface="Book Antiqua" pitchFamily="18" charset="0"/>
            </a:endParaRPr>
          </a:p>
        </p:txBody>
      </p:sp>
      <p:sp>
        <p:nvSpPr>
          <p:cNvPr id="4" name="TextBox 3"/>
          <p:cNvSpPr txBox="1"/>
          <p:nvPr/>
        </p:nvSpPr>
        <p:spPr>
          <a:xfrm>
            <a:off x="5105400" y="1143000"/>
            <a:ext cx="2286000" cy="584775"/>
          </a:xfrm>
          <a:prstGeom prst="rect">
            <a:avLst/>
          </a:prstGeom>
          <a:noFill/>
        </p:spPr>
        <p:txBody>
          <a:bodyPr wrap="square" rtlCol="0">
            <a:spAutoFit/>
          </a:bodyPr>
          <a:lstStyle/>
          <a:p>
            <a:r>
              <a:rPr lang="en-US" sz="3200" b="1" u="sng" dirty="0">
                <a:solidFill>
                  <a:schemeClr val="bg1"/>
                </a:solidFill>
                <a:latin typeface="Book Antiqua" pitchFamily="18" charset="0"/>
              </a:rPr>
              <a:t>w</a:t>
            </a:r>
            <a:r>
              <a:rPr lang="en-US" sz="3200" b="1" u="sng" dirty="0" smtClean="0">
                <a:solidFill>
                  <a:schemeClr val="bg1"/>
                </a:solidFill>
                <a:latin typeface="Book Antiqua" pitchFamily="18" charset="0"/>
              </a:rPr>
              <a:t>ill you?</a:t>
            </a:r>
            <a:endParaRPr lang="en-US" sz="3200" b="1" u="sng" dirty="0">
              <a:solidFill>
                <a:schemeClr val="bg1"/>
              </a:solidFill>
              <a:latin typeface="Book Antiqua" pitchFamily="18" charset="0"/>
            </a:endParaRPr>
          </a:p>
        </p:txBody>
      </p:sp>
      <p:sp>
        <p:nvSpPr>
          <p:cNvPr id="5" name="TextBox 4"/>
          <p:cNvSpPr txBox="1"/>
          <p:nvPr/>
        </p:nvSpPr>
        <p:spPr>
          <a:xfrm>
            <a:off x="914400" y="1676400"/>
            <a:ext cx="7924800" cy="584775"/>
          </a:xfrm>
          <a:prstGeom prst="rect">
            <a:avLst/>
          </a:prstGeom>
          <a:noFill/>
        </p:spPr>
        <p:txBody>
          <a:bodyPr wrap="square" rtlCol="0">
            <a:spAutoFit/>
          </a:bodyPr>
          <a:lstStyle/>
          <a:p>
            <a:r>
              <a:rPr lang="en-US" sz="3200" b="1" dirty="0" smtClean="0">
                <a:solidFill>
                  <a:schemeClr val="bg1"/>
                </a:solidFill>
                <a:latin typeface="Book Antiqua" pitchFamily="18" charset="0"/>
              </a:rPr>
              <a:t>Let him go,</a:t>
            </a:r>
            <a:endParaRPr lang="en-US" sz="3200" b="1" dirty="0">
              <a:solidFill>
                <a:schemeClr val="bg1"/>
              </a:solidFill>
              <a:latin typeface="Book Antiqua" pitchFamily="18" charset="0"/>
            </a:endParaRPr>
          </a:p>
        </p:txBody>
      </p:sp>
      <p:sp>
        <p:nvSpPr>
          <p:cNvPr id="6" name="TextBox 5"/>
          <p:cNvSpPr txBox="1"/>
          <p:nvPr/>
        </p:nvSpPr>
        <p:spPr>
          <a:xfrm>
            <a:off x="3048000" y="1676400"/>
            <a:ext cx="2217057" cy="584775"/>
          </a:xfrm>
          <a:prstGeom prst="rect">
            <a:avLst/>
          </a:prstGeom>
          <a:noFill/>
        </p:spPr>
        <p:txBody>
          <a:bodyPr wrap="square" rtlCol="0">
            <a:spAutoFit/>
          </a:bodyPr>
          <a:lstStyle/>
          <a:p>
            <a:r>
              <a:rPr lang="en-US" sz="3200" b="1" u="sng" dirty="0">
                <a:solidFill>
                  <a:schemeClr val="bg1"/>
                </a:solidFill>
                <a:latin typeface="Book Antiqua" pitchFamily="18" charset="0"/>
              </a:rPr>
              <a:t>w</a:t>
            </a:r>
            <a:r>
              <a:rPr lang="en-US" sz="3200" b="1" u="sng" dirty="0" smtClean="0">
                <a:solidFill>
                  <a:schemeClr val="bg1"/>
                </a:solidFill>
                <a:latin typeface="Book Antiqua" pitchFamily="18" charset="0"/>
              </a:rPr>
              <a:t>ill you?</a:t>
            </a:r>
            <a:endParaRPr lang="en-US" sz="3200" b="1" u="sng" dirty="0">
              <a:solidFill>
                <a:schemeClr val="bg1"/>
              </a:solidFill>
              <a:latin typeface="Book Antiqua" pitchFamily="18" charset="0"/>
            </a:endParaRPr>
          </a:p>
        </p:txBody>
      </p:sp>
      <p:sp>
        <p:nvSpPr>
          <p:cNvPr id="7" name="TextBox 6"/>
          <p:cNvSpPr txBox="1"/>
          <p:nvPr/>
        </p:nvSpPr>
        <p:spPr>
          <a:xfrm>
            <a:off x="914400" y="2286000"/>
            <a:ext cx="7924800" cy="584775"/>
          </a:xfrm>
          <a:prstGeom prst="rect">
            <a:avLst/>
          </a:prstGeom>
          <a:noFill/>
        </p:spPr>
        <p:txBody>
          <a:bodyPr wrap="square" rtlCol="0">
            <a:spAutoFit/>
          </a:bodyPr>
          <a:lstStyle/>
          <a:p>
            <a:r>
              <a:rPr lang="en-US" sz="3200" b="1" dirty="0" smtClean="0">
                <a:solidFill>
                  <a:schemeClr val="bg1"/>
                </a:solidFill>
                <a:latin typeface="Book Antiqua" pitchFamily="18" charset="0"/>
              </a:rPr>
              <a:t>Let them enjoy the game, </a:t>
            </a:r>
            <a:endParaRPr lang="en-US" sz="3200" b="1" dirty="0">
              <a:solidFill>
                <a:schemeClr val="bg1"/>
              </a:solidFill>
              <a:latin typeface="Book Antiqua" pitchFamily="18" charset="0"/>
            </a:endParaRPr>
          </a:p>
        </p:txBody>
      </p:sp>
      <p:sp>
        <p:nvSpPr>
          <p:cNvPr id="8" name="TextBox 7"/>
          <p:cNvSpPr txBox="1"/>
          <p:nvPr/>
        </p:nvSpPr>
        <p:spPr>
          <a:xfrm>
            <a:off x="5562600" y="2286000"/>
            <a:ext cx="2209800" cy="584775"/>
          </a:xfrm>
          <a:prstGeom prst="rect">
            <a:avLst/>
          </a:prstGeom>
          <a:noFill/>
        </p:spPr>
        <p:txBody>
          <a:bodyPr wrap="square" rtlCol="0">
            <a:spAutoFit/>
          </a:bodyPr>
          <a:lstStyle/>
          <a:p>
            <a:r>
              <a:rPr lang="en-US" sz="3200" b="1" dirty="0" smtClean="0">
                <a:solidFill>
                  <a:schemeClr val="bg1"/>
                </a:solidFill>
                <a:latin typeface="Book Antiqua" pitchFamily="18" charset="0"/>
              </a:rPr>
              <a:t> </a:t>
            </a:r>
            <a:r>
              <a:rPr lang="en-US" sz="3200" b="1" u="sng" dirty="0" smtClean="0">
                <a:solidFill>
                  <a:schemeClr val="bg1"/>
                </a:solidFill>
                <a:latin typeface="Book Antiqua" pitchFamily="18" charset="0"/>
              </a:rPr>
              <a:t>will you?</a:t>
            </a:r>
            <a:endParaRPr lang="en-US" sz="3200" b="1" u="sng" dirty="0">
              <a:solidFill>
                <a:schemeClr val="bg1"/>
              </a:solidFill>
              <a:latin typeface="Book Antiqua" pitchFamily="18" charset="0"/>
            </a:endParaRPr>
          </a:p>
        </p:txBody>
      </p:sp>
      <p:sp>
        <p:nvSpPr>
          <p:cNvPr id="9" name="Oval 8"/>
          <p:cNvSpPr/>
          <p:nvPr/>
        </p:nvSpPr>
        <p:spPr>
          <a:xfrm>
            <a:off x="914400" y="3023175"/>
            <a:ext cx="6858000" cy="10668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Exception in one place</a:t>
            </a:r>
            <a:endParaRPr lang="en-US" sz="3200" b="1" dirty="0">
              <a:latin typeface="Book Antiqua" pitchFamily="18" charset="0"/>
            </a:endParaRPr>
          </a:p>
        </p:txBody>
      </p:sp>
      <p:sp>
        <p:nvSpPr>
          <p:cNvPr id="10" name="TextBox 9"/>
          <p:cNvSpPr txBox="1"/>
          <p:nvPr/>
        </p:nvSpPr>
        <p:spPr>
          <a:xfrm>
            <a:off x="914400" y="4242375"/>
            <a:ext cx="7924800" cy="584775"/>
          </a:xfrm>
          <a:prstGeom prst="rect">
            <a:avLst/>
          </a:prstGeom>
          <a:noFill/>
        </p:spPr>
        <p:txBody>
          <a:bodyPr wrap="square" rtlCol="0">
            <a:spAutoFit/>
          </a:bodyPr>
          <a:lstStyle/>
          <a:p>
            <a:r>
              <a:rPr lang="en-US" sz="3200" b="1" dirty="0" smtClean="0">
                <a:solidFill>
                  <a:schemeClr val="bg1"/>
                </a:solidFill>
                <a:latin typeface="Book Antiqua" pitchFamily="18" charset="0"/>
              </a:rPr>
              <a:t>Let us settle the matter,</a:t>
            </a:r>
            <a:endParaRPr lang="en-US" sz="3200" b="1" dirty="0">
              <a:solidFill>
                <a:schemeClr val="bg1"/>
              </a:solidFill>
              <a:latin typeface="Book Antiqua" pitchFamily="18" charset="0"/>
            </a:endParaRPr>
          </a:p>
        </p:txBody>
      </p:sp>
      <p:sp>
        <p:nvSpPr>
          <p:cNvPr id="11" name="TextBox 10"/>
          <p:cNvSpPr txBox="1"/>
          <p:nvPr/>
        </p:nvSpPr>
        <p:spPr>
          <a:xfrm>
            <a:off x="5265057" y="4242375"/>
            <a:ext cx="3429000" cy="584775"/>
          </a:xfrm>
          <a:prstGeom prst="rect">
            <a:avLst/>
          </a:prstGeom>
          <a:noFill/>
        </p:spPr>
        <p:txBody>
          <a:bodyPr wrap="square" rtlCol="0">
            <a:spAutoFit/>
          </a:bodyPr>
          <a:lstStyle/>
          <a:p>
            <a:r>
              <a:rPr lang="en-US" sz="3200" b="1" dirty="0" smtClean="0">
                <a:solidFill>
                  <a:schemeClr val="bg1"/>
                </a:solidFill>
                <a:latin typeface="Book Antiqua" pitchFamily="18" charset="0"/>
              </a:rPr>
              <a:t> </a:t>
            </a:r>
            <a:r>
              <a:rPr lang="en-US" sz="3200" b="1" u="sng" dirty="0" smtClean="0">
                <a:solidFill>
                  <a:schemeClr val="bg1"/>
                </a:solidFill>
                <a:latin typeface="Book Antiqua" pitchFamily="18" charset="0"/>
              </a:rPr>
              <a:t>shall we?</a:t>
            </a:r>
            <a:endParaRPr lang="en-US" sz="3200" b="1" u="sng" dirty="0">
              <a:solidFill>
                <a:schemeClr val="bg1"/>
              </a:solidFill>
              <a:latin typeface="Book Antiqua" pitchFamily="18" charset="0"/>
            </a:endParaRPr>
          </a:p>
        </p:txBody>
      </p:sp>
      <p:sp>
        <p:nvSpPr>
          <p:cNvPr id="12" name="TextBox 11"/>
          <p:cNvSpPr txBox="1"/>
          <p:nvPr/>
        </p:nvSpPr>
        <p:spPr>
          <a:xfrm>
            <a:off x="914400" y="5130225"/>
            <a:ext cx="7924800" cy="584775"/>
          </a:xfrm>
          <a:prstGeom prst="rect">
            <a:avLst/>
          </a:prstGeom>
          <a:noFill/>
        </p:spPr>
        <p:txBody>
          <a:bodyPr wrap="square" rtlCol="0">
            <a:spAutoFit/>
          </a:bodyPr>
          <a:lstStyle/>
          <a:p>
            <a:r>
              <a:rPr lang="en-US" sz="3200" b="1" dirty="0" smtClean="0">
                <a:solidFill>
                  <a:schemeClr val="bg1"/>
                </a:solidFill>
                <a:latin typeface="Book Antiqua" pitchFamily="18" charset="0"/>
              </a:rPr>
              <a:t>Let’s go out for a walk,</a:t>
            </a:r>
            <a:endParaRPr lang="en-US" sz="3200" b="1" dirty="0">
              <a:solidFill>
                <a:schemeClr val="bg1"/>
              </a:solidFill>
              <a:latin typeface="Book Antiqua" pitchFamily="18" charset="0"/>
            </a:endParaRPr>
          </a:p>
        </p:txBody>
      </p:sp>
      <p:sp>
        <p:nvSpPr>
          <p:cNvPr id="13" name="TextBox 12"/>
          <p:cNvSpPr txBox="1"/>
          <p:nvPr/>
        </p:nvSpPr>
        <p:spPr>
          <a:xfrm>
            <a:off x="5181600" y="5130225"/>
            <a:ext cx="3429000" cy="584775"/>
          </a:xfrm>
          <a:prstGeom prst="rect">
            <a:avLst/>
          </a:prstGeom>
          <a:noFill/>
        </p:spPr>
        <p:txBody>
          <a:bodyPr wrap="square" rtlCol="0">
            <a:spAutoFit/>
          </a:bodyPr>
          <a:lstStyle/>
          <a:p>
            <a:r>
              <a:rPr lang="en-US" sz="3200" b="1" u="sng" dirty="0">
                <a:solidFill>
                  <a:schemeClr val="bg1"/>
                </a:solidFill>
                <a:latin typeface="Book Antiqua" pitchFamily="18" charset="0"/>
              </a:rPr>
              <a:t>s</a:t>
            </a:r>
            <a:r>
              <a:rPr lang="en-US" sz="3200" b="1" u="sng" dirty="0" smtClean="0">
                <a:solidFill>
                  <a:schemeClr val="bg1"/>
                </a:solidFill>
                <a:latin typeface="Book Antiqua" pitchFamily="18" charset="0"/>
              </a:rPr>
              <a:t>hall we?</a:t>
            </a:r>
            <a:endParaRPr lang="en-US" sz="3200" b="1" u="sng" dirty="0">
              <a:solidFill>
                <a:schemeClr val="bg1"/>
              </a:solidFill>
              <a:latin typeface="Book Antiqua" pitchFamily="18" charset="0"/>
            </a:endParaRPr>
          </a:p>
        </p:txBody>
      </p:sp>
      <p:sp>
        <p:nvSpPr>
          <p:cNvPr id="14" name="Oval 13"/>
          <p:cNvSpPr/>
          <p:nvPr/>
        </p:nvSpPr>
        <p:spPr>
          <a:xfrm>
            <a:off x="1614714" y="4318575"/>
            <a:ext cx="533400" cy="5085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5943600"/>
            <a:ext cx="9067800" cy="914399"/>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t>Note: Will you, won’t you etc. Are used In the imperative sentences.</a:t>
            </a:r>
          </a:p>
          <a:p>
            <a:pPr algn="ctr"/>
            <a:r>
              <a:rPr lang="en-US" sz="2400" b="1" dirty="0" smtClean="0"/>
              <a:t>But shall we is used when Let us is shown in the sentences.</a:t>
            </a:r>
            <a:endParaRPr lang="en-GB" sz="2400" b="1" dirty="0"/>
          </a:p>
        </p:txBody>
      </p:sp>
    </p:spTree>
    <p:extLst>
      <p:ext uri="{BB962C8B-B14F-4D97-AF65-F5344CB8AC3E}">
        <p14:creationId xmlns:p14="http://schemas.microsoft.com/office/powerpoint/2010/main" val="34956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500" tmFilter="0, 0; .2, .5; .8, .5; 1, 0"/>
                                        <p:tgtEl>
                                          <p:spTgt spid="14"/>
                                        </p:tgtEl>
                                      </p:cBhvr>
                                    </p:animEffect>
                                    <p:animScale>
                                      <p:cBhvr>
                                        <p:cTn id="59" dur="250" autoRev="1" fill="hold"/>
                                        <p:tgtEl>
                                          <p:spTgt spid="14"/>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right)">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down)">
                                      <p:cBhvr>
                                        <p:cTn id="7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P spid="10" grpId="0"/>
      <p:bldP spid="11" grpId="0"/>
      <p:bldP spid="12" grpId="0"/>
      <p:bldP spid="13" grpId="0"/>
      <p:bldP spid="14" grpId="0" animBg="1"/>
      <p:bldP spid="14" grpId="1"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19200" y="762000"/>
            <a:ext cx="6934200" cy="584775"/>
          </a:xfrm>
          <a:prstGeom prst="rect">
            <a:avLst/>
          </a:prstGeom>
          <a:noFill/>
        </p:spPr>
        <p:txBody>
          <a:bodyPr wrap="square" rtlCol="0">
            <a:spAutoFit/>
          </a:bodyPr>
          <a:lstStyle/>
          <a:p>
            <a:r>
              <a:rPr lang="en-US" sz="3200" b="1" dirty="0" smtClean="0">
                <a:solidFill>
                  <a:schemeClr val="bg1"/>
                </a:solidFill>
                <a:latin typeface="Book Antiqua" pitchFamily="18" charset="0"/>
              </a:rPr>
              <a:t>Good bye (I bide good bye), </a:t>
            </a:r>
            <a:endParaRPr lang="en-US" sz="3200" b="1" dirty="0">
              <a:solidFill>
                <a:schemeClr val="bg1"/>
              </a:solidFill>
              <a:latin typeface="Book Antiqua" pitchFamily="18" charset="0"/>
            </a:endParaRPr>
          </a:p>
        </p:txBody>
      </p:sp>
      <p:sp>
        <p:nvSpPr>
          <p:cNvPr id="4" name="TextBox 3"/>
          <p:cNvSpPr txBox="1"/>
          <p:nvPr/>
        </p:nvSpPr>
        <p:spPr>
          <a:xfrm>
            <a:off x="6400800" y="762000"/>
            <a:ext cx="1752600" cy="584775"/>
          </a:xfrm>
          <a:prstGeom prst="rect">
            <a:avLst/>
          </a:prstGeom>
          <a:noFill/>
        </p:spPr>
        <p:txBody>
          <a:bodyPr wrap="square" rtlCol="0">
            <a:spAutoFit/>
          </a:bodyPr>
          <a:lstStyle/>
          <a:p>
            <a:r>
              <a:rPr lang="en-US" sz="3200" b="1" dirty="0" smtClean="0">
                <a:solidFill>
                  <a:schemeClr val="bg1"/>
                </a:solidFill>
                <a:latin typeface="Book Antiqua" pitchFamily="18" charset="0"/>
              </a:rPr>
              <a:t> </a:t>
            </a:r>
            <a:r>
              <a:rPr lang="en-US" sz="3200" b="1" u="sng" dirty="0" smtClean="0">
                <a:solidFill>
                  <a:schemeClr val="bg1"/>
                </a:solidFill>
                <a:latin typeface="Book Antiqua" pitchFamily="18" charset="0"/>
              </a:rPr>
              <a:t>don’t I?</a:t>
            </a:r>
            <a:r>
              <a:rPr lang="en-US" sz="3200" b="1" dirty="0" smtClean="0">
                <a:solidFill>
                  <a:schemeClr val="bg1"/>
                </a:solidFill>
                <a:latin typeface="Book Antiqua" pitchFamily="18" charset="0"/>
              </a:rPr>
              <a:t>  </a:t>
            </a:r>
            <a:endParaRPr lang="en-US" sz="3200" b="1" dirty="0">
              <a:solidFill>
                <a:schemeClr val="bg1"/>
              </a:solidFill>
              <a:latin typeface="Book Antiqua" pitchFamily="18" charset="0"/>
            </a:endParaRPr>
          </a:p>
        </p:txBody>
      </p:sp>
      <p:sp>
        <p:nvSpPr>
          <p:cNvPr id="5" name="TextBox 4"/>
          <p:cNvSpPr txBox="1"/>
          <p:nvPr/>
        </p:nvSpPr>
        <p:spPr>
          <a:xfrm>
            <a:off x="1219200" y="1354026"/>
            <a:ext cx="4228632" cy="584775"/>
          </a:xfrm>
          <a:prstGeom prst="rect">
            <a:avLst/>
          </a:prstGeom>
          <a:noFill/>
        </p:spPr>
        <p:txBody>
          <a:bodyPr wrap="square" rtlCol="0">
            <a:spAutoFit/>
          </a:bodyPr>
          <a:lstStyle/>
          <a:p>
            <a:r>
              <a:rPr lang="en-US" sz="3200" b="1" dirty="0" err="1" smtClean="0">
                <a:solidFill>
                  <a:schemeClr val="bg1"/>
                </a:solidFill>
                <a:latin typeface="Book Antiqua" pitchFamily="18" charset="0"/>
              </a:rPr>
              <a:t>Hasan</a:t>
            </a:r>
            <a:r>
              <a:rPr lang="en-US" sz="3200" b="1" dirty="0">
                <a:solidFill>
                  <a:schemeClr val="bg1"/>
                </a:solidFill>
                <a:latin typeface="Book Antiqua" pitchFamily="18" charset="0"/>
              </a:rPr>
              <a:t>,</a:t>
            </a:r>
            <a:r>
              <a:rPr lang="en-US" sz="3200" b="1" dirty="0" smtClean="0">
                <a:solidFill>
                  <a:schemeClr val="bg1"/>
                </a:solidFill>
                <a:latin typeface="Book Antiqua" pitchFamily="18" charset="0"/>
              </a:rPr>
              <a:t> (He is </a:t>
            </a:r>
            <a:r>
              <a:rPr lang="en-US" sz="3200" b="1" dirty="0" err="1" smtClean="0">
                <a:solidFill>
                  <a:schemeClr val="bg1"/>
                </a:solidFill>
                <a:latin typeface="Book Antiqua" pitchFamily="18" charset="0"/>
              </a:rPr>
              <a:t>Hasan</a:t>
            </a:r>
            <a:r>
              <a:rPr lang="en-US" sz="3200" b="1" dirty="0" smtClean="0">
                <a:solidFill>
                  <a:schemeClr val="bg1"/>
                </a:solidFill>
                <a:latin typeface="Book Antiqua" pitchFamily="18" charset="0"/>
              </a:rPr>
              <a:t>), </a:t>
            </a:r>
            <a:endParaRPr lang="en-US" sz="3200" b="1" dirty="0">
              <a:solidFill>
                <a:schemeClr val="bg1"/>
              </a:solidFill>
              <a:latin typeface="Book Antiqua" pitchFamily="18" charset="0"/>
            </a:endParaRPr>
          </a:p>
        </p:txBody>
      </p:sp>
      <p:sp>
        <p:nvSpPr>
          <p:cNvPr id="6" name="TextBox 5"/>
          <p:cNvSpPr txBox="1"/>
          <p:nvPr/>
        </p:nvSpPr>
        <p:spPr>
          <a:xfrm>
            <a:off x="5257800" y="1386348"/>
            <a:ext cx="1752600" cy="584775"/>
          </a:xfrm>
          <a:prstGeom prst="rect">
            <a:avLst/>
          </a:prstGeom>
          <a:noFill/>
        </p:spPr>
        <p:txBody>
          <a:bodyPr wrap="square" rtlCol="0">
            <a:spAutoFit/>
          </a:bodyPr>
          <a:lstStyle/>
          <a:p>
            <a:r>
              <a:rPr lang="en-US" sz="3200" b="1" u="sng" dirty="0">
                <a:solidFill>
                  <a:schemeClr val="bg1"/>
                </a:solidFill>
                <a:latin typeface="Book Antiqua" pitchFamily="18" charset="0"/>
              </a:rPr>
              <a:t>i</a:t>
            </a:r>
            <a:r>
              <a:rPr lang="en-US" sz="3200" b="1" u="sng" dirty="0" smtClean="0">
                <a:solidFill>
                  <a:schemeClr val="bg1"/>
                </a:solidFill>
                <a:latin typeface="Book Antiqua" pitchFamily="18" charset="0"/>
              </a:rPr>
              <a:t>sn’t he?</a:t>
            </a:r>
            <a:r>
              <a:rPr lang="en-US" sz="3200" b="1" dirty="0" smtClean="0">
                <a:solidFill>
                  <a:schemeClr val="bg1"/>
                </a:solidFill>
                <a:latin typeface="Book Antiqua" pitchFamily="18" charset="0"/>
              </a:rPr>
              <a:t>  </a:t>
            </a:r>
            <a:endParaRPr lang="en-US" sz="3200" b="1" dirty="0">
              <a:solidFill>
                <a:schemeClr val="bg1"/>
              </a:solidFill>
              <a:latin typeface="Book Antiqua" pitchFamily="18" charset="0"/>
            </a:endParaRPr>
          </a:p>
        </p:txBody>
      </p:sp>
      <p:sp>
        <p:nvSpPr>
          <p:cNvPr id="7" name="TextBox 6"/>
          <p:cNvSpPr txBox="1"/>
          <p:nvPr/>
        </p:nvSpPr>
        <p:spPr>
          <a:xfrm>
            <a:off x="1219200" y="1905000"/>
            <a:ext cx="5181600" cy="584775"/>
          </a:xfrm>
          <a:prstGeom prst="rect">
            <a:avLst/>
          </a:prstGeom>
          <a:noFill/>
        </p:spPr>
        <p:txBody>
          <a:bodyPr wrap="square" rtlCol="0">
            <a:spAutoFit/>
          </a:bodyPr>
          <a:lstStyle/>
          <a:p>
            <a:r>
              <a:rPr lang="en-US" sz="3200" b="1" dirty="0" smtClean="0">
                <a:solidFill>
                  <a:schemeClr val="bg1"/>
                </a:solidFill>
                <a:latin typeface="Book Antiqua" pitchFamily="18" charset="0"/>
              </a:rPr>
              <a:t>Who cares (Nobody cares), </a:t>
            </a:r>
            <a:endParaRPr lang="en-US" sz="3200" b="1" dirty="0">
              <a:solidFill>
                <a:schemeClr val="bg1"/>
              </a:solidFill>
              <a:latin typeface="Book Antiqua" pitchFamily="18" charset="0"/>
            </a:endParaRPr>
          </a:p>
        </p:txBody>
      </p:sp>
      <p:sp>
        <p:nvSpPr>
          <p:cNvPr id="8" name="TextBox 7"/>
          <p:cNvSpPr txBox="1"/>
          <p:nvPr/>
        </p:nvSpPr>
        <p:spPr>
          <a:xfrm>
            <a:off x="6201697" y="1907702"/>
            <a:ext cx="2514600" cy="584775"/>
          </a:xfrm>
          <a:prstGeom prst="rect">
            <a:avLst/>
          </a:prstGeom>
          <a:noFill/>
        </p:spPr>
        <p:txBody>
          <a:bodyPr wrap="square" rtlCol="0">
            <a:spAutoFit/>
          </a:bodyPr>
          <a:lstStyle/>
          <a:p>
            <a:r>
              <a:rPr lang="en-US" sz="3200" b="1" u="sng" dirty="0" smtClean="0">
                <a:solidFill>
                  <a:schemeClr val="bg1"/>
                </a:solidFill>
                <a:latin typeface="Book Antiqua" pitchFamily="18" charset="0"/>
              </a:rPr>
              <a:t>do they?  </a:t>
            </a:r>
            <a:endParaRPr lang="en-US" sz="3200" b="1" u="sng" dirty="0">
              <a:solidFill>
                <a:schemeClr val="bg1"/>
              </a:solidFill>
              <a:latin typeface="Book Antiqua" pitchFamily="18" charset="0"/>
            </a:endParaRPr>
          </a:p>
        </p:txBody>
      </p:sp>
      <p:sp>
        <p:nvSpPr>
          <p:cNvPr id="9" name="Rounded Rectangle 8"/>
          <p:cNvSpPr/>
          <p:nvPr/>
        </p:nvSpPr>
        <p:spPr>
          <a:xfrm>
            <a:off x="1219199" y="3733800"/>
            <a:ext cx="7086601" cy="228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latin typeface="Book Antiqua" pitchFamily="18" charset="0"/>
              </a:rPr>
              <a:t>Good morning, good afternoon, good evening, good night, thank you, ( I bide  / wish / say…)  don’t I?</a:t>
            </a:r>
            <a:endParaRPr lang="en-US" sz="3200" b="1" dirty="0">
              <a:latin typeface="Book Antiqua" pitchFamily="18" charset="0"/>
            </a:endParaRPr>
          </a:p>
        </p:txBody>
      </p:sp>
      <p:sp>
        <p:nvSpPr>
          <p:cNvPr id="10" name="TextBox 9"/>
          <p:cNvSpPr txBox="1"/>
          <p:nvPr/>
        </p:nvSpPr>
        <p:spPr>
          <a:xfrm>
            <a:off x="1219200" y="2492477"/>
            <a:ext cx="3467100" cy="584775"/>
          </a:xfrm>
          <a:prstGeom prst="rect">
            <a:avLst/>
          </a:prstGeom>
          <a:noFill/>
        </p:spPr>
        <p:txBody>
          <a:bodyPr wrap="square" rtlCol="0">
            <a:spAutoFit/>
          </a:bodyPr>
          <a:lstStyle/>
          <a:p>
            <a:r>
              <a:rPr lang="en-US" sz="3200" b="1" dirty="0" smtClean="0">
                <a:solidFill>
                  <a:schemeClr val="bg1"/>
                </a:solidFill>
                <a:latin typeface="Book Antiqua" pitchFamily="18" charset="0"/>
              </a:rPr>
              <a:t>Yes, (Yes, it is)</a:t>
            </a:r>
            <a:endParaRPr lang="en-US" sz="3200" b="1" dirty="0">
              <a:solidFill>
                <a:schemeClr val="bg1"/>
              </a:solidFill>
              <a:latin typeface="Book Antiqua" pitchFamily="18" charset="0"/>
            </a:endParaRPr>
          </a:p>
        </p:txBody>
      </p:sp>
      <p:sp>
        <p:nvSpPr>
          <p:cNvPr id="11" name="TextBox 10"/>
          <p:cNvSpPr txBox="1"/>
          <p:nvPr/>
        </p:nvSpPr>
        <p:spPr>
          <a:xfrm>
            <a:off x="3962400" y="2489775"/>
            <a:ext cx="1752600" cy="584775"/>
          </a:xfrm>
          <a:prstGeom prst="rect">
            <a:avLst/>
          </a:prstGeom>
          <a:noFill/>
        </p:spPr>
        <p:txBody>
          <a:bodyPr wrap="square" rtlCol="0">
            <a:spAutoFit/>
          </a:bodyPr>
          <a:lstStyle/>
          <a:p>
            <a:r>
              <a:rPr lang="en-US" sz="3200" b="1" u="sng" dirty="0">
                <a:solidFill>
                  <a:schemeClr val="bg1"/>
                </a:solidFill>
                <a:latin typeface="Book Antiqua" pitchFamily="18" charset="0"/>
              </a:rPr>
              <a:t>i</a:t>
            </a:r>
            <a:r>
              <a:rPr lang="en-US" sz="3200" b="1" u="sng" dirty="0" smtClean="0">
                <a:solidFill>
                  <a:schemeClr val="bg1"/>
                </a:solidFill>
                <a:latin typeface="Book Antiqua" pitchFamily="18" charset="0"/>
              </a:rPr>
              <a:t>sn’t it?  </a:t>
            </a:r>
            <a:endParaRPr lang="en-US" sz="3200" b="1" u="sng" dirty="0">
              <a:solidFill>
                <a:schemeClr val="bg1"/>
              </a:solidFill>
              <a:latin typeface="Book Antiqua" pitchFamily="18" charset="0"/>
            </a:endParaRPr>
          </a:p>
        </p:txBody>
      </p:sp>
      <p:sp>
        <p:nvSpPr>
          <p:cNvPr id="12" name="TextBox 11"/>
          <p:cNvSpPr txBox="1"/>
          <p:nvPr/>
        </p:nvSpPr>
        <p:spPr>
          <a:xfrm>
            <a:off x="1219200" y="3050702"/>
            <a:ext cx="3810000" cy="584775"/>
          </a:xfrm>
          <a:prstGeom prst="rect">
            <a:avLst/>
          </a:prstGeom>
          <a:noFill/>
        </p:spPr>
        <p:txBody>
          <a:bodyPr wrap="square" rtlCol="0">
            <a:spAutoFit/>
          </a:bodyPr>
          <a:lstStyle/>
          <a:p>
            <a:r>
              <a:rPr lang="en-US" sz="3200" b="1" dirty="0" smtClean="0">
                <a:solidFill>
                  <a:schemeClr val="bg1"/>
                </a:solidFill>
                <a:latin typeface="Book Antiqua" pitchFamily="18" charset="0"/>
              </a:rPr>
              <a:t>No, (No,  it is not)</a:t>
            </a:r>
            <a:endParaRPr lang="en-US" sz="3200" b="1" dirty="0">
              <a:solidFill>
                <a:schemeClr val="bg1"/>
              </a:solidFill>
              <a:latin typeface="Book Antiqua" pitchFamily="18" charset="0"/>
            </a:endParaRPr>
          </a:p>
        </p:txBody>
      </p:sp>
      <p:sp>
        <p:nvSpPr>
          <p:cNvPr id="13" name="TextBox 12"/>
          <p:cNvSpPr txBox="1"/>
          <p:nvPr/>
        </p:nvSpPr>
        <p:spPr>
          <a:xfrm>
            <a:off x="4572000" y="3048000"/>
            <a:ext cx="1752600" cy="584775"/>
          </a:xfrm>
          <a:prstGeom prst="rect">
            <a:avLst/>
          </a:prstGeom>
          <a:noFill/>
        </p:spPr>
        <p:txBody>
          <a:bodyPr wrap="square" rtlCol="0">
            <a:spAutoFit/>
          </a:bodyPr>
          <a:lstStyle/>
          <a:p>
            <a:r>
              <a:rPr lang="en-US" sz="3200" b="1" u="sng" dirty="0" smtClean="0">
                <a:solidFill>
                  <a:schemeClr val="bg1"/>
                </a:solidFill>
                <a:latin typeface="Book Antiqua" pitchFamily="18" charset="0"/>
              </a:rPr>
              <a:t>is it?  </a:t>
            </a:r>
            <a:endParaRPr lang="en-US" sz="3200" b="1" u="sng" dirty="0">
              <a:solidFill>
                <a:schemeClr val="bg1"/>
              </a:solidFill>
              <a:latin typeface="Book Antiqua" pitchFamily="18" charset="0"/>
            </a:endParaRPr>
          </a:p>
        </p:txBody>
      </p:sp>
    </p:spTree>
    <p:extLst>
      <p:ext uri="{BB962C8B-B14F-4D97-AF65-F5344CB8AC3E}">
        <p14:creationId xmlns:p14="http://schemas.microsoft.com/office/powerpoint/2010/main" val="111025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aint it black: A song choice or a graph background? | SAS Training 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04800" y="152400"/>
            <a:ext cx="3200400" cy="1066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latin typeface="Book Antiqua" pitchFamily="18" charset="0"/>
              </a:rPr>
              <a:t>Pair Work</a:t>
            </a:r>
            <a:endParaRPr lang="en-US" sz="3200" b="1" dirty="0">
              <a:latin typeface="Book Antiqua" pitchFamily="18" charset="0"/>
            </a:endParaRPr>
          </a:p>
        </p:txBody>
      </p:sp>
      <p:sp>
        <p:nvSpPr>
          <p:cNvPr id="5" name="TextBox 4"/>
          <p:cNvSpPr txBox="1"/>
          <p:nvPr/>
        </p:nvSpPr>
        <p:spPr>
          <a:xfrm>
            <a:off x="1143000" y="4382631"/>
            <a:ext cx="6934200" cy="2246769"/>
          </a:xfrm>
          <a:prstGeom prst="rect">
            <a:avLst/>
          </a:prstGeom>
          <a:noFill/>
          <a:ln>
            <a:noFill/>
          </a:ln>
        </p:spPr>
        <p:txBody>
          <a:bodyPr wrap="square" rtlCol="0">
            <a:spAutoFit/>
          </a:bodyPr>
          <a:lstStyle/>
          <a:p>
            <a:pPr algn="just"/>
            <a:r>
              <a:rPr lang="en-US" sz="2800" b="1" dirty="0" smtClean="0">
                <a:solidFill>
                  <a:schemeClr val="bg1"/>
                </a:solidFill>
                <a:latin typeface="Book Antiqua" pitchFamily="18" charset="0"/>
              </a:rPr>
              <a:t>Ovi </a:t>
            </a:r>
            <a:r>
              <a:rPr lang="en-US" sz="2800" b="1" dirty="0" smtClean="0">
                <a:solidFill>
                  <a:schemeClr val="bg1"/>
                </a:solidFill>
                <a:latin typeface="Book Antiqua" pitchFamily="18" charset="0"/>
              </a:rPr>
              <a:t>is a good boy. He goes to school regularly. Everybody loves him. Once he went to visit cox’s bazar. As he became ill, he could not visit Saint Martin. He told his friends, Let’s go back to Dhaka. </a:t>
            </a:r>
            <a:endParaRPr lang="en-US" sz="2800" b="1" dirty="0">
              <a:solidFill>
                <a:schemeClr val="bg1"/>
              </a:solidFill>
              <a:latin typeface="Book Antiqua" pitchFamily="18" charset="0"/>
            </a:endParaRPr>
          </a:p>
        </p:txBody>
      </p:sp>
      <p:sp>
        <p:nvSpPr>
          <p:cNvPr id="6" name="TextBox 5"/>
          <p:cNvSpPr txBox="1"/>
          <p:nvPr/>
        </p:nvSpPr>
        <p:spPr>
          <a:xfrm>
            <a:off x="1066800" y="3160693"/>
            <a:ext cx="6934200" cy="954107"/>
          </a:xfrm>
          <a:prstGeom prst="rect">
            <a:avLst/>
          </a:prstGeom>
          <a:solidFill>
            <a:srgbClr val="002060"/>
          </a:solidFill>
        </p:spPr>
        <p:txBody>
          <a:bodyPr wrap="square" rtlCol="0">
            <a:spAutoFit/>
          </a:bodyPr>
          <a:lstStyle/>
          <a:p>
            <a:r>
              <a:rPr lang="en-US" sz="2800" b="1" i="1" dirty="0">
                <a:solidFill>
                  <a:schemeClr val="bg1"/>
                </a:solidFill>
                <a:latin typeface="Book Antiqua" pitchFamily="18" charset="0"/>
              </a:rPr>
              <a:t>Add tag in every sentence of the following </a:t>
            </a:r>
            <a:r>
              <a:rPr lang="en-US" sz="2800" b="1" i="1" dirty="0" smtClean="0">
                <a:solidFill>
                  <a:schemeClr val="bg1"/>
                </a:solidFill>
                <a:latin typeface="Book Antiqua" pitchFamily="18" charset="0"/>
              </a:rPr>
              <a:t>passage.</a:t>
            </a:r>
            <a:endParaRPr lang="en-US" sz="2800" i="1" dirty="0">
              <a:solidFill>
                <a:schemeClr val="bg1"/>
              </a:solidFill>
            </a:endParaRP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0"/>
            <a:ext cx="5257800" cy="316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83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descr="House PNG images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0" y="0"/>
            <a:ext cx="2819400" cy="1600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FF00"/>
                </a:solidFill>
                <a:latin typeface="Arial Rounded MT Bold" pitchFamily="34" charset="0"/>
              </a:rPr>
              <a:t>HOME</a:t>
            </a:r>
            <a:endParaRPr lang="en-GB" sz="4400" b="1" dirty="0">
              <a:solidFill>
                <a:srgbClr val="FFFF00"/>
              </a:solidFill>
              <a:latin typeface="Arial Rounded MT Bold" pitchFamily="34" charset="0"/>
            </a:endParaRPr>
          </a:p>
        </p:txBody>
      </p:sp>
      <p:sp>
        <p:nvSpPr>
          <p:cNvPr id="5" name="Oval 4"/>
          <p:cNvSpPr/>
          <p:nvPr/>
        </p:nvSpPr>
        <p:spPr>
          <a:xfrm>
            <a:off x="6248400" y="152400"/>
            <a:ext cx="2895600" cy="1295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FF00"/>
                </a:solidFill>
              </a:rPr>
              <a:t>WORK</a:t>
            </a:r>
            <a:endParaRPr lang="en-GB" sz="4400" b="1" dirty="0">
              <a:solidFill>
                <a:srgbClr val="FFFF00"/>
              </a:solidFill>
            </a:endParaRPr>
          </a:p>
        </p:txBody>
      </p:sp>
      <p:sp>
        <p:nvSpPr>
          <p:cNvPr id="6" name="Rectangle 5"/>
          <p:cNvSpPr/>
          <p:nvPr/>
        </p:nvSpPr>
        <p:spPr>
          <a:xfrm>
            <a:off x="304800" y="4953000"/>
            <a:ext cx="86868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dirty="0" smtClean="0">
                <a:solidFill>
                  <a:srgbClr val="FFFF00"/>
                </a:solidFill>
              </a:rPr>
              <a:t>Make 20 sentences </a:t>
            </a:r>
            <a:r>
              <a:rPr lang="en-US" sz="4400" b="1" dirty="0" smtClean="0">
                <a:solidFill>
                  <a:srgbClr val="FFFF00"/>
                </a:solidFill>
              </a:rPr>
              <a:t>with above rules.</a:t>
            </a:r>
            <a:endParaRPr lang="en-GB" sz="4400" b="1" dirty="0">
              <a:solidFill>
                <a:srgbClr val="FFFF00"/>
              </a:solidFill>
            </a:endParaRPr>
          </a:p>
        </p:txBody>
      </p:sp>
    </p:spTree>
    <p:extLst>
      <p:ext uri="{BB962C8B-B14F-4D97-AF65-F5344CB8AC3E}">
        <p14:creationId xmlns:p14="http://schemas.microsoft.com/office/powerpoint/2010/main" val="171333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000+ Interesting Black Background Photos · Pexels · Free Stock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mages.unsplash.com/photo-1507588738508-7f9000a4902c?ixlib=rb-1.2.1&amp;auto=format&amp;fit=crop&amp;w=1000&amp;q=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1"/>
            <a:ext cx="913014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oodbye PNG 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7" y="2819400"/>
            <a:ext cx="9130145" cy="185737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4637" y="5029200"/>
            <a:ext cx="8956963" cy="1447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rPr>
              <a:t>See you again in the class(part-3)</a:t>
            </a:r>
            <a:endParaRPr lang="en-GB" sz="4800" dirty="0">
              <a:solidFill>
                <a:srgbClr val="FFFF00"/>
              </a:solidFill>
            </a:endParaRPr>
          </a:p>
        </p:txBody>
      </p:sp>
    </p:spTree>
    <p:extLst>
      <p:ext uri="{BB962C8B-B14F-4D97-AF65-F5344CB8AC3E}">
        <p14:creationId xmlns:p14="http://schemas.microsoft.com/office/powerpoint/2010/main" val="400189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repeatCount="1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219200"/>
            <a:ext cx="3200400" cy="3657600"/>
          </a:xfrm>
          <a:prstGeom prst="rect">
            <a:avLst/>
          </a:prstGeom>
        </p:spPr>
      </p:pic>
      <p:sp>
        <p:nvSpPr>
          <p:cNvPr id="4" name="Rectangle 3"/>
          <p:cNvSpPr/>
          <p:nvPr/>
        </p:nvSpPr>
        <p:spPr>
          <a:xfrm>
            <a:off x="4038600" y="1752600"/>
            <a:ext cx="4343400" cy="3046988"/>
          </a:xfrm>
          <a:prstGeom prst="rect">
            <a:avLst/>
          </a:prstGeom>
        </p:spPr>
        <p:txBody>
          <a:bodyPr wrap="square">
            <a:spAutoFit/>
          </a:bodyPr>
          <a:lstStyle/>
          <a:p>
            <a:pPr lvl="0" algn="ctr"/>
            <a:r>
              <a:rPr lang="en-US" sz="2400" b="1" dirty="0">
                <a:solidFill>
                  <a:prstClr val="white"/>
                </a:solidFill>
              </a:rPr>
              <a:t>Babinton Chandra Das</a:t>
            </a:r>
            <a:r>
              <a:rPr lang="en-GB" sz="2400" b="1" dirty="0">
                <a:solidFill>
                  <a:prstClr val="white"/>
                </a:solidFill>
              </a:rPr>
              <a:t>(Kiron)</a:t>
            </a:r>
          </a:p>
          <a:p>
            <a:pPr lvl="0" algn="ctr"/>
            <a:r>
              <a:rPr lang="en-US" sz="2800" b="1" dirty="0" smtClean="0">
                <a:solidFill>
                  <a:prstClr val="white"/>
                </a:solidFill>
              </a:rPr>
              <a:t>Assistant </a:t>
            </a:r>
            <a:r>
              <a:rPr lang="en-US" sz="2800" b="1" dirty="0">
                <a:solidFill>
                  <a:prstClr val="white"/>
                </a:solidFill>
              </a:rPr>
              <a:t>Teacher(English)</a:t>
            </a:r>
          </a:p>
          <a:p>
            <a:pPr lvl="0" algn="ctr"/>
            <a:r>
              <a:rPr lang="en-US" sz="2800" b="1" dirty="0" smtClean="0">
                <a:solidFill>
                  <a:prstClr val="white"/>
                </a:solidFill>
              </a:rPr>
              <a:t>Hon’s </a:t>
            </a:r>
            <a:r>
              <a:rPr lang="en-US" sz="2800" b="1" dirty="0">
                <a:solidFill>
                  <a:prstClr val="white"/>
                </a:solidFill>
              </a:rPr>
              <a:t>&amp; Masters in </a:t>
            </a:r>
            <a:r>
              <a:rPr lang="en-US" sz="2800" b="1" dirty="0" smtClean="0">
                <a:solidFill>
                  <a:prstClr val="white"/>
                </a:solidFill>
              </a:rPr>
              <a:t>English</a:t>
            </a:r>
          </a:p>
          <a:p>
            <a:pPr lvl="0" algn="ctr"/>
            <a:r>
              <a:rPr lang="en-US" sz="2800" b="1" dirty="0">
                <a:solidFill>
                  <a:prstClr val="white"/>
                </a:solidFill>
              </a:rPr>
              <a:t>B</a:t>
            </a:r>
            <a:r>
              <a:rPr lang="en-US" sz="2800" b="1" dirty="0" smtClean="0">
                <a:solidFill>
                  <a:prstClr val="white"/>
                </a:solidFill>
              </a:rPr>
              <a:t>.Ed</a:t>
            </a:r>
            <a:endParaRPr lang="en-US" sz="2800" b="1" dirty="0">
              <a:solidFill>
                <a:prstClr val="white"/>
              </a:solidFill>
            </a:endParaRPr>
          </a:p>
          <a:p>
            <a:pPr lvl="0" algn="ctr"/>
            <a:r>
              <a:rPr lang="en-US" sz="2800" b="1" dirty="0" smtClean="0">
                <a:solidFill>
                  <a:prstClr val="white"/>
                </a:solidFill>
              </a:rPr>
              <a:t>IELTS </a:t>
            </a:r>
            <a:r>
              <a:rPr lang="en-US" sz="2800" b="1" dirty="0">
                <a:solidFill>
                  <a:prstClr val="white"/>
                </a:solidFill>
              </a:rPr>
              <a:t>&amp; Phonetics</a:t>
            </a:r>
          </a:p>
          <a:p>
            <a:pPr lvl="0" algn="ctr"/>
            <a:r>
              <a:rPr lang="en-US" sz="2800" b="1" dirty="0" smtClean="0">
                <a:solidFill>
                  <a:prstClr val="white"/>
                </a:solidFill>
              </a:rPr>
              <a:t>Farakkabad </a:t>
            </a:r>
            <a:r>
              <a:rPr lang="en-US" sz="2800" b="1" dirty="0">
                <a:solidFill>
                  <a:prstClr val="white"/>
                </a:solidFill>
              </a:rPr>
              <a:t>High School,</a:t>
            </a:r>
          </a:p>
          <a:p>
            <a:pPr lvl="0" algn="ctr"/>
            <a:r>
              <a:rPr lang="en-US" sz="2800" b="1" dirty="0" smtClean="0">
                <a:solidFill>
                  <a:prstClr val="white"/>
                </a:solidFill>
              </a:rPr>
              <a:t>Chandpur </a:t>
            </a:r>
            <a:r>
              <a:rPr lang="en-US" sz="2800" b="1" dirty="0">
                <a:solidFill>
                  <a:prstClr val="white"/>
                </a:solidFill>
              </a:rPr>
              <a:t>Sadar, Chandpur.</a:t>
            </a:r>
          </a:p>
        </p:txBody>
      </p:sp>
    </p:spTree>
    <p:extLst>
      <p:ext uri="{BB962C8B-B14F-4D97-AF65-F5344CB8AC3E}">
        <p14:creationId xmlns:p14="http://schemas.microsoft.com/office/powerpoint/2010/main" val="146360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by="(-#ppt_w*2)" calcmode="lin" valueType="num">
                                      <p:cBhvr rctx="PPT">
                                        <p:cTn id="25" dur="500" autoRev="1" fill="hold">
                                          <p:stCondLst>
                                            <p:cond delay="0"/>
                                          </p:stCondLst>
                                        </p:cTn>
                                        <p:tgtEl>
                                          <p:spTgt spid="4"/>
                                        </p:tgtEl>
                                        <p:attrNameLst>
                                          <p:attrName>ppt_w</p:attrName>
                                        </p:attrNameLst>
                                      </p:cBhvr>
                                    </p:anim>
                                    <p:anim by="(#ppt_w*0.50)" calcmode="lin" valueType="num">
                                      <p:cBhvr>
                                        <p:cTn id="26" dur="500" decel="50000" autoRev="1" fill="hold">
                                          <p:stCondLst>
                                            <p:cond delay="0"/>
                                          </p:stCondLst>
                                        </p:cTn>
                                        <p:tgtEl>
                                          <p:spTgt spid="4"/>
                                        </p:tgtEl>
                                        <p:attrNameLst>
                                          <p:attrName>ppt_x</p:attrName>
                                        </p:attrNameLst>
                                      </p:cBhvr>
                                    </p:anim>
                                    <p:anim from="(-#ppt_h/2)" to="(#ppt_y)" calcmode="lin" valueType="num">
                                      <p:cBhvr>
                                        <p:cTn id="27" dur="1000" fill="hold">
                                          <p:stCondLst>
                                            <p:cond delay="0"/>
                                          </p:stCondLst>
                                        </p:cTn>
                                        <p:tgtEl>
                                          <p:spTgt spid="4"/>
                                        </p:tgtEl>
                                        <p:attrNameLst>
                                          <p:attrName>ppt_y</p:attrName>
                                        </p:attrNameLst>
                                      </p:cBhvr>
                                    </p:anim>
                                    <p:animRot by="21600000">
                                      <p:cBhvr>
                                        <p:cTn id="28"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0"/>
            <a:ext cx="9525000" cy="845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2067791" y="1981200"/>
            <a:ext cx="7162800" cy="2800767"/>
          </a:xfrm>
          <a:prstGeom prst="rect">
            <a:avLst/>
          </a:prstGeom>
          <a:ln>
            <a:solidFill>
              <a:srgbClr val="00B0F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4400" b="1" i="1" dirty="0" smtClean="0"/>
              <a:t>Class-Nine &amp; Ten</a:t>
            </a:r>
          </a:p>
          <a:p>
            <a:r>
              <a:rPr lang="en-US" sz="4400" b="1" i="1" dirty="0" smtClean="0"/>
              <a:t>Subject: English Second Paper</a:t>
            </a:r>
          </a:p>
          <a:p>
            <a:r>
              <a:rPr lang="en-US" sz="4400" b="1" i="1" dirty="0" smtClean="0"/>
              <a:t>Topic: </a:t>
            </a:r>
            <a:r>
              <a:rPr lang="en-US" sz="4400" b="1" i="1" dirty="0" smtClean="0"/>
              <a:t>Grammar</a:t>
            </a:r>
            <a:endParaRPr lang="en-US" sz="4400" b="1" i="1" dirty="0" smtClean="0"/>
          </a:p>
          <a:p>
            <a:r>
              <a:rPr lang="en-US" sz="4400" b="1" i="1" dirty="0" smtClean="0"/>
              <a:t>Time: 45 minutes</a:t>
            </a:r>
            <a:endParaRPr lang="en-US" sz="4400" b="1" i="1" dirty="0"/>
          </a:p>
        </p:txBody>
      </p:sp>
    </p:spTree>
    <p:extLst>
      <p:ext uri="{BB962C8B-B14F-4D97-AF65-F5344CB8AC3E}">
        <p14:creationId xmlns:p14="http://schemas.microsoft.com/office/powerpoint/2010/main" val="24998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3" name="TextBox 2"/>
          <p:cNvSpPr txBox="1"/>
          <p:nvPr/>
        </p:nvSpPr>
        <p:spPr>
          <a:xfrm>
            <a:off x="304800" y="2220684"/>
            <a:ext cx="2656113" cy="584775"/>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200" b="1" dirty="0" smtClean="0">
                <a:solidFill>
                  <a:schemeClr val="bg1"/>
                </a:solidFill>
                <a:latin typeface="Book Antiqua" pitchFamily="18" charset="0"/>
              </a:rPr>
              <a:t>He is a </a:t>
            </a:r>
            <a:r>
              <a:rPr lang="en-US" sz="3200" b="1" dirty="0" smtClean="0">
                <a:solidFill>
                  <a:schemeClr val="bg1"/>
                </a:solidFill>
                <a:latin typeface="Book Antiqua" pitchFamily="18" charset="0"/>
              </a:rPr>
              <a:t>boy</a:t>
            </a:r>
            <a:r>
              <a:rPr lang="en-US" sz="3200" b="1" dirty="0" smtClean="0">
                <a:solidFill>
                  <a:schemeClr val="bg1"/>
                </a:solidFill>
                <a:latin typeface="Book Antiqua" pitchFamily="18" charset="0"/>
              </a:rPr>
              <a:t>,</a:t>
            </a:r>
            <a:endParaRPr lang="en-US" sz="3200" b="1" dirty="0">
              <a:solidFill>
                <a:schemeClr val="bg1"/>
              </a:solidFill>
              <a:latin typeface="Book Antiqua" pitchFamily="18" charset="0"/>
            </a:endParaRPr>
          </a:p>
        </p:txBody>
      </p:sp>
      <p:sp>
        <p:nvSpPr>
          <p:cNvPr id="4" name="Up Arrow Callout 3"/>
          <p:cNvSpPr/>
          <p:nvPr/>
        </p:nvSpPr>
        <p:spPr>
          <a:xfrm>
            <a:off x="2514598" y="3078436"/>
            <a:ext cx="3581401" cy="1425714"/>
          </a:xfrm>
          <a:prstGeom prst="upArrowCallout">
            <a:avLst>
              <a:gd name="adj1" fmla="val 32571"/>
              <a:gd name="adj2" fmla="val 41641"/>
              <a:gd name="adj3" fmla="val 41974"/>
              <a:gd name="adj4" fmla="val 39470"/>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smtClean="0">
                <a:solidFill>
                  <a:schemeClr val="bg1"/>
                </a:solidFill>
                <a:latin typeface="Book Antiqua" pitchFamily="18" charset="0"/>
              </a:rPr>
              <a:t>What is this?</a:t>
            </a:r>
            <a:endParaRPr lang="en-US" sz="3200" b="1" dirty="0">
              <a:solidFill>
                <a:schemeClr val="bg1"/>
              </a:solidFill>
              <a:latin typeface="Book Antiqua" pitchFamily="18" charset="0"/>
            </a:endParaRPr>
          </a:p>
        </p:txBody>
      </p:sp>
      <p:sp>
        <p:nvSpPr>
          <p:cNvPr id="5" name="Left Arrow 4"/>
          <p:cNvSpPr/>
          <p:nvPr/>
        </p:nvSpPr>
        <p:spPr>
          <a:xfrm>
            <a:off x="5417457" y="1905000"/>
            <a:ext cx="3345543" cy="1143000"/>
          </a:xfrm>
          <a:prstGeom prst="leftArrow">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solidFill>
                  <a:schemeClr val="bg1"/>
                </a:solidFill>
                <a:latin typeface="Book Antiqua" pitchFamily="18" charset="0"/>
              </a:rPr>
              <a:t>Question Tag</a:t>
            </a:r>
            <a:r>
              <a:rPr lang="en-US" sz="3200" b="1" dirty="0">
                <a:solidFill>
                  <a:schemeClr val="bg1"/>
                </a:solidFill>
                <a:latin typeface="Book Antiqua" pitchFamily="18" charset="0"/>
              </a:rPr>
              <a:t>.</a:t>
            </a:r>
          </a:p>
        </p:txBody>
      </p:sp>
      <p:sp>
        <p:nvSpPr>
          <p:cNvPr id="6" name="Oval 5"/>
          <p:cNvSpPr/>
          <p:nvPr/>
        </p:nvSpPr>
        <p:spPr>
          <a:xfrm>
            <a:off x="2960913" y="2148114"/>
            <a:ext cx="2594430" cy="6858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u="sng" dirty="0" smtClean="0">
                <a:solidFill>
                  <a:schemeClr val="bg1"/>
                </a:solidFill>
                <a:latin typeface="Book Antiqua" pitchFamily="18" charset="0"/>
              </a:rPr>
              <a:t>isn’t he?</a:t>
            </a:r>
            <a:endParaRPr lang="en-US" sz="3200" b="1" u="sng" dirty="0">
              <a:solidFill>
                <a:schemeClr val="bg1"/>
              </a:solidFill>
              <a:latin typeface="Book Antiqua" pitchFamily="18" charset="0"/>
            </a:endParaRPr>
          </a:p>
        </p:txBody>
      </p:sp>
    </p:spTree>
    <p:extLst>
      <p:ext uri="{BB962C8B-B14F-4D97-AF65-F5344CB8AC3E}">
        <p14:creationId xmlns:p14="http://schemas.microsoft.com/office/powerpoint/2010/main" val="330367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7" y="0"/>
            <a:ext cx="9753600" cy="6857999"/>
          </a:xfrm>
          <a:prstGeom prst="rect">
            <a:avLst/>
          </a:prstGeom>
        </p:spPr>
      </p:pic>
      <p:sp>
        <p:nvSpPr>
          <p:cNvPr id="2" name="Down Arrow Callout 1"/>
          <p:cNvSpPr/>
          <p:nvPr/>
        </p:nvSpPr>
        <p:spPr>
          <a:xfrm>
            <a:off x="1600200" y="762000"/>
            <a:ext cx="7543800" cy="1981200"/>
          </a:xfrm>
          <a:prstGeom prst="downArrowCallout">
            <a:avLst>
              <a:gd name="adj1" fmla="val 63981"/>
              <a:gd name="adj2" fmla="val 122877"/>
              <a:gd name="adj3" fmla="val 33428"/>
              <a:gd name="adj4" fmla="val 50227"/>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dirty="0" smtClean="0">
                <a:solidFill>
                  <a:schemeClr val="bg1"/>
                </a:solidFill>
                <a:latin typeface="Book Antiqua" pitchFamily="18" charset="0"/>
              </a:rPr>
              <a:t>Our Today’s Class is on</a:t>
            </a:r>
            <a:endParaRPr lang="en-US" sz="4000" b="1" dirty="0">
              <a:solidFill>
                <a:schemeClr val="bg1"/>
              </a:solidFill>
              <a:latin typeface="Book Antiqua" pitchFamily="18" charset="0"/>
            </a:endParaRPr>
          </a:p>
        </p:txBody>
      </p:sp>
      <p:sp>
        <p:nvSpPr>
          <p:cNvPr id="3" name="Oval 2"/>
          <p:cNvSpPr/>
          <p:nvPr/>
        </p:nvSpPr>
        <p:spPr>
          <a:xfrm>
            <a:off x="1752600" y="2895600"/>
            <a:ext cx="7543800" cy="3124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smtClean="0">
                <a:solidFill>
                  <a:schemeClr val="bg1"/>
                </a:solidFill>
                <a:latin typeface="Book Antiqua" pitchFamily="18" charset="0"/>
              </a:rPr>
              <a:t>Tag </a:t>
            </a:r>
            <a:r>
              <a:rPr lang="en-US" sz="4000" b="1" dirty="0" smtClean="0">
                <a:solidFill>
                  <a:schemeClr val="bg1"/>
                </a:solidFill>
                <a:latin typeface="Book Antiqua" pitchFamily="18" charset="0"/>
              </a:rPr>
              <a:t>questions</a:t>
            </a:r>
            <a:endParaRPr lang="en-US" sz="4000" b="1" dirty="0" smtClean="0">
              <a:solidFill>
                <a:schemeClr val="bg1"/>
              </a:solidFill>
              <a:latin typeface="Book Antiqua" pitchFamily="18" charset="0"/>
            </a:endParaRPr>
          </a:p>
        </p:txBody>
      </p:sp>
    </p:spTree>
    <p:extLst>
      <p:ext uri="{BB962C8B-B14F-4D97-AF65-F5344CB8AC3E}">
        <p14:creationId xmlns:p14="http://schemas.microsoft.com/office/powerpoint/2010/main" val="255634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ck Background Images | Free Vectors, Stock Photos &amp; P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Manual Operation 2"/>
          <p:cNvSpPr/>
          <p:nvPr/>
        </p:nvSpPr>
        <p:spPr>
          <a:xfrm>
            <a:off x="533400" y="762000"/>
            <a:ext cx="8153400" cy="647700"/>
          </a:xfrm>
          <a:prstGeom prst="flowChartManualOperation">
            <a:avLst/>
          </a:prstGeom>
          <a:noFill/>
          <a:ln w="76200" cmpd="dbl">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smtClean="0">
                <a:solidFill>
                  <a:schemeClr val="bg1"/>
                </a:solidFill>
                <a:latin typeface="Book Antiqua" pitchFamily="18" charset="0"/>
              </a:rPr>
              <a:t>Learning Outcomes</a:t>
            </a:r>
            <a:endParaRPr lang="en-US" sz="3600" b="1" dirty="0">
              <a:solidFill>
                <a:schemeClr val="bg1"/>
              </a:solidFill>
              <a:latin typeface="Book Antiqua" pitchFamily="18" charset="0"/>
            </a:endParaRPr>
          </a:p>
        </p:txBody>
      </p:sp>
      <p:sp>
        <p:nvSpPr>
          <p:cNvPr id="4" name="Rectangle 3"/>
          <p:cNvSpPr/>
          <p:nvPr/>
        </p:nvSpPr>
        <p:spPr>
          <a:xfrm>
            <a:off x="558800" y="1652814"/>
            <a:ext cx="8153400" cy="3886200"/>
          </a:xfrm>
          <a:prstGeom prst="rect">
            <a:avLst/>
          </a:prstGeom>
          <a:noFill/>
          <a:ln w="76200" cmpd="dbl">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marL="465138" indent="-465138">
              <a:tabLst>
                <a:tab pos="465138" algn="l"/>
              </a:tabLst>
            </a:pPr>
            <a:r>
              <a:rPr lang="en-US" sz="2800" b="1" dirty="0" smtClean="0">
                <a:solidFill>
                  <a:schemeClr val="bg1"/>
                </a:solidFill>
                <a:latin typeface="Book Antiqua" pitchFamily="18" charset="0"/>
              </a:rPr>
              <a:t>	After we have studied this lesson, we will be able to-</a:t>
            </a:r>
          </a:p>
          <a:p>
            <a:pPr marL="1028700" lvl="1" indent="-571500">
              <a:buFont typeface="Wingdings" pitchFamily="2" charset="2"/>
              <a:buChar char="Ø"/>
            </a:pPr>
            <a:r>
              <a:rPr lang="en-US" sz="2800" b="1" dirty="0" smtClean="0">
                <a:solidFill>
                  <a:schemeClr val="bg1"/>
                </a:solidFill>
                <a:latin typeface="Book Antiqua" pitchFamily="18" charset="0"/>
              </a:rPr>
              <a:t>define question tag</a:t>
            </a:r>
          </a:p>
          <a:p>
            <a:pPr marL="1028700" lvl="1" indent="-571500">
              <a:buFont typeface="Wingdings" pitchFamily="2" charset="2"/>
              <a:buChar char="Ø"/>
            </a:pPr>
            <a:r>
              <a:rPr lang="en-US" sz="2800" b="1" dirty="0">
                <a:solidFill>
                  <a:schemeClr val="bg1"/>
                </a:solidFill>
                <a:latin typeface="Book Antiqua" pitchFamily="18" charset="0"/>
              </a:rPr>
              <a:t>i</a:t>
            </a:r>
            <a:r>
              <a:rPr lang="en-US" sz="2800" b="1" dirty="0" smtClean="0">
                <a:solidFill>
                  <a:schemeClr val="bg1"/>
                </a:solidFill>
                <a:latin typeface="Book Antiqua" pitchFamily="18" charset="0"/>
              </a:rPr>
              <a:t>dentify tag operators</a:t>
            </a:r>
          </a:p>
          <a:p>
            <a:pPr marL="1028700" lvl="1" indent="-571500">
              <a:buFont typeface="Wingdings" pitchFamily="2" charset="2"/>
              <a:buChar char="Ø"/>
            </a:pPr>
            <a:r>
              <a:rPr lang="en-US" sz="2800" b="1" dirty="0" smtClean="0">
                <a:solidFill>
                  <a:schemeClr val="bg1"/>
                </a:solidFill>
                <a:latin typeface="Book Antiqua" pitchFamily="18" charset="0"/>
              </a:rPr>
              <a:t>apply tag</a:t>
            </a:r>
          </a:p>
          <a:p>
            <a:pPr marL="1028700" lvl="1" indent="-571500">
              <a:buFont typeface="Wingdings" pitchFamily="2" charset="2"/>
              <a:buChar char="Ø"/>
            </a:pPr>
            <a:r>
              <a:rPr lang="en-US" sz="2800" b="1" dirty="0">
                <a:solidFill>
                  <a:schemeClr val="bg1"/>
                </a:solidFill>
                <a:latin typeface="Book Antiqua" pitchFamily="18" charset="0"/>
              </a:rPr>
              <a:t>d</a:t>
            </a:r>
            <a:r>
              <a:rPr lang="en-US" sz="2800" b="1" dirty="0" smtClean="0">
                <a:solidFill>
                  <a:schemeClr val="bg1"/>
                </a:solidFill>
                <a:latin typeface="Book Antiqua" pitchFamily="18" charset="0"/>
              </a:rPr>
              <a:t>ifferent use of tag</a:t>
            </a:r>
            <a:endParaRPr lang="en-US" sz="2800" b="1" dirty="0">
              <a:solidFill>
                <a:schemeClr val="bg1"/>
              </a:solidFill>
              <a:latin typeface="Book Antiqua" pitchFamily="18" charset="0"/>
            </a:endParaRPr>
          </a:p>
        </p:txBody>
      </p:sp>
    </p:spTree>
    <p:extLst>
      <p:ext uri="{BB962C8B-B14F-4D97-AF65-F5344CB8AC3E}">
        <p14:creationId xmlns:p14="http://schemas.microsoft.com/office/powerpoint/2010/main" val="42441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ack Geometric Texture Royalty Free Cliparts, Vectors, And Stock  Illustration. Image 38946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
            <a:ext cx="2533650" cy="42291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069" y="557857"/>
            <a:ext cx="1202531" cy="38998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extBox 3"/>
          <p:cNvSpPr txBox="1"/>
          <p:nvPr/>
        </p:nvSpPr>
        <p:spPr>
          <a:xfrm>
            <a:off x="1981200" y="1695286"/>
            <a:ext cx="5426869" cy="584775"/>
          </a:xfrm>
          <a:prstGeom prst="rect">
            <a:avLst/>
          </a:prstGeom>
          <a:noFill/>
          <a:ln w="76200" cap="sq" cmpd="dbl">
            <a:noFill/>
            <a:miter lim="800000"/>
          </a:ln>
        </p:spPr>
        <p:txBody>
          <a:bodyPr wrap="square" rtlCol="0">
            <a:spAutoFit/>
          </a:bodyPr>
          <a:lstStyle/>
          <a:p>
            <a:pPr algn="ctr"/>
            <a:r>
              <a:rPr lang="en-US" sz="3200" b="1" dirty="0" smtClean="0">
                <a:solidFill>
                  <a:schemeClr val="bg1"/>
                </a:solidFill>
                <a:latin typeface="Book Antiqua" pitchFamily="18" charset="0"/>
              </a:rPr>
              <a:t>You are </a:t>
            </a:r>
            <a:r>
              <a:rPr lang="en-US" sz="3200" b="1" dirty="0" err="1" smtClean="0">
                <a:solidFill>
                  <a:schemeClr val="bg1"/>
                </a:solidFill>
                <a:latin typeface="Book Antiqua" pitchFamily="18" charset="0"/>
              </a:rPr>
              <a:t>Jisan</a:t>
            </a:r>
            <a:r>
              <a:rPr lang="en-US" sz="3200" b="1" dirty="0" smtClean="0">
                <a:solidFill>
                  <a:schemeClr val="bg1"/>
                </a:solidFill>
                <a:latin typeface="Book Antiqua" pitchFamily="18" charset="0"/>
              </a:rPr>
              <a:t>,  </a:t>
            </a:r>
            <a:r>
              <a:rPr lang="en-US" sz="3200" b="1" u="sng" dirty="0" smtClean="0">
                <a:solidFill>
                  <a:schemeClr val="bg1"/>
                </a:solidFill>
                <a:latin typeface="Book Antiqua" pitchFamily="18" charset="0"/>
              </a:rPr>
              <a:t>aren’t you?</a:t>
            </a:r>
            <a:endParaRPr lang="en-US" sz="3200" b="1" u="sng" dirty="0">
              <a:solidFill>
                <a:schemeClr val="bg1"/>
              </a:solidFill>
              <a:latin typeface="Book Antiqua" pitchFamily="18" charset="0"/>
            </a:endParaRPr>
          </a:p>
        </p:txBody>
      </p:sp>
      <p:sp>
        <p:nvSpPr>
          <p:cNvPr id="5" name="TextBox 4"/>
          <p:cNvSpPr txBox="1"/>
          <p:nvPr/>
        </p:nvSpPr>
        <p:spPr>
          <a:xfrm>
            <a:off x="533400" y="4989493"/>
            <a:ext cx="8077200" cy="954107"/>
          </a:xfrm>
          <a:prstGeom prst="rect">
            <a:avLst/>
          </a:prstGeom>
          <a:noFill/>
          <a:ln w="76200" cap="sq" cmpd="dbl">
            <a:solidFill>
              <a:srgbClr val="FFFF00"/>
            </a:solidFill>
            <a:miter lim="800000"/>
          </a:ln>
        </p:spPr>
        <p:txBody>
          <a:bodyPr wrap="square" rtlCol="0">
            <a:spAutoFit/>
          </a:bodyPr>
          <a:lstStyle/>
          <a:p>
            <a:pPr algn="just"/>
            <a:r>
              <a:rPr lang="en-US" sz="2800" b="1" spc="-100" dirty="0">
                <a:solidFill>
                  <a:schemeClr val="bg1"/>
                </a:solidFill>
                <a:latin typeface="Book Antiqua" pitchFamily="18" charset="0"/>
              </a:rPr>
              <a:t>A tag question is </a:t>
            </a:r>
            <a:r>
              <a:rPr lang="en-US" sz="2800" b="1" spc="-100" dirty="0" smtClean="0">
                <a:solidFill>
                  <a:schemeClr val="bg1"/>
                </a:solidFill>
                <a:latin typeface="Book Antiqua" pitchFamily="18" charset="0"/>
              </a:rPr>
              <a:t>a question that is used </a:t>
            </a:r>
            <a:r>
              <a:rPr lang="en-US" sz="2800" b="1" spc="-100" dirty="0">
                <a:solidFill>
                  <a:schemeClr val="bg1"/>
                </a:solidFill>
                <a:latin typeface="Book Antiqua" pitchFamily="18" charset="0"/>
              </a:rPr>
              <a:t>at the end of a </a:t>
            </a:r>
            <a:r>
              <a:rPr lang="en-US" sz="2800" b="1" spc="-100" dirty="0" smtClean="0">
                <a:solidFill>
                  <a:schemeClr val="bg1"/>
                </a:solidFill>
                <a:latin typeface="Book Antiqua" pitchFamily="18" charset="0"/>
              </a:rPr>
              <a:t>statement to </a:t>
            </a:r>
            <a:r>
              <a:rPr lang="en-US" sz="2800" b="1" spc="-100" dirty="0">
                <a:solidFill>
                  <a:schemeClr val="bg1"/>
                </a:solidFill>
                <a:latin typeface="Book Antiqua" pitchFamily="18" charset="0"/>
              </a:rPr>
              <a:t>get the </a:t>
            </a:r>
            <a:r>
              <a:rPr lang="en-US" sz="2800" b="1" spc="-100" dirty="0" smtClean="0">
                <a:solidFill>
                  <a:schemeClr val="bg1"/>
                </a:solidFill>
                <a:latin typeface="Book Antiqua" pitchFamily="18" charset="0"/>
              </a:rPr>
              <a:t>support </a:t>
            </a:r>
            <a:r>
              <a:rPr lang="en-US" sz="2800" b="1" spc="-100" dirty="0">
                <a:solidFill>
                  <a:schemeClr val="bg1"/>
                </a:solidFill>
                <a:latin typeface="Book Antiqua" pitchFamily="18" charset="0"/>
              </a:rPr>
              <a:t>from the </a:t>
            </a:r>
            <a:r>
              <a:rPr lang="en-US" sz="2800" b="1" spc="-100" dirty="0" smtClean="0">
                <a:solidFill>
                  <a:schemeClr val="bg1"/>
                </a:solidFill>
                <a:latin typeface="Book Antiqua" pitchFamily="18" charset="0"/>
              </a:rPr>
              <a:t>listener.</a:t>
            </a:r>
            <a:endParaRPr lang="en-US" sz="2800" b="1" spc="-100" dirty="0">
              <a:solidFill>
                <a:schemeClr val="bg1"/>
              </a:solidFill>
              <a:latin typeface="Book Antiqua" pitchFamily="18" charset="0"/>
            </a:endParaRPr>
          </a:p>
        </p:txBody>
      </p:sp>
      <p:sp>
        <p:nvSpPr>
          <p:cNvPr id="6" name="Rectangle 5"/>
          <p:cNvSpPr/>
          <p:nvPr/>
        </p:nvSpPr>
        <p:spPr>
          <a:xfrm>
            <a:off x="3610429" y="3227903"/>
            <a:ext cx="3352800" cy="867696"/>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solidFill>
                  <a:schemeClr val="bg1"/>
                </a:solidFill>
                <a:latin typeface="Book Antiqua" pitchFamily="18" charset="0"/>
              </a:rPr>
              <a:t>Adding something with other</a:t>
            </a:r>
            <a:endParaRPr lang="en-US" sz="2800" b="1" dirty="0">
              <a:solidFill>
                <a:schemeClr val="bg1"/>
              </a:solidFill>
              <a:latin typeface="Book Antiqua" pitchFamily="18" charset="0"/>
            </a:endParaRPr>
          </a:p>
        </p:txBody>
      </p:sp>
      <p:sp>
        <p:nvSpPr>
          <p:cNvPr id="7" name="Pentagon 6"/>
          <p:cNvSpPr/>
          <p:nvPr/>
        </p:nvSpPr>
        <p:spPr>
          <a:xfrm>
            <a:off x="2115216" y="3183659"/>
            <a:ext cx="1360488" cy="867696"/>
          </a:xfrm>
          <a:prstGeom prst="homePlate">
            <a:avLst/>
          </a:prstGeom>
          <a:no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bg1"/>
                </a:solidFill>
                <a:latin typeface="Book Antiqua" pitchFamily="18" charset="0"/>
              </a:rPr>
              <a:t>Tag</a:t>
            </a:r>
            <a:endParaRPr lang="en-US" sz="3200" b="1" dirty="0">
              <a:solidFill>
                <a:schemeClr val="bg1"/>
              </a:solidFill>
              <a:latin typeface="Book Antiqua" pitchFamily="18" charset="0"/>
            </a:endParaRPr>
          </a:p>
        </p:txBody>
      </p:sp>
    </p:spTree>
    <p:extLst>
      <p:ext uri="{BB962C8B-B14F-4D97-AF65-F5344CB8AC3E}">
        <p14:creationId xmlns:p14="http://schemas.microsoft.com/office/powerpoint/2010/main" val="80995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309" t="31012" r="4368"/>
          <a:stretch/>
        </p:blipFill>
        <p:spPr>
          <a:xfrm flipH="1">
            <a:off x="152400" y="762000"/>
            <a:ext cx="3276600" cy="2694128"/>
          </a:xfrm>
          <a:prstGeom prst="rect">
            <a:avLst/>
          </a:prstGeom>
          <a:noFill/>
          <a:ln w="76200" cap="sq" cmpd="dbl">
            <a:noFill/>
            <a:miter lim="800000"/>
          </a:ln>
        </p:spPr>
      </p:pic>
      <p:sp>
        <p:nvSpPr>
          <p:cNvPr id="4" name="Left Arrow 3"/>
          <p:cNvSpPr/>
          <p:nvPr/>
        </p:nvSpPr>
        <p:spPr>
          <a:xfrm>
            <a:off x="3429001" y="1093928"/>
            <a:ext cx="5355770" cy="1524000"/>
          </a:xfrm>
          <a:prstGeom prst="leftArrow">
            <a:avLst/>
          </a:prstGeom>
          <a:noFill/>
          <a:ln w="76200" cap="sq" cmpd="dbl">
            <a:solidFill>
              <a:schemeClr val="bg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solidFill>
                  <a:schemeClr val="bg1"/>
                </a:solidFill>
                <a:latin typeface="Book Antiqua" pitchFamily="18" charset="0"/>
              </a:rPr>
              <a:t>A computer operator.</a:t>
            </a:r>
            <a:endParaRPr lang="en-US" sz="3200" b="1" dirty="0">
              <a:solidFill>
                <a:schemeClr val="bg1"/>
              </a:solidFill>
              <a:latin typeface="Book Antiqua" pitchFamily="18" charset="0"/>
            </a:endParaRPr>
          </a:p>
        </p:txBody>
      </p:sp>
      <p:sp>
        <p:nvSpPr>
          <p:cNvPr id="5" name="TextBox 4"/>
          <p:cNvSpPr txBox="1"/>
          <p:nvPr/>
        </p:nvSpPr>
        <p:spPr>
          <a:xfrm>
            <a:off x="3305629" y="3227528"/>
            <a:ext cx="5508171" cy="1815882"/>
          </a:xfrm>
          <a:prstGeom prst="rect">
            <a:avLst/>
          </a:prstGeom>
          <a:noFill/>
          <a:ln w="76200" cap="sq" cmpd="dbl">
            <a:solidFill>
              <a:schemeClr val="bg1"/>
            </a:solidFill>
            <a:miter lim="800000"/>
          </a:ln>
        </p:spPr>
        <p:txBody>
          <a:bodyPr wrap="square" rtlCol="0">
            <a:spAutoFit/>
          </a:bodyPr>
          <a:lstStyle/>
          <a:p>
            <a:pPr algn="just"/>
            <a:r>
              <a:rPr lang="en-US" sz="2800" b="1" dirty="0" smtClean="0">
                <a:solidFill>
                  <a:schemeClr val="bg1"/>
                </a:solidFill>
                <a:latin typeface="Book Antiqua" pitchFamily="18" charset="0"/>
              </a:rPr>
              <a:t>Am, is, are ,was, were, shall, should, will , would, can, could, may, might, have, has, had, must, ought, dare, need.</a:t>
            </a:r>
            <a:endParaRPr lang="en-US" sz="2800" b="1" dirty="0">
              <a:solidFill>
                <a:schemeClr val="bg1"/>
              </a:solidFill>
              <a:latin typeface="Book Antiqua" pitchFamily="18" charset="0"/>
            </a:endParaRPr>
          </a:p>
        </p:txBody>
      </p:sp>
      <p:sp>
        <p:nvSpPr>
          <p:cNvPr id="6" name="TextBox 5"/>
          <p:cNvSpPr txBox="1"/>
          <p:nvPr/>
        </p:nvSpPr>
        <p:spPr>
          <a:xfrm>
            <a:off x="3305629" y="5162243"/>
            <a:ext cx="5479142" cy="954107"/>
          </a:xfrm>
          <a:prstGeom prst="rect">
            <a:avLst/>
          </a:prstGeom>
          <a:noFill/>
          <a:ln w="76200" cap="sq" cmpd="dbl">
            <a:solidFill>
              <a:schemeClr val="bg1"/>
            </a:solidFill>
            <a:miter lim="800000"/>
          </a:ln>
        </p:spPr>
        <p:txBody>
          <a:bodyPr wrap="square" rtlCol="0">
            <a:spAutoFit/>
          </a:bodyPr>
          <a:lstStyle/>
          <a:p>
            <a:r>
              <a:rPr lang="en-US" sz="2800" b="1" dirty="0" smtClean="0">
                <a:solidFill>
                  <a:schemeClr val="bg1"/>
                </a:solidFill>
                <a:latin typeface="Book Antiqua" pitchFamily="18" charset="0"/>
              </a:rPr>
              <a:t>Do, does &amp; did (Used in action verbs)</a:t>
            </a:r>
            <a:endParaRPr lang="en-US" sz="2800" b="1" dirty="0">
              <a:solidFill>
                <a:schemeClr val="bg1"/>
              </a:solidFill>
              <a:latin typeface="Book Antiqua" pitchFamily="18" charset="0"/>
            </a:endParaRPr>
          </a:p>
        </p:txBody>
      </p:sp>
      <p:sp>
        <p:nvSpPr>
          <p:cNvPr id="7" name="Right Arrow 6"/>
          <p:cNvSpPr/>
          <p:nvPr/>
        </p:nvSpPr>
        <p:spPr>
          <a:xfrm>
            <a:off x="304800" y="3379928"/>
            <a:ext cx="2895600" cy="2736422"/>
          </a:xfrm>
          <a:prstGeom prst="rightArrow">
            <a:avLst/>
          </a:prstGeom>
          <a:noFill/>
          <a:ln w="76200" cap="sq" cmpd="dbl">
            <a:solidFill>
              <a:schemeClr val="bg1"/>
            </a:solidFill>
            <a:miter lim="800000"/>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solidFill>
                  <a:schemeClr val="bg1"/>
                </a:solidFill>
                <a:latin typeface="Book Antiqua" pitchFamily="18" charset="0"/>
              </a:rPr>
              <a:t>Tag question operators</a:t>
            </a:r>
            <a:endParaRPr lang="en-US" sz="2400" b="1" dirty="0">
              <a:solidFill>
                <a:schemeClr val="bg1"/>
              </a:solidFill>
              <a:latin typeface="Book Antiqua" pitchFamily="18" charset="0"/>
            </a:endParaRPr>
          </a:p>
        </p:txBody>
      </p:sp>
    </p:spTree>
    <p:extLst>
      <p:ext uri="{BB962C8B-B14F-4D97-AF65-F5344CB8AC3E}">
        <p14:creationId xmlns:p14="http://schemas.microsoft.com/office/powerpoint/2010/main" val="42441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968</Words>
  <Application>Microsoft Office PowerPoint</Application>
  <PresentationFormat>On-screen Show (4:3)</PresentationFormat>
  <Paragraphs>171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dc:creator>
  <cp:lastModifiedBy>ismail - [2010]</cp:lastModifiedBy>
  <cp:revision>11</cp:revision>
  <dcterms:created xsi:type="dcterms:W3CDTF">2006-08-16T00:00:00Z</dcterms:created>
  <dcterms:modified xsi:type="dcterms:W3CDTF">2020-09-25T19:25:36Z</dcterms:modified>
</cp:coreProperties>
</file>