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4CA32-B914-4473-AC6D-3E4D307D5F1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9EBA3-36A8-43F6-86F2-FAEA97681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8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9EBA3-36A8-43F6-86F2-FAEA97681C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2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2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9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5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8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1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9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3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1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9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8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7C72C-126F-4405-ABB2-CB57EF48700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65040-845C-4AAF-A893-96A42D46D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81345" cy="66294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61861">
            <a:off x="-704389" y="550795"/>
            <a:ext cx="10332589" cy="5161590"/>
          </a:xfrm>
        </p:spPr>
        <p:txBody>
          <a:bodyPr>
            <a:normAutofit/>
          </a:bodyPr>
          <a:lstStyle/>
          <a:p>
            <a:r>
              <a:rPr lang="en-US" sz="14900" dirty="0" err="1" smtClean="0">
                <a:solidFill>
                  <a:srgbClr val="FF0000"/>
                </a:solidFill>
              </a:rPr>
              <a:t>স্বা</a:t>
            </a:r>
            <a:r>
              <a:rPr lang="en-US" sz="14900" dirty="0" err="1" smtClean="0">
                <a:solidFill>
                  <a:schemeClr val="accent1"/>
                </a:solidFill>
              </a:rPr>
              <a:t>গ</a:t>
            </a:r>
            <a:r>
              <a:rPr lang="en-US" sz="14900" dirty="0" err="1" smtClean="0">
                <a:solidFill>
                  <a:srgbClr val="00B050"/>
                </a:solidFill>
              </a:rPr>
              <a:t>ত</a:t>
            </a:r>
            <a:r>
              <a:rPr lang="en-US" sz="14900" dirty="0" err="1" smtClean="0">
                <a:solidFill>
                  <a:srgbClr val="C00000"/>
                </a:solidFill>
              </a:rPr>
              <a:t>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7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11" dur="3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3286125"/>
            <a:ext cx="1962150" cy="1962150"/>
          </a:xfrm>
          <a:prstGeom prst="rect">
            <a:avLst/>
          </a:prstGeom>
        </p:spPr>
      </p:pic>
      <p:sp>
        <p:nvSpPr>
          <p:cNvPr id="14" name="Hexagon 13"/>
          <p:cNvSpPr/>
          <p:nvPr/>
        </p:nvSpPr>
        <p:spPr>
          <a:xfrm>
            <a:off x="0" y="3200400"/>
            <a:ext cx="2438400" cy="2209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9000"/>
            <a:ext cx="1524000" cy="167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00400"/>
            <a:ext cx="1676400" cy="1676399"/>
          </a:xfrm>
          <a:prstGeom prst="rect">
            <a:avLst/>
          </a:prstGeom>
        </p:spPr>
      </p:pic>
      <p:sp>
        <p:nvSpPr>
          <p:cNvPr id="9" name="Horizontal Scroll 8"/>
          <p:cNvSpPr/>
          <p:nvPr/>
        </p:nvSpPr>
        <p:spPr>
          <a:xfrm>
            <a:off x="990600" y="152400"/>
            <a:ext cx="6858000" cy="1752599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-38100" y="2384425"/>
            <a:ext cx="8686800" cy="434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514600"/>
            <a:ext cx="6858000" cy="297180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মো:রুস্তম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আলী</a:t>
            </a:r>
            <a:r>
              <a:rPr lang="en-US" sz="7200" dirty="0" smtClean="0">
                <a:solidFill>
                  <a:srgbClr val="00B050"/>
                </a:solidFill>
              </a:rPr>
              <a:t/>
            </a:r>
            <a:br>
              <a:rPr lang="en-US" sz="7200" dirty="0" smtClean="0">
                <a:solidFill>
                  <a:srgbClr val="00B050"/>
                </a:solidFill>
              </a:rPr>
            </a:br>
            <a:r>
              <a:rPr lang="en-US" sz="5300" dirty="0" smtClean="0">
                <a:solidFill>
                  <a:srgbClr val="00B050"/>
                </a:solidFill>
              </a:rPr>
              <a:t> </a:t>
            </a:r>
            <a:r>
              <a:rPr lang="en-US" sz="5300" dirty="0" err="1" smtClean="0">
                <a:solidFill>
                  <a:srgbClr val="00B050"/>
                </a:solidFill>
              </a:rPr>
              <a:t>সহকারী</a:t>
            </a:r>
            <a:r>
              <a:rPr lang="en-US" sz="5300" dirty="0" smtClean="0">
                <a:solidFill>
                  <a:srgbClr val="00B050"/>
                </a:solidFill>
              </a:rPr>
              <a:t> </a:t>
            </a:r>
            <a:r>
              <a:rPr lang="en-US" sz="5300" dirty="0" err="1" smtClean="0">
                <a:solidFill>
                  <a:srgbClr val="00B050"/>
                </a:solidFill>
              </a:rPr>
              <a:t>অধ্যাপক</a:t>
            </a:r>
            <a:r>
              <a:rPr lang="en-US" sz="5300" dirty="0" smtClean="0">
                <a:solidFill>
                  <a:srgbClr val="00B050"/>
                </a:solidFill>
              </a:rPr>
              <a:t> </a:t>
            </a:r>
            <a:r>
              <a:rPr lang="en-US" sz="5300" dirty="0" err="1" smtClean="0">
                <a:solidFill>
                  <a:srgbClr val="00B050"/>
                </a:solidFill>
              </a:rPr>
              <a:t>ব্যবস্থাপনা</a:t>
            </a:r>
            <a:r>
              <a:rPr lang="en-US" sz="5300" dirty="0" smtClean="0">
                <a:solidFill>
                  <a:srgbClr val="00B050"/>
                </a:solidFill>
              </a:rPr>
              <a:t/>
            </a:r>
            <a:br>
              <a:rPr lang="en-US" sz="5300" dirty="0" smtClean="0">
                <a:solidFill>
                  <a:srgbClr val="00B050"/>
                </a:solidFill>
              </a:rPr>
            </a:br>
            <a:r>
              <a:rPr lang="en-US" sz="5300" dirty="0" err="1" smtClean="0">
                <a:solidFill>
                  <a:srgbClr val="FF0000"/>
                </a:solidFill>
              </a:rPr>
              <a:t>মুনছুর</a:t>
            </a:r>
            <a:r>
              <a:rPr lang="en-US" sz="5300" dirty="0" smtClean="0">
                <a:solidFill>
                  <a:srgbClr val="FF0000"/>
                </a:solidFill>
              </a:rPr>
              <a:t> </a:t>
            </a:r>
            <a:r>
              <a:rPr lang="en-US" sz="5300" dirty="0" err="1" smtClean="0">
                <a:solidFill>
                  <a:srgbClr val="FF0000"/>
                </a:solidFill>
              </a:rPr>
              <a:t>আলী</a:t>
            </a:r>
            <a:r>
              <a:rPr lang="en-US" sz="5300" dirty="0" smtClean="0">
                <a:solidFill>
                  <a:srgbClr val="FF0000"/>
                </a:solidFill>
              </a:rPr>
              <a:t> </a:t>
            </a:r>
            <a:r>
              <a:rPr lang="en-US" sz="5300" dirty="0" err="1" smtClean="0">
                <a:solidFill>
                  <a:srgbClr val="FF0000"/>
                </a:solidFill>
              </a:rPr>
              <a:t>কলেজ,নাড়ুয়া</a:t>
            </a:r>
            <a:r>
              <a:rPr lang="en-US" sz="5300" dirty="0" smtClean="0">
                <a:solidFill>
                  <a:srgbClr val="FF0000"/>
                </a:solidFill>
              </a:rPr>
              <a:t>,</a:t>
            </a:r>
            <a:r>
              <a:rPr lang="en-US" sz="5300" dirty="0" smtClean="0">
                <a:solidFill>
                  <a:srgbClr val="00B050"/>
                </a:solidFill>
              </a:rPr>
              <a:t/>
            </a:r>
            <a:br>
              <a:rPr lang="en-US" sz="5300" dirty="0" smtClean="0">
                <a:solidFill>
                  <a:srgbClr val="00B050"/>
                </a:solidFill>
              </a:rPr>
            </a:br>
            <a:r>
              <a:rPr lang="en-US" sz="53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বালিয়াকান্দি,রাজবাড়ী</a:t>
            </a:r>
            <a:r>
              <a:rPr lang="en-US" sz="5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।</a:t>
            </a:r>
            <a:r>
              <a:rPr lang="en-US" sz="7200" dirty="0" smtClean="0">
                <a:solidFill>
                  <a:srgbClr val="00B050"/>
                </a:solidFill>
              </a:rPr>
              <a:t/>
            </a:r>
            <a:br>
              <a:rPr lang="en-US" sz="7200" dirty="0" smtClean="0">
                <a:solidFill>
                  <a:srgbClr val="00B050"/>
                </a:solidFill>
              </a:rPr>
            </a:b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81000"/>
            <a:ext cx="8001000" cy="1268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err="1" smtClean="0">
                <a:solidFill>
                  <a:srgbClr val="C00000"/>
                </a:solidFill>
              </a:rPr>
              <a:t>শি</a:t>
            </a:r>
            <a:r>
              <a:rPr lang="en-US" sz="7200" dirty="0" err="1" smtClean="0">
                <a:solidFill>
                  <a:srgbClr val="C00000"/>
                </a:solidFill>
              </a:rPr>
              <a:t>ক্ষক</a:t>
            </a:r>
            <a:r>
              <a:rPr lang="en-US" sz="7200" dirty="0" smtClean="0"/>
              <a:t> </a:t>
            </a:r>
            <a:r>
              <a:rPr lang="en-US" sz="9600" dirty="0" err="1" smtClean="0">
                <a:solidFill>
                  <a:srgbClr val="00B050"/>
                </a:solidFill>
              </a:rPr>
              <a:t>প</a:t>
            </a:r>
            <a:r>
              <a:rPr lang="en-US" sz="7200" dirty="0" err="1" smtClean="0">
                <a:solidFill>
                  <a:srgbClr val="00B050"/>
                </a:solidFill>
              </a:rPr>
              <a:t>রিচিতি</a:t>
            </a:r>
            <a:endParaRPr lang="en-US" sz="7200" dirty="0">
              <a:solidFill>
                <a:srgbClr val="00B05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73" y="2514601"/>
            <a:ext cx="1492827" cy="1790700"/>
          </a:xfrm>
          <a:prstGeom prst="ellipse">
            <a:avLst/>
          </a:prstGeom>
          <a:ln w="190500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2555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381000" y="3276600"/>
            <a:ext cx="8458200" cy="3124199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990600"/>
          </a:xfr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সংগঠন</a:t>
            </a:r>
            <a:r>
              <a:rPr lang="en-US" dirty="0" smtClean="0"/>
              <a:t> ও </a:t>
            </a:r>
            <a:r>
              <a:rPr lang="en-US" dirty="0" err="1" smtClean="0"/>
              <a:t>ব্যবস্থাপনা</a:t>
            </a:r>
            <a:r>
              <a:rPr lang="en-US" dirty="0" smtClean="0"/>
              <a:t> ১ম </a:t>
            </a:r>
            <a:r>
              <a:rPr lang="en-US" dirty="0" err="1" smtClean="0"/>
              <a:t>পত্র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5908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  </a:t>
            </a:r>
            <a:r>
              <a:rPr lang="en-US" sz="6000" dirty="0" err="1" smtClean="0">
                <a:solidFill>
                  <a:srgbClr val="002060"/>
                </a:solidFill>
              </a:rPr>
              <a:t>অধ্যায়</a:t>
            </a:r>
            <a:r>
              <a:rPr lang="en-US" sz="6000" dirty="0" smtClean="0">
                <a:solidFill>
                  <a:srgbClr val="002060"/>
                </a:solidFill>
              </a:rPr>
              <a:t> :০১</a:t>
            </a:r>
          </a:p>
          <a:p>
            <a:pPr marL="0" indent="0">
              <a:buNone/>
            </a:pPr>
            <a:r>
              <a:rPr lang="en-US" sz="3600" dirty="0" smtClean="0"/>
              <a:t>     </a:t>
            </a:r>
            <a:r>
              <a:rPr lang="en-US" sz="4400" dirty="0" smtClean="0"/>
              <a:t>        </a:t>
            </a:r>
            <a:r>
              <a:rPr lang="en-US" sz="4800" dirty="0" err="1" smtClean="0">
                <a:solidFill>
                  <a:srgbClr val="FFFF00"/>
                </a:solidFill>
              </a:rPr>
              <a:t>ব্যবসায়ের</a:t>
            </a:r>
            <a:r>
              <a:rPr lang="en-US" sz="4800" dirty="0" smtClean="0">
                <a:solidFill>
                  <a:srgbClr val="FFFF00"/>
                </a:solidFill>
              </a:rPr>
              <a:t>  </a:t>
            </a:r>
            <a:r>
              <a:rPr lang="en-US" sz="4800" dirty="0" err="1" smtClean="0">
                <a:solidFill>
                  <a:srgbClr val="FFFF00"/>
                </a:solidFill>
              </a:rPr>
              <a:t>মৌলিক</a:t>
            </a:r>
            <a:r>
              <a:rPr lang="en-US" sz="4800" dirty="0" smtClean="0">
                <a:solidFill>
                  <a:srgbClr val="FFFF00"/>
                </a:solidFill>
              </a:rPr>
              <a:t>  </a:t>
            </a:r>
            <a:r>
              <a:rPr lang="en-US" sz="4800" dirty="0" err="1" smtClean="0">
                <a:solidFill>
                  <a:srgbClr val="FFFF00"/>
                </a:solidFill>
              </a:rPr>
              <a:t>ধারণা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2209800" y="76200"/>
            <a:ext cx="5334000" cy="1828800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পাঠ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পরিচিতি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2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build="p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erge 4"/>
          <p:cNvSpPr/>
          <p:nvPr/>
        </p:nvSpPr>
        <p:spPr>
          <a:xfrm>
            <a:off x="1828800" y="304800"/>
            <a:ext cx="5257800" cy="1981200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</a:rPr>
              <a:t>শিখন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</a:rPr>
              <a:t>ফল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1"/>
            <a:ext cx="8229600" cy="2209800"/>
          </a:xfrm>
          <a:solidFill>
            <a:srgbClr val="00B0F0"/>
          </a:solidFill>
          <a:ln w="76200">
            <a:solidFill>
              <a:srgbClr val="00206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b="1" dirty="0" err="1" smtClean="0">
                <a:solidFill>
                  <a:srgbClr val="C00000"/>
                </a:solidFill>
              </a:rPr>
              <a:t>ব্যবসায়ের</a:t>
            </a:r>
            <a:r>
              <a:rPr lang="en-US" b="1" dirty="0" smtClean="0">
                <a:solidFill>
                  <a:srgbClr val="C00000"/>
                </a:solidFill>
              </a:rPr>
              <a:t>   </a:t>
            </a:r>
            <a:r>
              <a:rPr lang="en-US" b="1" dirty="0" err="1" smtClean="0">
                <a:solidFill>
                  <a:srgbClr val="C00000"/>
                </a:solidFill>
              </a:rPr>
              <a:t>ধারণা</a:t>
            </a:r>
            <a:r>
              <a:rPr lang="en-US" b="1" dirty="0" smtClean="0">
                <a:solidFill>
                  <a:srgbClr val="C00000"/>
                </a:solidFill>
              </a:rPr>
              <a:t>   </a:t>
            </a:r>
            <a:r>
              <a:rPr lang="en-US" b="1" dirty="0" err="1" smtClean="0">
                <a:solidFill>
                  <a:srgbClr val="C00000"/>
                </a:solidFill>
              </a:rPr>
              <a:t>বর্ণনা</a:t>
            </a:r>
            <a:r>
              <a:rPr lang="en-US" b="1" dirty="0" smtClean="0">
                <a:solidFill>
                  <a:srgbClr val="C00000"/>
                </a:solidFill>
              </a:rPr>
              <a:t>   </a:t>
            </a:r>
            <a:r>
              <a:rPr lang="en-US" b="1" dirty="0" err="1">
                <a:solidFill>
                  <a:srgbClr val="C00000"/>
                </a:solidFill>
              </a:rPr>
              <a:t>ক</a:t>
            </a:r>
            <a:r>
              <a:rPr lang="en-US" b="1" dirty="0" err="1" smtClean="0">
                <a:solidFill>
                  <a:srgbClr val="C00000"/>
                </a:solidFill>
              </a:rPr>
              <a:t>রতে</a:t>
            </a:r>
            <a:r>
              <a:rPr lang="en-US" b="1" dirty="0" smtClean="0">
                <a:solidFill>
                  <a:srgbClr val="C00000"/>
                </a:solidFill>
              </a:rPr>
              <a:t>   </a:t>
            </a:r>
            <a:r>
              <a:rPr lang="en-US" b="1" dirty="0" err="1" smtClean="0">
                <a:solidFill>
                  <a:srgbClr val="C00000"/>
                </a:solidFill>
              </a:rPr>
              <a:t>পারবে</a:t>
            </a:r>
            <a:r>
              <a:rPr lang="en-US" b="1" dirty="0" smtClean="0">
                <a:solidFill>
                  <a:srgbClr val="C0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        </a:t>
            </a:r>
            <a:r>
              <a:rPr lang="en-US" b="1" dirty="0" err="1" smtClean="0">
                <a:solidFill>
                  <a:srgbClr val="C00000"/>
                </a:solidFill>
              </a:rPr>
              <a:t>ব্যবসায়ের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</a:rPr>
              <a:t>সংজ্ঞা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</a:rPr>
              <a:t>বলতে</a:t>
            </a:r>
            <a:r>
              <a:rPr lang="en-US" b="1" dirty="0" smtClean="0">
                <a:solidFill>
                  <a:srgbClr val="C00000"/>
                </a:solidFill>
              </a:rPr>
              <a:t> ও </a:t>
            </a:r>
            <a:r>
              <a:rPr lang="en-US" b="1" dirty="0" err="1" smtClean="0">
                <a:solidFill>
                  <a:srgbClr val="C00000"/>
                </a:solidFill>
              </a:rPr>
              <a:t>লিখতে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পারবে</a:t>
            </a:r>
            <a:r>
              <a:rPr lang="en-US" b="1" dirty="0" smtClean="0">
                <a:solidFill>
                  <a:srgbClr val="C00000"/>
                </a:solidFill>
              </a:rPr>
              <a:t>..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        </a:t>
            </a:r>
            <a:r>
              <a:rPr lang="en-US" b="1" dirty="0" err="1" smtClean="0">
                <a:solidFill>
                  <a:srgbClr val="C00000"/>
                </a:solidFill>
              </a:rPr>
              <a:t>ব্যবসায়ের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</a:rPr>
              <a:t>বৈশিষ্ট্য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বলতে</a:t>
            </a:r>
            <a:r>
              <a:rPr lang="en-US" b="1" dirty="0" smtClean="0">
                <a:solidFill>
                  <a:srgbClr val="C00000"/>
                </a:solidFill>
              </a:rPr>
              <a:t> ও </a:t>
            </a:r>
            <a:r>
              <a:rPr lang="en-US" b="1" dirty="0" err="1" smtClean="0">
                <a:solidFill>
                  <a:srgbClr val="C00000"/>
                </a:solidFill>
              </a:rPr>
              <a:t>লিখতে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পারবে</a:t>
            </a:r>
            <a:r>
              <a:rPr lang="en-US" b="1" dirty="0" smtClean="0">
                <a:solidFill>
                  <a:srgbClr val="C00000"/>
                </a:solidFill>
              </a:rPr>
              <a:t>…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228601" y="166255"/>
            <a:ext cx="8762999" cy="1371600"/>
          </a:xfrm>
          <a:prstGeom prst="downArrowCallou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ব্যবসায়ের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ধারনা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1" y="1676400"/>
            <a:ext cx="8762999" cy="3970318"/>
          </a:xfrm>
          <a:prstGeom prst="rect">
            <a:avLst/>
          </a:prstGeom>
          <a:solidFill>
            <a:srgbClr val="00B0F0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‘‘</a:t>
            </a:r>
            <a:r>
              <a:rPr lang="en-US" sz="2800" dirty="0" err="1" smtClean="0"/>
              <a:t>Business”শব্দটি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ল্যাটিন</a:t>
            </a:r>
            <a:r>
              <a:rPr lang="en-US" sz="2800" dirty="0" smtClean="0"/>
              <a:t>  ‘‘</a:t>
            </a:r>
            <a:r>
              <a:rPr lang="en-US" sz="2800" dirty="0" err="1" smtClean="0"/>
              <a:t>Biznis</a:t>
            </a:r>
            <a:r>
              <a:rPr lang="en-US" sz="2800" dirty="0" smtClean="0"/>
              <a:t> ” </a:t>
            </a:r>
            <a:r>
              <a:rPr lang="en-US" sz="2800" dirty="0" err="1" smtClean="0"/>
              <a:t>শব্দ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এসেছে</a:t>
            </a:r>
            <a:r>
              <a:rPr lang="en-US" sz="2800" dirty="0" smtClean="0"/>
              <a:t> ।   </a:t>
            </a:r>
            <a:r>
              <a:rPr lang="en-US" sz="2800" dirty="0" err="1" smtClean="0"/>
              <a:t>ইংরেজী</a:t>
            </a:r>
            <a:r>
              <a:rPr lang="en-US" sz="2800" dirty="0" smtClean="0"/>
              <a:t> ‘‘Business ”</a:t>
            </a:r>
            <a:r>
              <a:rPr lang="en-US" sz="2800" dirty="0" err="1" smtClean="0"/>
              <a:t>শব্দের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আক্ষরিকঅর্থ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হলো</a:t>
            </a:r>
            <a:r>
              <a:rPr lang="en-US" sz="2800" dirty="0" smtClean="0"/>
              <a:t> being busy ;  </a:t>
            </a:r>
            <a:r>
              <a:rPr lang="en-US" sz="2800" dirty="0" err="1" smtClean="0"/>
              <a:t>যার</a:t>
            </a:r>
            <a:r>
              <a:rPr lang="en-US" sz="2800" dirty="0" smtClean="0"/>
              <a:t>  </a:t>
            </a:r>
            <a:r>
              <a:rPr lang="en-US" sz="2800" dirty="0" err="1" smtClean="0"/>
              <a:t>বাংলা</a:t>
            </a:r>
            <a:r>
              <a:rPr lang="en-US" sz="2800" dirty="0" smtClean="0"/>
              <a:t>  </a:t>
            </a:r>
            <a:r>
              <a:rPr lang="en-US" sz="2800" dirty="0" err="1" smtClean="0"/>
              <a:t>অর্থ</a:t>
            </a:r>
            <a:r>
              <a:rPr lang="en-US" sz="2800" dirty="0" smtClean="0"/>
              <a:t>  </a:t>
            </a:r>
            <a:r>
              <a:rPr lang="en-US" sz="2800" dirty="0" err="1" smtClean="0"/>
              <a:t>ব্যস্ত</a:t>
            </a:r>
            <a:r>
              <a:rPr lang="en-US" sz="2800" dirty="0" smtClean="0"/>
              <a:t>  </a:t>
            </a:r>
            <a:r>
              <a:rPr lang="en-US" sz="2800" dirty="0" err="1" smtClean="0"/>
              <a:t>থাকা</a:t>
            </a:r>
            <a:r>
              <a:rPr lang="en-US" sz="2800" dirty="0" smtClean="0"/>
              <a:t> ।</a:t>
            </a:r>
            <a:r>
              <a:rPr lang="en-US" sz="2800" dirty="0" err="1" smtClean="0"/>
              <a:t>তবে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ব্যস্ত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থাকাকেই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ব্যবসা</a:t>
            </a:r>
            <a:endParaRPr lang="en-US" sz="2800" dirty="0" smtClean="0"/>
          </a:p>
          <a:p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। </a:t>
            </a:r>
            <a:r>
              <a:rPr lang="en-US" sz="2800" dirty="0" err="1" smtClean="0"/>
              <a:t>ব্যবসায়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বৈধ</a:t>
            </a:r>
            <a:r>
              <a:rPr lang="en-US" sz="2800" dirty="0"/>
              <a:t>  </a:t>
            </a:r>
            <a:r>
              <a:rPr lang="en-US" sz="2800" dirty="0" err="1" smtClean="0"/>
              <a:t>লেন-দেন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 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সাধারন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ভাবে</a:t>
            </a:r>
            <a:r>
              <a:rPr lang="en-US" sz="2800" dirty="0" smtClean="0"/>
              <a:t>  </a:t>
            </a:r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বৈধ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উপায়ে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মুনাফা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অর্জনের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উদ্দেশ্যে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প্রাকৃতিক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</a:t>
            </a:r>
            <a:r>
              <a:rPr lang="en-US" sz="2800" dirty="0" smtClean="0"/>
              <a:t> </a:t>
            </a:r>
            <a:r>
              <a:rPr lang="en-US" sz="2800" dirty="0" err="1" smtClean="0"/>
              <a:t>আহরণ,তা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দ্বারা</a:t>
            </a:r>
            <a:r>
              <a:rPr lang="en-US" sz="2800" dirty="0" smtClean="0"/>
              <a:t>  </a:t>
            </a:r>
            <a:r>
              <a:rPr lang="en-US" sz="2800" dirty="0" err="1" smtClean="0"/>
              <a:t>ব্যবহারোপযোগী</a:t>
            </a:r>
            <a:r>
              <a:rPr lang="en-US" sz="2800" dirty="0" smtClean="0"/>
              <a:t> </a:t>
            </a:r>
            <a:r>
              <a:rPr lang="en-US" sz="2800" dirty="0" err="1" smtClean="0"/>
              <a:t>পণ্যসামগ্রী</a:t>
            </a:r>
            <a:r>
              <a:rPr lang="en-US" sz="2800" dirty="0" smtClean="0"/>
              <a:t> ও </a:t>
            </a:r>
            <a:r>
              <a:rPr lang="en-US" sz="2800" dirty="0" err="1" smtClean="0"/>
              <a:t>সেবা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কর্ম</a:t>
            </a:r>
            <a:r>
              <a:rPr lang="en-US" sz="2800" dirty="0" smtClean="0"/>
              <a:t> </a:t>
            </a:r>
            <a:r>
              <a:rPr lang="en-US" sz="2800" dirty="0" err="1" smtClean="0"/>
              <a:t>উৎপদন,উৎপাদিত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পণ্যের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বণ্টন</a:t>
            </a:r>
            <a:r>
              <a:rPr lang="en-US" sz="2800" dirty="0" smtClean="0"/>
              <a:t>  </a:t>
            </a:r>
            <a:r>
              <a:rPr lang="en-US" sz="2800" dirty="0" err="1" smtClean="0"/>
              <a:t>এবং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প্রত্যক্ষ</a:t>
            </a:r>
            <a:r>
              <a:rPr lang="en-US" sz="2800" dirty="0" smtClean="0"/>
              <a:t>  </a:t>
            </a:r>
            <a:r>
              <a:rPr lang="en-US" sz="2800" dirty="0" err="1" smtClean="0"/>
              <a:t>সেবা</a:t>
            </a:r>
            <a:r>
              <a:rPr lang="en-US" sz="2800" dirty="0" smtClean="0"/>
              <a:t>  </a:t>
            </a:r>
            <a:r>
              <a:rPr lang="en-US" sz="2800" dirty="0" err="1" smtClean="0"/>
              <a:t>সংক্রান্ত</a:t>
            </a:r>
            <a:r>
              <a:rPr lang="en-US" sz="2800" dirty="0"/>
              <a:t> </a:t>
            </a:r>
            <a:r>
              <a:rPr lang="en-US" sz="2800" dirty="0" err="1" smtClean="0"/>
              <a:t>যাবতীয়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কার্যকেই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ব্যবসায়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581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</a:rPr>
              <a:t>ব্যবসায়ের</a:t>
            </a:r>
            <a:r>
              <a:rPr lang="en-US" sz="6000" dirty="0" smtClean="0">
                <a:solidFill>
                  <a:schemeClr val="bg1"/>
                </a:solidFill>
              </a:rPr>
              <a:t>   </a:t>
            </a:r>
            <a:r>
              <a:rPr lang="en-US" sz="6000" dirty="0" err="1" smtClean="0">
                <a:solidFill>
                  <a:schemeClr val="bg1"/>
                </a:solidFill>
              </a:rPr>
              <a:t>সংজ্ঞা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B.O.Hoilar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chemeClr val="bg1"/>
                </a:solidFill>
              </a:rPr>
              <a:t>এর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মতে</a:t>
            </a:r>
            <a:r>
              <a:rPr lang="en-US" dirty="0" smtClean="0">
                <a:solidFill>
                  <a:schemeClr val="bg1"/>
                </a:solidFill>
              </a:rPr>
              <a:t>-  </a:t>
            </a:r>
            <a:r>
              <a:rPr lang="en-US" sz="2800" dirty="0" smtClean="0">
                <a:solidFill>
                  <a:schemeClr val="bg1"/>
                </a:solidFill>
              </a:rPr>
              <a:t>“</a:t>
            </a:r>
            <a:r>
              <a:rPr lang="en-US" sz="2800" dirty="0" err="1" smtClean="0">
                <a:solidFill>
                  <a:schemeClr val="bg1"/>
                </a:solidFill>
              </a:rPr>
              <a:t>সমাজে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পণ্য</a:t>
            </a:r>
            <a:r>
              <a:rPr lang="en-US" sz="2800" dirty="0" smtClean="0">
                <a:solidFill>
                  <a:schemeClr val="bg1"/>
                </a:solidFill>
              </a:rPr>
              <a:t> ও  </a:t>
            </a:r>
            <a:r>
              <a:rPr lang="en-US" sz="2800" dirty="0" err="1" smtClean="0">
                <a:solidFill>
                  <a:schemeClr val="bg1"/>
                </a:solidFill>
              </a:rPr>
              <a:t>সেবা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সামগ্রী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সরবরাহ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করে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মুনাফা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অর্জনের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লক্ষ্যে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সংগঠিত</a:t>
            </a:r>
            <a:r>
              <a:rPr lang="en-US" sz="2800" dirty="0" smtClean="0">
                <a:solidFill>
                  <a:schemeClr val="bg1"/>
                </a:solidFill>
              </a:rPr>
              <a:t> ও </a:t>
            </a:r>
            <a:r>
              <a:rPr lang="en-US" sz="2800" dirty="0" err="1" smtClean="0">
                <a:solidFill>
                  <a:schemeClr val="bg1"/>
                </a:solidFill>
              </a:rPr>
              <a:t>পরিচালিত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প্রতিষ্ঠানকেই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ব্যবসায়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বলে</a:t>
            </a:r>
            <a:r>
              <a:rPr lang="en-US" sz="2800" dirty="0" smtClean="0">
                <a:solidFill>
                  <a:schemeClr val="bg1"/>
                </a:solidFill>
              </a:rPr>
              <a:t>”।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C00000"/>
                </a:solidFill>
              </a:rPr>
              <a:t>এল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এইচ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হ্যানি</a:t>
            </a:r>
            <a:r>
              <a:rPr lang="en-US" sz="3600" dirty="0" smtClean="0">
                <a:solidFill>
                  <a:srgbClr val="C00000"/>
                </a:solidFill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</a:rPr>
              <a:t>বলেন</a:t>
            </a:r>
            <a:r>
              <a:rPr lang="en-US" sz="3600" dirty="0" smtClean="0">
                <a:solidFill>
                  <a:srgbClr val="C00000"/>
                </a:solidFill>
              </a:rPr>
              <a:t>-</a:t>
            </a:r>
            <a:r>
              <a:rPr lang="en-US" sz="2800" dirty="0" smtClean="0">
                <a:solidFill>
                  <a:srgbClr val="FFFF00"/>
                </a:solidFill>
              </a:rPr>
              <a:t>‘‘</a:t>
            </a:r>
            <a:r>
              <a:rPr lang="en-US" sz="2800" dirty="0" err="1" smtClean="0">
                <a:solidFill>
                  <a:srgbClr val="FFFF00"/>
                </a:solidFill>
              </a:rPr>
              <a:t>পণ্যদ্রব্য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ক্রয়-বিক্রয়ের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মাধ্যমে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ধনসম্পদ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অর্জনে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পরিচালিত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মানবীয়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কার্যাবলীকে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ব্যবসায়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FF00"/>
                </a:solidFill>
              </a:rPr>
              <a:t>বলে</a:t>
            </a:r>
            <a:r>
              <a:rPr lang="en-US" sz="2800" dirty="0" smtClean="0">
                <a:solidFill>
                  <a:srgbClr val="FFFF00"/>
                </a:solidFill>
              </a:rPr>
              <a:t> ।”</a:t>
            </a: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9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  <a:ln w="76200">
            <a:solidFill>
              <a:srgbClr val="002060"/>
            </a:solidFill>
          </a:ln>
        </p:spPr>
        <p:txBody>
          <a:bodyPr/>
          <a:lstStyle/>
          <a:p>
            <a:r>
              <a:rPr lang="en-US" dirty="0" err="1" smtClean="0"/>
              <a:t>ব্যবসায়ের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বৈশিষ্ট্যসমূহ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8077200" cy="403187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3200" dirty="0" smtClean="0"/>
              <a:t>১.মুনাফা </a:t>
            </a:r>
            <a:r>
              <a:rPr lang="en-US" sz="3200" dirty="0" err="1" smtClean="0"/>
              <a:t>অর্জনের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উদ্দেশ্য</a:t>
            </a:r>
            <a:endParaRPr lang="en-US" sz="3200" dirty="0" smtClean="0"/>
          </a:p>
          <a:p>
            <a:r>
              <a:rPr lang="en-US" sz="3200" dirty="0" smtClean="0"/>
              <a:t>২.আইনগত  </a:t>
            </a:r>
            <a:r>
              <a:rPr lang="en-US" sz="3200" dirty="0" err="1" smtClean="0"/>
              <a:t>বৈধতা</a:t>
            </a:r>
            <a:endParaRPr lang="en-US" sz="3200" dirty="0" smtClean="0"/>
          </a:p>
          <a:p>
            <a:r>
              <a:rPr lang="en-US" sz="3200" dirty="0" smtClean="0"/>
              <a:t>৩.পুঁজির </a:t>
            </a:r>
            <a:r>
              <a:rPr lang="en-US" sz="3200" dirty="0" err="1" smtClean="0"/>
              <a:t>সংস্থান</a:t>
            </a:r>
            <a:endParaRPr lang="en-US" sz="3200" dirty="0" smtClean="0"/>
          </a:p>
          <a:p>
            <a:r>
              <a:rPr lang="en-US" sz="3200" dirty="0" smtClean="0"/>
              <a:t>৪.লেনদেনেরপৌন:পুনিতা</a:t>
            </a:r>
          </a:p>
          <a:p>
            <a:r>
              <a:rPr lang="en-US" sz="3200" dirty="0" smtClean="0"/>
              <a:t>৫.ঝঁকি ও </a:t>
            </a:r>
            <a:r>
              <a:rPr lang="en-US" sz="3200" dirty="0" err="1" smtClean="0"/>
              <a:t>অনিশ্চয়তা</a:t>
            </a:r>
            <a:endParaRPr lang="en-US" sz="3200" dirty="0" smtClean="0"/>
          </a:p>
          <a:p>
            <a:r>
              <a:rPr lang="en-US" sz="3200" dirty="0" smtClean="0"/>
              <a:t>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৬.উপযোগ ও </a:t>
            </a:r>
            <a:r>
              <a:rPr lang="en-US" sz="3200" dirty="0" err="1" smtClean="0"/>
              <a:t>উদ্বৃত্ত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সৃষ্টি</a:t>
            </a:r>
            <a:endParaRPr lang="en-US" sz="3200" dirty="0" smtClean="0"/>
          </a:p>
          <a:p>
            <a:r>
              <a:rPr lang="en-US" sz="3200" dirty="0" smtClean="0"/>
              <a:t>৭.পূর্বানুমান</a:t>
            </a:r>
          </a:p>
          <a:p>
            <a:r>
              <a:rPr lang="en-US" sz="3200" dirty="0" smtClean="0"/>
              <a:t>৮.পরিবর্ততনশীলতা</a:t>
            </a:r>
          </a:p>
          <a:p>
            <a:r>
              <a:rPr lang="en-US" sz="3200" dirty="0" smtClean="0"/>
              <a:t>৯.মুক্তপেশা</a:t>
            </a:r>
          </a:p>
          <a:p>
            <a:r>
              <a:rPr lang="en-US" sz="3200" dirty="0" smtClean="0"/>
              <a:t>১০.সেবার </a:t>
            </a:r>
            <a:r>
              <a:rPr lang="en-US" sz="3200" dirty="0" err="1" smtClean="0"/>
              <a:t>মনোভাব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6" name="Frame 5"/>
          <p:cNvSpPr/>
          <p:nvPr/>
        </p:nvSpPr>
        <p:spPr>
          <a:xfrm>
            <a:off x="0" y="1676400"/>
            <a:ext cx="9144000" cy="3657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flipH="1">
            <a:off x="4343396" y="2209800"/>
            <a:ext cx="76200" cy="2590800"/>
          </a:xfrm>
          <a:prstGeom prst="round2Same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5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irect Access Storage 6"/>
          <p:cNvSpPr/>
          <p:nvPr/>
        </p:nvSpPr>
        <p:spPr>
          <a:xfrm>
            <a:off x="190500" y="2133600"/>
            <a:ext cx="8915400" cy="25908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Callout 3"/>
          <p:cNvSpPr/>
          <p:nvPr/>
        </p:nvSpPr>
        <p:spPr>
          <a:xfrm>
            <a:off x="1600200" y="152400"/>
            <a:ext cx="6096000" cy="16002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বাড়ীর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209799"/>
          </a:xfrm>
        </p:spPr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এল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এইচ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হ্যানি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 err="1" smtClean="0">
                <a:solidFill>
                  <a:srgbClr val="C00000"/>
                </a:solidFill>
              </a:rPr>
              <a:t>সংজ্ঞা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খাতায়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লিখে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আনবে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প্রত্যেকে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ব্যবসায়ের</a:t>
            </a:r>
            <a:r>
              <a:rPr lang="en-US" dirty="0" smtClean="0">
                <a:solidFill>
                  <a:srgbClr val="C00000"/>
                </a:solidFill>
              </a:rPr>
              <a:t> ৫টি </a:t>
            </a:r>
            <a:r>
              <a:rPr lang="en-US" dirty="0" err="1" smtClean="0">
                <a:solidFill>
                  <a:srgbClr val="C00000"/>
                </a:solidFill>
              </a:rPr>
              <a:t>বৈশিষ্ট্য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খাতায়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লিখে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আনবে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77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2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598" y="152400"/>
            <a:ext cx="1066800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 smtClean="0"/>
              <a:t>    </a:t>
            </a:r>
            <a:r>
              <a:rPr lang="en-US" sz="13000" dirty="0" err="1" smtClean="0">
                <a:solidFill>
                  <a:srgbClr val="00B050"/>
                </a:solidFill>
              </a:rPr>
              <a:t>ধন্যবাদ</a:t>
            </a:r>
            <a:r>
              <a:rPr lang="en-US" sz="13000" dirty="0" smtClean="0"/>
              <a:t>            </a:t>
            </a:r>
          </a:p>
          <a:p>
            <a:endParaRPr lang="en-US" sz="13000" dirty="0"/>
          </a:p>
          <a:p>
            <a:r>
              <a:rPr lang="en-US" sz="13000" dirty="0" smtClean="0">
                <a:solidFill>
                  <a:srgbClr val="FF0000"/>
                </a:solidFill>
              </a:rPr>
              <a:t>    </a:t>
            </a:r>
            <a:r>
              <a:rPr lang="en-US" sz="13000" dirty="0" err="1" smtClean="0">
                <a:solidFill>
                  <a:srgbClr val="FF0000"/>
                </a:solidFill>
              </a:rPr>
              <a:t>সবাইকে</a:t>
            </a:r>
            <a:endParaRPr lang="en-US" sz="1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203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স্বাগতম </vt:lpstr>
      <vt:lpstr> মো:রুস্তম আলী  সহকারী অধ্যাপক ব্যবস্থাপনা মুনছুর আলী কলেজ,নাড়ুয়া, বালিয়াকান্দি,রাজবাড়ী। </vt:lpstr>
      <vt:lpstr>ব্যবসায় সংগঠন ও ব্যবস্থাপনা ১ম পত্র</vt:lpstr>
      <vt:lpstr>শিখন ফল</vt:lpstr>
      <vt:lpstr>PowerPoint Presentation</vt:lpstr>
      <vt:lpstr>ব্যবসায়ের   সংজ্ঞা</vt:lpstr>
      <vt:lpstr>ব্যবসায়ের বৈশিষ্ট্যসমূহ</vt:lpstr>
      <vt:lpstr>বাড়ীর কাজ</vt:lpstr>
      <vt:lpstr>PowerPoint Presentation</vt:lpstr>
    </vt:vector>
  </TitlesOfParts>
  <Company>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RUSTOM</dc:creator>
  <cp:lastModifiedBy>RUSTOM</cp:lastModifiedBy>
  <cp:revision>32</cp:revision>
  <dcterms:created xsi:type="dcterms:W3CDTF">2020-09-25T10:20:31Z</dcterms:created>
  <dcterms:modified xsi:type="dcterms:W3CDTF">2020-09-25T19:54:13Z</dcterms:modified>
</cp:coreProperties>
</file>