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2"/>
  </p:notesMasterIdLst>
  <p:handoutMasterIdLst>
    <p:handoutMasterId r:id="rId23"/>
  </p:handoutMasterIdLst>
  <p:sldIdLst>
    <p:sldId id="279" r:id="rId2"/>
    <p:sldId id="343" r:id="rId3"/>
    <p:sldId id="289" r:id="rId4"/>
    <p:sldId id="326" r:id="rId5"/>
    <p:sldId id="284" r:id="rId6"/>
    <p:sldId id="327" r:id="rId7"/>
    <p:sldId id="286" r:id="rId8"/>
    <p:sldId id="302" r:id="rId9"/>
    <p:sldId id="317" r:id="rId10"/>
    <p:sldId id="305" r:id="rId11"/>
    <p:sldId id="332" r:id="rId12"/>
    <p:sldId id="333" r:id="rId13"/>
    <p:sldId id="334" r:id="rId14"/>
    <p:sldId id="335" r:id="rId15"/>
    <p:sldId id="336" r:id="rId16"/>
    <p:sldId id="337" r:id="rId17"/>
    <p:sldId id="338" r:id="rId18"/>
    <p:sldId id="266" r:id="rId19"/>
    <p:sldId id="328" r:id="rId20"/>
    <p:sldId id="34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CC0000"/>
    <a:srgbClr val="003300"/>
    <a:srgbClr val="990000"/>
    <a:srgbClr val="333300"/>
    <a:srgbClr val="660033"/>
    <a:srgbClr val="FFFFFF"/>
    <a:srgbClr val="008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6535" autoAdjust="0"/>
  </p:normalViewPr>
  <p:slideViewPr>
    <p:cSldViewPr>
      <p:cViewPr varScale="1">
        <p:scale>
          <a:sx n="61" d="100"/>
          <a:sy n="61" d="100"/>
        </p:scale>
        <p:origin x="1608" y="54"/>
      </p:cViewPr>
      <p:guideLst>
        <p:guide orient="horz" pos="350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69BB-3AC4-484B-9FCB-72BB5B4551F7}" type="datetimeFigureOut">
              <a:rPr lang="en-US" smtClean="0"/>
              <a:pPr/>
              <a:t>9/26/2020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A8F61-B4C1-43AC-AC10-E45A441CFAF3}" type="slidenum">
              <a:rPr lang="en-US" smtClean="0"/>
              <a:pPr/>
              <a:t>‹#›</a:t>
            </a:fld>
            <a:endParaRPr lang="en-US"/>
          </a:p>
        </p:txBody>
      </p:sp>
    </p:spTree>
    <p:extLst>
      <p:ext uri="{BB962C8B-B14F-4D97-AF65-F5344CB8AC3E}">
        <p14:creationId xmlns:p14="http://schemas.microsoft.com/office/powerpoint/2010/main" val="38767316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0D94D-C225-474B-9996-AE9A2EB657E9}" type="datetimeFigureOut">
              <a:rPr lang="en-US" smtClean="0"/>
              <a:pPr/>
              <a:t>9/26/2020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B91F2-C85C-40EA-9E38-FA72BE675867}" type="slidenum">
              <a:rPr lang="en-US" smtClean="0"/>
              <a:pPr/>
              <a:t>‹#›</a:t>
            </a:fld>
            <a:endParaRPr lang="en-US"/>
          </a:p>
        </p:txBody>
      </p:sp>
    </p:spTree>
    <p:extLst>
      <p:ext uri="{BB962C8B-B14F-4D97-AF65-F5344CB8AC3E}">
        <p14:creationId xmlns:p14="http://schemas.microsoft.com/office/powerpoint/2010/main" val="1918320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85FD-FE64-4FAB-99B4-99DE95C5CB7F}" type="slidenum">
              <a:rPr lang="en-US" smtClean="0"/>
              <a:pPr/>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10487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5"/>
              </a:solidFill>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A5B91F2-C85C-40EA-9E38-FA72BE675867}" type="slidenum">
              <a:rPr lang="en-US" smtClean="0"/>
              <a:pPr/>
              <a:t>2</a:t>
            </a:fld>
            <a:endParaRPr lang="en-US"/>
          </a:p>
        </p:txBody>
      </p:sp>
    </p:spTree>
    <p:extLst>
      <p:ext uri="{BB962C8B-B14F-4D97-AF65-F5344CB8AC3E}">
        <p14:creationId xmlns:p14="http://schemas.microsoft.com/office/powerpoint/2010/main" val="199783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B91F2-C85C-40EA-9E38-FA72BE675867}" type="slidenum">
              <a:rPr lang="en-US" smtClean="0"/>
              <a:pPr/>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0404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91F2-C85C-40EA-9E38-FA72BE675867}" type="slidenum">
              <a:rPr lang="en-US" smtClean="0"/>
              <a:pPr/>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0519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87BA1-4B6F-4A94-9661-96943177150E}" type="datetime1">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A3507-C9B2-410A-9E41-1EF6AD49D7ED}" type="datetime1">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02AFF-9636-4682-9E82-1849785C600A}" type="datetime1">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B9457-1798-4FD8-A2EF-B977C23182F3}" type="datetime1">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79FC6-4516-458E-ACC3-06B104AA3F05}" type="datetime1">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5CDD2-D303-49EF-9A84-A2457328D5AA}" type="datetime1">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F10B1-024D-465E-90B1-B2385C3F2780}" type="datetime1">
              <a:rPr lang="en-US" smtClean="0"/>
              <a:pPr/>
              <a:t>9/26/2020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70D19-A537-44DB-8B74-D630E5E6E64F}" type="datetime1">
              <a:rPr lang="en-US" smtClean="0"/>
              <a:pPr/>
              <a:t>9/26/2020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90CD-0396-4DA2-99F2-8FE9F95D5048}" type="datetime1">
              <a:rPr lang="en-US" smtClean="0"/>
              <a:pPr/>
              <a:t>9/26/2020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34DC3-0DB0-4186-B1CA-4EA6F31AE569}" type="datetime1">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EBAAA-1A69-4635-994B-51C28EBD74BF}" type="datetime1">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538BD-A82E-488D-A5B9-3B3096FE1AD3}" type="datetime1">
              <a:rPr lang="en-US" smtClean="0"/>
              <a:pPr/>
              <a:t>9/26/2020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105400"/>
            <a:ext cx="8229600" cy="1524000"/>
          </a:xfrm>
          <a:blipFill>
            <a:blip r:embed="rId3"/>
            <a:tile tx="0" ty="0" sx="100000" sy="100000" flip="none" algn="tl"/>
          </a:blipFill>
          <a:ln>
            <a:solidFill>
              <a:srgbClr val="FFFF00"/>
            </a:solidFill>
          </a:ln>
          <a:effectLst>
            <a:outerShdw blurRad="63500" sx="102000" sy="102000" algn="ctr" rotWithShape="0">
              <a:prstClr val="black">
                <a:alpha val="40000"/>
              </a:prstClr>
            </a:outerShdw>
          </a:effectLst>
          <a:scene3d>
            <a:camera prst="orthographicFront"/>
            <a:lightRig rig="freezing" dir="t">
              <a:rot lat="0" lon="0" rev="5640000"/>
            </a:lightRig>
          </a:scene3d>
          <a:sp3d>
            <a:bevelT w="114300" prst="artDeco"/>
          </a:sp3d>
        </p:spPr>
        <p:txBody>
          <a:bodyPr anchor="t">
            <a:normAutofit fontScale="90000"/>
            <a:scene3d>
              <a:camera prst="orthographicFront"/>
              <a:lightRig rig="freezing" dir="t">
                <a:rot lat="0" lon="0" rev="5640000"/>
              </a:lightRig>
            </a:scene3d>
            <a:sp3d extrusionH="57150" prstMaterial="flat">
              <a:bevelT w="57150" h="38100" prst="artDeco"/>
            </a:sp3d>
          </a:bodyPr>
          <a:lstStyle/>
          <a:p>
            <a:pPr algn="ctr"/>
            <a:r>
              <a:rPr sz="11500" dirty="0" err="1" smtClean="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সবাইকে</a:t>
            </a:r>
            <a:r>
              <a:rPr sz="11500" dirty="0" smtClean="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11500" dirty="0" err="1" smtClean="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শুভেচ্ছা</a:t>
            </a:r>
            <a:endParaRPr lang="en-US" sz="11500" dirty="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
        <p:nvSpPr>
          <p:cNvPr id="2" name="TextBox 1"/>
          <p:cNvSpPr txBox="1"/>
          <p:nvPr/>
        </p:nvSpPr>
        <p:spPr>
          <a:xfrm>
            <a:off x="1219200" y="1981200"/>
            <a:ext cx="6096000"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013325"/>
          </a:xfrm>
          <a:prstGeom prst="rect">
            <a:avLst/>
          </a:prstGeom>
        </p:spPr>
      </p:pic>
    </p:spTree>
    <p:extLst>
      <p:ext uri="{BB962C8B-B14F-4D97-AF65-F5344CB8AC3E}">
        <p14:creationId xmlns:p14="http://schemas.microsoft.com/office/powerpoint/2010/main" val="14403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a:t>
            </a: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উপর </a:t>
            </a: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 ও দ্রাবকের প্রকৃতির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6" name="Content Placeholder 5"/>
          <p:cNvSpPr>
            <a:spLocks noGrp="1"/>
          </p:cNvSpPr>
          <p:nvPr>
            <p:ph idx="1"/>
          </p:nvPr>
        </p:nvSpPr>
        <p:spPr>
          <a:xfrm>
            <a:off x="228600" y="1600200"/>
            <a:ext cx="4800600" cy="48768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bn-BD" sz="3100" b="1" dirty="0">
                <a:solidFill>
                  <a:schemeClr val="tx1"/>
                </a:solidFill>
                <a:effectLst>
                  <a:glow rad="63500">
                    <a:schemeClr val="accent3">
                      <a:satMod val="175000"/>
                      <a:alpha val="40000"/>
                    </a:schemeClr>
                  </a:glow>
                </a:effectLst>
                <a:latin typeface="Kalpurush" panose="02000600000000000000" pitchFamily="2" charset="0"/>
                <a:cs typeface="Kalpurush" panose="02000600000000000000" pitchFamily="2" charset="0"/>
              </a:rPr>
              <a:t>একটি কথা প্রচলিত আছে-</a:t>
            </a:r>
          </a:p>
          <a:p>
            <a:pPr marL="0" indent="0" algn="ctr">
              <a:buNone/>
            </a:pPr>
            <a:r>
              <a:rPr lang="en-US" sz="4000" b="1" dirty="0" smtClean="0">
                <a:ln>
                  <a:solidFill>
                    <a:schemeClr val="tx1"/>
                  </a:solidFill>
                </a:ln>
                <a:solidFill>
                  <a:srgbClr val="990000"/>
                </a:solidFill>
                <a:effectLst>
                  <a:glow rad="63500">
                    <a:schemeClr val="accent3">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rPr>
              <a:t>Like dissolves Like</a:t>
            </a:r>
          </a:p>
          <a:p>
            <a:pPr marL="0" indent="0" algn="just">
              <a:buNone/>
            </a:pPr>
            <a:r>
              <a:rPr lang="bn-BD" sz="3100" b="1" dirty="0" smtClean="0">
                <a:solidFill>
                  <a:schemeClr val="tx1"/>
                </a:solidFill>
                <a:effectLst>
                  <a:glow rad="63500">
                    <a:schemeClr val="accent3">
                      <a:satMod val="175000"/>
                      <a:alpha val="40000"/>
                    </a:schemeClr>
                  </a:glow>
                </a:effectLst>
                <a:latin typeface="Kalpurush" panose="02000600000000000000" pitchFamily="2" charset="0"/>
                <a:cs typeface="Kalpurush" panose="02000600000000000000" pitchFamily="2" charset="0"/>
              </a:rPr>
              <a:t>অর্থাৎ পোলার দ্রব পোলার দ্রাবকে এবং অপোলার দ্রব অপোলার দ্রাবকে দ্রবীভূত হয়। পরীক্ষার সাহায্যেও এটি প্রমাণিত যে, দ্রাবক ও দ্রবের প্রকৃতি ভেদে দ্রাব্যতা পরিবর্তিত হয়।</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856" y="1600200"/>
            <a:ext cx="3927144" cy="4953000"/>
          </a:xfrm>
          <a:prstGeom prst="rect">
            <a:avLst/>
          </a:prstGeom>
          <a:ln>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57182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a:t>
            </a: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উপর </a:t>
            </a: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চাপের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6" name="Content Placeholder 5"/>
          <p:cNvSpPr>
            <a:spLocks noGrp="1"/>
          </p:cNvSpPr>
          <p:nvPr>
            <p:ph idx="1"/>
          </p:nvPr>
        </p:nvSpPr>
        <p:spPr>
          <a:xfrm>
            <a:off x="220639" y="1524000"/>
            <a:ext cx="8763000" cy="50292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endParaRPr lang="bn-BD" sz="1200" b="1" dirty="0" smtClean="0">
              <a:solidFill>
                <a:schemeClr val="tx1"/>
              </a:solidFill>
              <a:latin typeface="Kalpurush" panose="02000600000000000000" pitchFamily="2" charset="0"/>
              <a:cs typeface="Kalpurush" panose="02000600000000000000" pitchFamily="2" charset="0"/>
            </a:endParaRPr>
          </a:p>
          <a:p>
            <a:pPr marL="0" indent="0" algn="just">
              <a:buNone/>
            </a:pPr>
            <a:r>
              <a:rPr lang="bn-BD" sz="3600" b="1" dirty="0" smtClean="0">
                <a:solidFill>
                  <a:schemeClr val="tx1"/>
                </a:solidFill>
                <a:latin typeface="Kalpurush" panose="02000600000000000000" pitchFamily="2" charset="0"/>
                <a:cs typeface="Kalpurush" panose="02000600000000000000" pitchFamily="2" charset="0"/>
              </a:rPr>
              <a:t>হেরনীয় সূত্রমতে, নির্দিষ্ট তাপমাত্রায় কোন তরল দ্রাবকে গ্যাসীয় দ্রবের দ্রাব্যতা প্রযুক্ত চাপের সমাণুপাতিক। কারণ চাপের বৃদ্ধিতে গ্যাসের অণুর আয়তনের সংকোচন ঘটে। যেমনঃ কোমল পানীয়ের বোতলের মুখ খুললে চাপ কমে যাওয়ায় উচ্চ চাপে দ্রবীভূত কার্বন ডাই অক্সাইড এর দ্রাব্যতা হ্রাস পায়। </a:t>
            </a:r>
            <a:endParaRPr lang="en-US" sz="3600" b="1" dirty="0" smtClean="0">
              <a:solidFill>
                <a:schemeClr val="tx1"/>
              </a:solidFill>
              <a:latin typeface="Kalpurush" panose="02000600000000000000" pitchFamily="2" charset="0"/>
              <a:cs typeface="Kalpurush" panose="02000600000000000000" pitchFamily="2" charset="0"/>
            </a:endParaRPr>
          </a:p>
          <a:p>
            <a:pPr marL="0" indent="0" algn="just">
              <a:buNone/>
            </a:pPr>
            <a:r>
              <a:rPr lang="bn-BD" sz="3600" b="1" dirty="0" smtClean="0">
                <a:solidFill>
                  <a:srgbClr val="003300"/>
                </a:solidFill>
                <a:latin typeface="Kalpurush" panose="02000600000000000000" pitchFamily="2" charset="0"/>
                <a:cs typeface="Kalpurush" panose="02000600000000000000" pitchFamily="2" charset="0"/>
              </a:rPr>
              <a:t>তবে কঠিন বা তরল দ্রবের দ্রাব্যতার </a:t>
            </a:r>
            <a:r>
              <a:rPr lang="bn-BD" sz="3600" b="1" dirty="0">
                <a:solidFill>
                  <a:srgbClr val="003300"/>
                </a:solidFill>
                <a:latin typeface="Kalpurush" panose="02000600000000000000" pitchFamily="2" charset="0"/>
                <a:cs typeface="Kalpurush" panose="02000600000000000000" pitchFamily="2" charset="0"/>
              </a:rPr>
              <a:t>উপর </a:t>
            </a:r>
            <a:r>
              <a:rPr lang="bn-BD" sz="3600" b="1" dirty="0" smtClean="0">
                <a:solidFill>
                  <a:srgbClr val="003300"/>
                </a:solidFill>
                <a:latin typeface="Kalpurush" panose="02000600000000000000" pitchFamily="2" charset="0"/>
                <a:cs typeface="Kalpurush" panose="02000600000000000000" pitchFamily="2" charset="0"/>
              </a:rPr>
              <a:t>চাপের </a:t>
            </a:r>
            <a:r>
              <a:rPr lang="bn-BD" sz="3600" b="1" dirty="0">
                <a:solidFill>
                  <a:srgbClr val="003300"/>
                </a:solidFill>
                <a:latin typeface="Kalpurush" panose="02000600000000000000" pitchFamily="2" charset="0"/>
                <a:cs typeface="Kalpurush" panose="02000600000000000000" pitchFamily="2" charset="0"/>
              </a:rPr>
              <a:t>কোন </a:t>
            </a:r>
            <a:r>
              <a:rPr lang="bn-BD" sz="3600" b="1" dirty="0" smtClean="0">
                <a:solidFill>
                  <a:srgbClr val="003300"/>
                </a:solidFill>
                <a:latin typeface="Kalpurush" panose="02000600000000000000" pitchFamily="2" charset="0"/>
                <a:cs typeface="Kalpurush" panose="02000600000000000000" pitchFamily="2" charset="0"/>
              </a:rPr>
              <a:t>প্রভাব </a:t>
            </a:r>
            <a:r>
              <a:rPr lang="bn-BD" sz="3600" b="1" dirty="0">
                <a:solidFill>
                  <a:srgbClr val="003300"/>
                </a:solidFill>
                <a:latin typeface="Kalpurush" panose="02000600000000000000" pitchFamily="2" charset="0"/>
                <a:cs typeface="Kalpurush" panose="02000600000000000000" pitchFamily="2" charset="0"/>
              </a:rPr>
              <a:t>নেই। </a:t>
            </a:r>
            <a:endParaRPr lang="bn-BD" sz="3600" b="1" dirty="0" smtClean="0">
              <a:solidFill>
                <a:srgbClr val="0033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8458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a:t>
            </a: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উপর </a:t>
            </a: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সমআয়ন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6" name="Content Placeholder 5"/>
          <p:cNvSpPr>
            <a:spLocks noGrp="1"/>
          </p:cNvSpPr>
          <p:nvPr>
            <p:ph idx="1"/>
          </p:nvPr>
        </p:nvSpPr>
        <p:spPr>
          <a:xfrm>
            <a:off x="220639" y="1524000"/>
            <a:ext cx="8763000" cy="50292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endParaRPr lang="bn-BD" sz="1200" b="1" dirty="0" smtClean="0">
              <a:solidFill>
                <a:schemeClr val="tx1"/>
              </a:solidFill>
              <a:latin typeface="Kalpurush" panose="02000600000000000000" pitchFamily="2" charset="0"/>
              <a:cs typeface="Kalpurush" panose="02000600000000000000" pitchFamily="2" charset="0"/>
            </a:endParaRPr>
          </a:p>
          <a:p>
            <a:pPr marL="0" indent="0" algn="just">
              <a:buNone/>
            </a:pPr>
            <a:r>
              <a:rPr lang="bn-BD" sz="3600" b="1" dirty="0" smtClean="0">
                <a:solidFill>
                  <a:schemeClr val="tx1"/>
                </a:solidFill>
                <a:latin typeface="Kalpurush" panose="02000600000000000000" pitchFamily="2" charset="0"/>
                <a:cs typeface="Kalpurush" panose="02000600000000000000" pitchFamily="2" charset="0"/>
              </a:rPr>
              <a:t>কোন স্বল্প দ্রবণীয় লবণের দ্রবণে সম আয়ন বিশিষ্ট  কোন সবল তড়িৎ বিশ্লেষ্য পদার্থ যোগ করলে, সবল তড়িৎ বিশ্লেষ্যের উপস্থিতিতে দুর্বল তড়িৎ বিশ্লেষ্য পদার্থের বিয়োজন মাত্রা হ্রাস পায় একে সম আয়ন প্রভাব বলে।</a:t>
            </a:r>
          </a:p>
          <a:p>
            <a:pPr marL="0" indent="0" algn="just">
              <a:buNone/>
            </a:pPr>
            <a:r>
              <a:rPr lang="bn-BD" sz="3600" b="1" dirty="0" smtClean="0">
                <a:solidFill>
                  <a:srgbClr val="C00000"/>
                </a:solidFill>
                <a:latin typeface="Kalpurush" panose="02000600000000000000" pitchFamily="2" charset="0"/>
                <a:cs typeface="Kalpurush" panose="02000600000000000000" pitchFamily="2" charset="0"/>
              </a:rPr>
              <a:t>প্রশ্নঃ সম আয়ন প্রভাবের কারণে দুর্বল তড়িৎ বিশ্লেষ্যের দ্রাব্যতা হ্রাস পায় নাকি বৃদ্ধি পায়?</a:t>
            </a:r>
          </a:p>
        </p:txBody>
      </p:sp>
    </p:spTree>
    <p:extLst>
      <p:ext uri="{BB962C8B-B14F-4D97-AF65-F5344CB8AC3E}">
        <p14:creationId xmlns:p14="http://schemas.microsoft.com/office/powerpoint/2010/main" val="10007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bn-BD" sz="4400" b="1" dirty="0" smtClean="0">
                <a:ln w="18000">
                  <a:no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a:t>
            </a:r>
            <a:r>
              <a:rPr lang="bn-BD" sz="4400" b="1" dirty="0" smtClean="0">
                <a:ln w="18000">
                  <a:noFill/>
                  <a:prstDash val="solid"/>
                  <a:miter lim="800000"/>
                </a:ln>
                <a:no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গুণফল</a:t>
            </a:r>
            <a:endParaRPr lang="en-US" sz="4400" b="1" dirty="0">
              <a:ln w="18000">
                <a:noFill/>
                <a:prstDash val="solid"/>
                <a:miter lim="800000"/>
              </a:ln>
              <a:no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6" name="Content Placeholder 5"/>
          <p:cNvSpPr>
            <a:spLocks noGrp="1"/>
          </p:cNvSpPr>
          <p:nvPr>
            <p:ph idx="1"/>
          </p:nvPr>
        </p:nvSpPr>
        <p:spPr>
          <a:xfrm>
            <a:off x="152400" y="1447800"/>
            <a:ext cx="4876800" cy="52578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endParaRPr lang="bn-BD" sz="500" b="1" dirty="0">
              <a:solidFill>
                <a:schemeClr val="tx1"/>
              </a:solidFill>
              <a:latin typeface="Times New Roman" panose="02020603050405020304" pitchFamily="18" charset="0"/>
              <a:cs typeface="Kalpurush" panose="02000600000000000000" pitchFamily="2" charset="0"/>
            </a:endParaRPr>
          </a:p>
          <a:p>
            <a:pPr marL="0" indent="0" algn="just">
              <a:buNone/>
            </a:pPr>
            <a:r>
              <a:rPr lang="bn-BD" sz="3200" b="1" dirty="0" smtClean="0">
                <a:solidFill>
                  <a:schemeClr val="tx1"/>
                </a:solidFill>
                <a:latin typeface="Times New Roman" panose="02020603050405020304" pitchFamily="18" charset="0"/>
                <a:cs typeface="Kalpurush" panose="02000600000000000000" pitchFamily="2" charset="0"/>
              </a:rPr>
              <a:t>নির্দিষ্ট তাপমাত্রায় কোন স্বল্প দ্রবণীয় লবণের সম্পৃক্ত দ্রবণে বিদ্যমান উপাদান আয়নসমূহের ঘনমাত্রার সর্বোচ্চ গুণফলকে লবণটির দ্রাব্যতা গুণফল বলে। যেমনঃ </a:t>
            </a:r>
            <a:r>
              <a:rPr lang="en-US" sz="3200" b="1" dirty="0" smtClean="0">
                <a:solidFill>
                  <a:schemeClr val="tx1"/>
                </a:solidFill>
                <a:latin typeface="Times New Roman" panose="02020603050405020304" pitchFamily="18" charset="0"/>
                <a:cs typeface="Kalpurush" panose="02000600000000000000" pitchFamily="2" charset="0"/>
              </a:rPr>
              <a:t>A</a:t>
            </a:r>
            <a:r>
              <a:rPr lang="en-US" sz="3200" b="1" baseline="-25000" dirty="0" smtClean="0">
                <a:solidFill>
                  <a:schemeClr val="tx1"/>
                </a:solidFill>
                <a:latin typeface="Times New Roman" panose="02020603050405020304" pitchFamily="18" charset="0"/>
                <a:cs typeface="Kalpurush" panose="02000600000000000000" pitchFamily="2" charset="0"/>
              </a:rPr>
              <a:t>x</a:t>
            </a:r>
            <a:r>
              <a:rPr lang="en-US" sz="3200" b="1" dirty="0" smtClean="0">
                <a:solidFill>
                  <a:schemeClr val="tx1"/>
                </a:solidFill>
                <a:latin typeface="Times New Roman" panose="02020603050405020304" pitchFamily="18" charset="0"/>
                <a:cs typeface="Kalpurush" panose="02000600000000000000" pitchFamily="2" charset="0"/>
              </a:rPr>
              <a:t>B</a:t>
            </a:r>
            <a:r>
              <a:rPr lang="en-US" sz="3200" b="1" baseline="-25000" dirty="0" smtClean="0">
                <a:solidFill>
                  <a:schemeClr val="tx1"/>
                </a:solidFill>
                <a:latin typeface="Times New Roman" panose="02020603050405020304" pitchFamily="18" charset="0"/>
                <a:cs typeface="Kalpurush" panose="02000600000000000000" pitchFamily="2" charset="0"/>
              </a:rPr>
              <a:t>y</a:t>
            </a:r>
            <a:r>
              <a:rPr lang="bn-BD" sz="3200" b="1" baseline="-25000" dirty="0" smtClean="0">
                <a:solidFill>
                  <a:schemeClr val="tx1"/>
                </a:solidFill>
                <a:latin typeface="Times New Roman" panose="02020603050405020304" pitchFamily="18" charset="0"/>
                <a:cs typeface="Kalpurush" panose="02000600000000000000" pitchFamily="2" charset="0"/>
              </a:rPr>
              <a:t> </a:t>
            </a:r>
            <a:r>
              <a:rPr lang="bn-BD" sz="3200" b="1" dirty="0" smtClean="0">
                <a:solidFill>
                  <a:schemeClr val="tx1"/>
                </a:solidFill>
                <a:latin typeface="Times New Roman" panose="02020603050405020304" pitchFamily="18" charset="0"/>
                <a:cs typeface="Kalpurush" panose="02000600000000000000" pitchFamily="2" charset="0"/>
              </a:rPr>
              <a:t>যৌগের দ্রাব্যতা গুণফলের সমীকরণঃ</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b="1" dirty="0" smtClean="0">
                <a:solidFill>
                  <a:schemeClr val="tx1"/>
                </a:solidFill>
                <a:latin typeface="Times New Roman" panose="02020603050405020304" pitchFamily="18" charset="0"/>
                <a:cs typeface="Kalpurush" panose="02000600000000000000" pitchFamily="2" charset="0"/>
              </a:rPr>
              <a:t>A</a:t>
            </a:r>
            <a:r>
              <a:rPr lang="en-US" sz="3200" b="1" baseline="-25000" dirty="0" smtClean="0">
                <a:solidFill>
                  <a:schemeClr val="tx1"/>
                </a:solidFill>
                <a:latin typeface="Times New Roman" panose="02020603050405020304" pitchFamily="18" charset="0"/>
                <a:cs typeface="Kalpurush" panose="02000600000000000000" pitchFamily="2" charset="0"/>
              </a:rPr>
              <a:t>x</a:t>
            </a:r>
            <a:r>
              <a:rPr lang="en-US" sz="3200" b="1" dirty="0" smtClean="0">
                <a:solidFill>
                  <a:schemeClr val="tx1"/>
                </a:solidFill>
                <a:latin typeface="Times New Roman" panose="02020603050405020304" pitchFamily="18" charset="0"/>
                <a:cs typeface="Kalpurush" panose="02000600000000000000" pitchFamily="2" charset="0"/>
              </a:rPr>
              <a:t>B</a:t>
            </a:r>
            <a:r>
              <a:rPr lang="en-US" sz="3200" b="1" baseline="-25000" dirty="0" smtClean="0">
                <a:solidFill>
                  <a:schemeClr val="tx1"/>
                </a:solidFill>
                <a:latin typeface="Times New Roman" panose="02020603050405020304" pitchFamily="18" charset="0"/>
                <a:cs typeface="Kalpurush" panose="02000600000000000000" pitchFamily="2" charset="0"/>
              </a:rPr>
              <a:t>y</a:t>
            </a:r>
            <a:r>
              <a:rPr lang="en-US" sz="3200" b="1" dirty="0" smtClean="0">
                <a:solidFill>
                  <a:schemeClr val="tx1"/>
                </a:solidFill>
                <a:latin typeface="Times New Roman" panose="02020603050405020304" pitchFamily="18" charset="0"/>
                <a:cs typeface="Kalpurush" panose="02000600000000000000" pitchFamily="2" charset="0"/>
              </a:rPr>
              <a:t>=</a:t>
            </a:r>
            <a:r>
              <a:rPr lang="en-US" sz="3200" b="1" dirty="0" err="1" smtClean="0">
                <a:solidFill>
                  <a:schemeClr val="tx1"/>
                </a:solidFill>
                <a:latin typeface="Times New Roman" panose="02020603050405020304" pitchFamily="18" charset="0"/>
                <a:cs typeface="Kalpurush" panose="02000600000000000000" pitchFamily="2" charset="0"/>
              </a:rPr>
              <a:t>xA</a:t>
            </a:r>
            <a:r>
              <a:rPr lang="en-US" sz="3200" b="1" baseline="30000" dirty="0" err="1" smtClean="0">
                <a:solidFill>
                  <a:schemeClr val="tx1"/>
                </a:solidFill>
                <a:latin typeface="Times New Roman" panose="02020603050405020304" pitchFamily="18" charset="0"/>
                <a:cs typeface="Kalpurush" panose="02000600000000000000" pitchFamily="2" charset="0"/>
              </a:rPr>
              <a:t>y</a:t>
            </a:r>
            <a:r>
              <a:rPr lang="en-US" sz="3200" b="1" baseline="30000" dirty="0" smtClean="0">
                <a:solidFill>
                  <a:schemeClr val="tx1"/>
                </a:solidFill>
                <a:latin typeface="Times New Roman" panose="02020603050405020304" pitchFamily="18" charset="0"/>
                <a:cs typeface="Kalpurush" panose="02000600000000000000" pitchFamily="2" charset="0"/>
              </a:rPr>
              <a:t>+</a:t>
            </a:r>
            <a:r>
              <a:rPr lang="en-US" sz="3200" b="1" dirty="0" smtClean="0">
                <a:solidFill>
                  <a:schemeClr val="tx1"/>
                </a:solidFill>
                <a:latin typeface="Times New Roman" panose="02020603050405020304" pitchFamily="18" charset="0"/>
                <a:cs typeface="Kalpurush" panose="02000600000000000000" pitchFamily="2" charset="0"/>
              </a:rPr>
              <a:t>+yB</a:t>
            </a:r>
            <a:r>
              <a:rPr lang="en-US" sz="3200" b="1" baseline="30000" dirty="0" smtClean="0">
                <a:solidFill>
                  <a:schemeClr val="tx1"/>
                </a:solidFill>
                <a:latin typeface="Times New Roman" panose="02020603050405020304" pitchFamily="18" charset="0"/>
                <a:cs typeface="Kalpurush" panose="02000600000000000000" pitchFamily="2" charset="0"/>
              </a:rPr>
              <a:t>x-</a:t>
            </a:r>
          </a:p>
          <a:p>
            <a:pPr marL="0" indent="0" algn="just">
              <a:buNone/>
            </a:pPr>
            <a:r>
              <a:rPr lang="en-US" sz="3200" b="1" dirty="0" smtClean="0">
                <a:solidFill>
                  <a:schemeClr val="tx1"/>
                </a:solidFill>
                <a:latin typeface="Times New Roman" panose="02020603050405020304" pitchFamily="18" charset="0"/>
                <a:cs typeface="Kalpurush" panose="02000600000000000000" pitchFamily="2" charset="0"/>
              </a:rPr>
              <a:t>Ksp=</a:t>
            </a:r>
            <a:r>
              <a:rPr lang="en-US" sz="3200" b="1" dirty="0" err="1" smtClean="0">
                <a:solidFill>
                  <a:schemeClr val="tx1"/>
                </a:solidFill>
                <a:latin typeface="Times New Roman" panose="02020603050405020304" pitchFamily="18" charset="0"/>
                <a:cs typeface="Kalpurush" panose="02000600000000000000" pitchFamily="2" charset="0"/>
              </a:rPr>
              <a:t>x</a:t>
            </a:r>
            <a:r>
              <a:rPr lang="en-US" sz="3200" b="1" baseline="30000" dirty="0" err="1" smtClean="0">
                <a:solidFill>
                  <a:schemeClr val="tx1"/>
                </a:solidFill>
                <a:latin typeface="Times New Roman" panose="02020603050405020304" pitchFamily="18" charset="0"/>
                <a:cs typeface="Kalpurush" panose="02000600000000000000" pitchFamily="2" charset="0"/>
              </a:rPr>
              <a:t>x</a:t>
            </a:r>
            <a:r>
              <a:rPr lang="en-US" sz="3200" b="1" dirty="0" err="1" smtClean="0">
                <a:solidFill>
                  <a:schemeClr val="tx1"/>
                </a:solidFill>
                <a:latin typeface="Times New Roman" panose="02020603050405020304" pitchFamily="18" charset="0"/>
                <a:cs typeface="Kalpurush" panose="02000600000000000000" pitchFamily="2" charset="0"/>
              </a:rPr>
              <a:t>y</a:t>
            </a:r>
            <a:r>
              <a:rPr lang="en-US" sz="3200" b="1" baseline="30000" dirty="0" err="1" smtClean="0">
                <a:solidFill>
                  <a:schemeClr val="tx1"/>
                </a:solidFill>
                <a:latin typeface="Times New Roman" panose="02020603050405020304" pitchFamily="18" charset="0"/>
                <a:cs typeface="Kalpurush" panose="02000600000000000000" pitchFamily="2" charset="0"/>
              </a:rPr>
              <a:t>y</a:t>
            </a:r>
            <a:r>
              <a:rPr lang="en-US" sz="3200" b="1" dirty="0" err="1" smtClean="0">
                <a:solidFill>
                  <a:schemeClr val="tx1"/>
                </a:solidFill>
                <a:latin typeface="Times New Roman" panose="02020603050405020304" pitchFamily="18" charset="0"/>
                <a:cs typeface="Kalpurush" panose="02000600000000000000" pitchFamily="2" charset="0"/>
              </a:rPr>
              <a:t>S</a:t>
            </a:r>
            <a:r>
              <a:rPr lang="en-US" sz="3200" b="1" baseline="30000" dirty="0" err="1" smtClean="0">
                <a:solidFill>
                  <a:schemeClr val="tx1"/>
                </a:solidFill>
                <a:latin typeface="Times New Roman" panose="02020603050405020304" pitchFamily="18" charset="0"/>
                <a:cs typeface="Kalpurush" panose="02000600000000000000" pitchFamily="2" charset="0"/>
              </a:rPr>
              <a:t>x+y</a:t>
            </a:r>
            <a:endParaRPr lang="bn-BD" sz="3200" b="1" baseline="30000" dirty="0" smtClean="0">
              <a:solidFill>
                <a:schemeClr val="tx1"/>
              </a:solidFill>
              <a:latin typeface="Times New Roman" panose="02020603050405020304" pitchFamily="18" charset="0"/>
              <a:cs typeface="Kalpurush" panose="02000600000000000000" pitchFamily="2" charset="0"/>
            </a:endParaRPr>
          </a:p>
          <a:p>
            <a:pPr marL="0" indent="0" algn="just">
              <a:buNone/>
            </a:pPr>
            <a:endParaRPr lang="bn-BD" sz="3200" b="1" dirty="0" smtClean="0">
              <a:solidFill>
                <a:schemeClr val="tx1"/>
              </a:solidFill>
              <a:latin typeface="Times New Roman" panose="02020603050405020304" pitchFamily="18" charset="0"/>
              <a:cs typeface="Kalpurush" panose="02000600000000000000" pitchFamily="2" charset="0"/>
            </a:endParaRPr>
          </a:p>
          <a:p>
            <a:pPr marL="0" indent="0" algn="just">
              <a:buNone/>
            </a:pPr>
            <a:endParaRPr lang="bn-BD" sz="1600" b="1" dirty="0">
              <a:solidFill>
                <a:schemeClr val="tx1"/>
              </a:solidFill>
              <a:latin typeface="Times New Roman" panose="02020603050405020304" pitchFamily="18" charset="0"/>
              <a:cs typeface="Kalpurush" panose="02000600000000000000" pitchFamily="2" charset="0"/>
            </a:endParaRPr>
          </a:p>
          <a:p>
            <a:pPr marL="0" indent="0" algn="just">
              <a:buNone/>
            </a:pPr>
            <a:endParaRPr lang="bn-BD" sz="1600" b="1" dirty="0" smtClean="0">
              <a:solidFill>
                <a:schemeClr val="tx1"/>
              </a:solidFill>
              <a:latin typeface="Times New Roman" panose="02020603050405020304" pitchFamily="18" charset="0"/>
              <a:cs typeface="Kalpurush" panose="02000600000000000000" pitchFamily="2" charset="0"/>
            </a:endParaRPr>
          </a:p>
          <a:p>
            <a:pPr marL="0" indent="0" algn="just">
              <a:buNone/>
            </a:pPr>
            <a:endParaRPr lang="bn-BD" sz="1600" b="1" dirty="0" smtClean="0">
              <a:solidFill>
                <a:schemeClr val="tx1"/>
              </a:solidFill>
              <a:latin typeface="Times New Roman" panose="02020603050405020304" pitchFamily="18" charset="0"/>
              <a:cs typeface="Kalpurush" panose="020006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8801036"/>
              </p:ext>
            </p:extLst>
          </p:nvPr>
        </p:nvGraphicFramePr>
        <p:xfrm>
          <a:off x="5334000" y="1447800"/>
          <a:ext cx="3581400" cy="528592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57399"/>
                <a:gridCol w="1524001"/>
              </a:tblGrid>
              <a:tr h="1448912">
                <a:tc>
                  <a:txBody>
                    <a:bodyPr/>
                    <a:lstStyle/>
                    <a:p>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যৌগের</a:t>
                      </a:r>
                      <a:r>
                        <a:rPr lang="bn-BD" sz="3200" baseline="0" dirty="0" smtClean="0">
                          <a:ln>
                            <a:solidFill>
                              <a:srgbClr val="FFFF00"/>
                            </a:solidFill>
                          </a:ln>
                          <a:solidFill>
                            <a:srgbClr val="FFFF00"/>
                          </a:solidFill>
                          <a:effectLst/>
                          <a:latin typeface="Kalpurush" panose="02000600000000000000" pitchFamily="2" charset="0"/>
                          <a:cs typeface="Kalpurush" panose="02000600000000000000" pitchFamily="2" charset="0"/>
                        </a:rPr>
                        <a:t> সংকেত</a:t>
                      </a:r>
                      <a:r>
                        <a:rPr lang="en-US" sz="3200" baseline="0" dirty="0" smtClean="0">
                          <a:ln>
                            <a:solidFill>
                              <a:srgbClr val="FFFF00"/>
                            </a:solidFill>
                          </a:ln>
                          <a:solidFill>
                            <a:srgbClr val="FFFF00"/>
                          </a:solidFill>
                          <a:effectLst/>
                          <a:latin typeface="Kalpurush" panose="02000600000000000000" pitchFamily="2" charset="0"/>
                          <a:cs typeface="Kalpurush" panose="02000600000000000000" pitchFamily="2" charset="0"/>
                        </a:rPr>
                        <a:t>/ </a:t>
                      </a:r>
                    </a:p>
                    <a:p>
                      <a:r>
                        <a:rPr lang="bn-BD" sz="3200" baseline="0" dirty="0" smtClean="0">
                          <a:ln>
                            <a:solidFill>
                              <a:srgbClr val="FFFF00"/>
                            </a:solidFill>
                          </a:ln>
                          <a:solidFill>
                            <a:srgbClr val="FFFF00"/>
                          </a:solidFill>
                          <a:effectLst/>
                          <a:latin typeface="Kalpurush" panose="02000600000000000000" pitchFamily="2" charset="0"/>
                          <a:cs typeface="Kalpurush" panose="02000600000000000000" pitchFamily="2" charset="0"/>
                        </a:rPr>
                        <a:t>প্রকৃতি</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c>
                  <a:txBody>
                    <a:bodyPr/>
                    <a:lstStyle/>
                    <a:p>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দ্রাব্যতা গুণফলের </a:t>
                      </a:r>
                      <a:endPar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endParaRPr>
                    </a:p>
                    <a:p>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সমীকরণ</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 বা</a:t>
                      </a:r>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 A</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B</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4S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3</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3</a:t>
                      </a:r>
                      <a:endParaRPr lang="en-US" sz="3200" baseline="-25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27S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4</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5</a:t>
                      </a:r>
                      <a:endParaRPr lang="en-US" sz="3200" baseline="-25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3125S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6</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endParaRPr lang="en-US" sz="3200" baseline="-25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16S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4</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rgbClr val="FF33CC"/>
                    </a:solidFill>
                  </a:tcPr>
                </a:tc>
              </a:tr>
            </a:tbl>
          </a:graphicData>
        </a:graphic>
      </p:graphicFrame>
    </p:spTree>
    <p:extLst>
      <p:ext uri="{BB962C8B-B14F-4D97-AF65-F5344CB8AC3E}">
        <p14:creationId xmlns:p14="http://schemas.microsoft.com/office/powerpoint/2010/main" val="35208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934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ও দ্রাব্যতা গুণফলের পার্থক্য</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58187020"/>
              </p:ext>
            </p:extLst>
          </p:nvPr>
        </p:nvGraphicFramePr>
        <p:xfrm>
          <a:off x="-76199" y="-2"/>
          <a:ext cx="9143999" cy="7008021"/>
        </p:xfrm>
        <a:graphic>
          <a:graphicData uri="http://schemas.openxmlformats.org/drawingml/2006/table">
            <a:tbl>
              <a:tblPr firstRow="1" bandRow="1">
                <a:tableStyleId>{5C22544A-7EE6-4342-B048-85BDC9FD1C3A}</a:tableStyleId>
              </a:tblPr>
              <a:tblGrid>
                <a:gridCol w="4191000"/>
                <a:gridCol w="4952999"/>
              </a:tblGrid>
              <a:tr h="547950">
                <a:tc>
                  <a:txBody>
                    <a:bodyPr/>
                    <a:lstStyle/>
                    <a:p>
                      <a:pPr algn="ctr"/>
                      <a:r>
                        <a:rPr lang="bn-BD" sz="2800" dirty="0" smtClean="0">
                          <a:solidFill>
                            <a:schemeClr val="tx1"/>
                          </a:solidFill>
                          <a:latin typeface="Kalpurush" panose="02000600000000000000" pitchFamily="2" charset="0"/>
                          <a:cs typeface="Kalpurush" panose="02000600000000000000" pitchFamily="2" charset="0"/>
                        </a:rPr>
                        <a:t>দ্রাব্যতা</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bn-BD" sz="2800" dirty="0" smtClean="0">
                          <a:solidFill>
                            <a:schemeClr val="tx1"/>
                          </a:solidFill>
                          <a:latin typeface="Kalpurush" panose="02000600000000000000" pitchFamily="2" charset="0"/>
                          <a:cs typeface="Kalpurush" panose="02000600000000000000" pitchFamily="2" charset="0"/>
                        </a:rPr>
                        <a:t>দ্রাব্যতা গুণফল</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r h="2117543">
                <a:tc>
                  <a:txBody>
                    <a:bodyPr/>
                    <a:lstStyle/>
                    <a:p>
                      <a:r>
                        <a:rPr lang="bn-BD" sz="2800" dirty="0" smtClean="0">
                          <a:solidFill>
                            <a:schemeClr val="tx1"/>
                          </a:solidFill>
                          <a:latin typeface="Kalpurush" panose="02000600000000000000" pitchFamily="2" charset="0"/>
                          <a:cs typeface="Kalpurush" panose="02000600000000000000" pitchFamily="2" charset="0"/>
                        </a:rPr>
                        <a:t>১. দ্রাব্যতার সমীকরণ</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১. দ্রাব্যতাগুণফলের</a:t>
                      </a:r>
                      <a:r>
                        <a:rPr lang="bn-BD" sz="2800" baseline="0" dirty="0" smtClean="0">
                          <a:solidFill>
                            <a:schemeClr val="tx1"/>
                          </a:solidFill>
                          <a:latin typeface="Kalpurush" panose="02000600000000000000" pitchFamily="2" charset="0"/>
                          <a:cs typeface="Kalpurush" panose="02000600000000000000" pitchFamily="2" charset="0"/>
                        </a:rPr>
                        <a:t> সমীকরণ</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085632">
                <a:tc>
                  <a:txBody>
                    <a:bodyPr/>
                    <a:lstStyle/>
                    <a:p>
                      <a:r>
                        <a:rPr lang="bn-BD" sz="2800" dirty="0" smtClean="0">
                          <a:solidFill>
                            <a:schemeClr val="tx1"/>
                          </a:solidFill>
                          <a:latin typeface="Kalpurush" panose="02000600000000000000" pitchFamily="2" charset="0"/>
                          <a:cs typeface="Kalpurush" panose="02000600000000000000" pitchFamily="2" charset="0"/>
                        </a:rPr>
                        <a:t>২. দ্রাব্যতার একক</a:t>
                      </a:r>
                      <a:r>
                        <a:rPr lang="bn-BD" sz="2800" baseline="0" dirty="0" smtClean="0">
                          <a:solidFill>
                            <a:schemeClr val="tx1"/>
                          </a:solidFill>
                          <a:latin typeface="Kalpurush" panose="02000600000000000000" pitchFamily="2" charset="0"/>
                          <a:cs typeface="Kalpurush" panose="02000600000000000000" pitchFamily="2" charset="0"/>
                        </a:rPr>
                        <a:t> </a:t>
                      </a:r>
                      <a:r>
                        <a:rPr lang="en-US" sz="2800" baseline="0" dirty="0" smtClean="0">
                          <a:solidFill>
                            <a:schemeClr val="tx1"/>
                          </a:solidFill>
                          <a:latin typeface="Kalpurush" panose="02000600000000000000" pitchFamily="2" charset="0"/>
                          <a:cs typeface="Kalpurush" panose="02000600000000000000" pitchFamily="2" charset="0"/>
                        </a:rPr>
                        <a:t>g/100ml </a:t>
                      </a:r>
                      <a:endParaRPr lang="bn-BD" sz="2800" baseline="0" dirty="0" smtClean="0">
                        <a:solidFill>
                          <a:schemeClr val="tx1"/>
                        </a:solidFill>
                        <a:latin typeface="Kalpurush" panose="02000600000000000000" pitchFamily="2" charset="0"/>
                        <a:cs typeface="Kalpurush" panose="02000600000000000000" pitchFamily="2" charset="0"/>
                      </a:endParaRPr>
                    </a:p>
                    <a:p>
                      <a:r>
                        <a:rPr lang="bn-BD" sz="2800" baseline="0" dirty="0" smtClean="0">
                          <a:solidFill>
                            <a:schemeClr val="tx1"/>
                          </a:solidFill>
                          <a:latin typeface="Kalpurush" panose="02000600000000000000" pitchFamily="2" charset="0"/>
                          <a:cs typeface="Kalpurush" panose="02000600000000000000" pitchFamily="2" charset="0"/>
                        </a:rPr>
                        <a:t>বা </a:t>
                      </a:r>
                      <a:r>
                        <a:rPr lang="en-US" sz="2800" baseline="0" dirty="0" smtClean="0">
                          <a:solidFill>
                            <a:schemeClr val="tx1"/>
                          </a:solidFill>
                          <a:latin typeface="Kalpurush" panose="02000600000000000000" pitchFamily="2" charset="0"/>
                          <a:cs typeface="Kalpurush" panose="02000600000000000000" pitchFamily="2" charset="0"/>
                        </a:rPr>
                        <a:t>g/L</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২. সাধারণত</a:t>
                      </a:r>
                      <a:r>
                        <a:rPr lang="bn-BD" sz="2800" baseline="0" dirty="0" smtClean="0">
                          <a:solidFill>
                            <a:schemeClr val="tx1"/>
                          </a:solidFill>
                          <a:latin typeface="Kalpurush" panose="02000600000000000000" pitchFamily="2" charset="0"/>
                          <a:cs typeface="Kalpurush" panose="02000600000000000000" pitchFamily="2" charset="0"/>
                        </a:rPr>
                        <a:t> দ্রাব্যতা গুণফলের একক লেখা হয় না।</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085632">
                <a:tc>
                  <a:txBody>
                    <a:bodyPr/>
                    <a:lstStyle/>
                    <a:p>
                      <a:r>
                        <a:rPr lang="bn-BD" sz="2800" dirty="0" smtClean="0">
                          <a:solidFill>
                            <a:schemeClr val="tx1"/>
                          </a:solidFill>
                          <a:latin typeface="Kalpurush" panose="02000600000000000000" pitchFamily="2" charset="0"/>
                          <a:cs typeface="Kalpurush" panose="02000600000000000000" pitchFamily="2" charset="0"/>
                        </a:rPr>
                        <a:t>৩. দ্রবণীয় সকল পদার্থের</a:t>
                      </a:r>
                      <a:r>
                        <a:rPr lang="bn-BD" sz="2800" baseline="0" dirty="0" smtClean="0">
                          <a:solidFill>
                            <a:schemeClr val="tx1"/>
                          </a:solidFill>
                          <a:latin typeface="Kalpurush" panose="02000600000000000000" pitchFamily="2" charset="0"/>
                          <a:cs typeface="Kalpurush" panose="02000600000000000000" pitchFamily="2" charset="0"/>
                        </a:rPr>
                        <a:t> ক্ষেত্রেই দ্রাব্যতা প্রযোজ্য।</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৩. শুধুমাত্র স্বল্প দ্রবণীয় লবণের</a:t>
                      </a:r>
                      <a:r>
                        <a:rPr lang="bn-BD" sz="2800" baseline="0" dirty="0" smtClean="0">
                          <a:solidFill>
                            <a:schemeClr val="tx1"/>
                          </a:solidFill>
                          <a:latin typeface="Kalpurush" panose="02000600000000000000" pitchFamily="2" charset="0"/>
                          <a:cs typeface="Kalpurush" panose="02000600000000000000" pitchFamily="2" charset="0"/>
                        </a:rPr>
                        <a:t> ক্ষেত্রে প্রযোজ্য।</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085632">
                <a:tc>
                  <a:txBody>
                    <a:bodyPr/>
                    <a:lstStyle/>
                    <a:p>
                      <a:r>
                        <a:rPr lang="bn-BD" sz="2800" dirty="0" smtClean="0">
                          <a:solidFill>
                            <a:schemeClr val="tx1"/>
                          </a:solidFill>
                          <a:latin typeface="Kalpurush" panose="02000600000000000000" pitchFamily="2" charset="0"/>
                          <a:cs typeface="Kalpurush" panose="02000600000000000000" pitchFamily="2" charset="0"/>
                        </a:rPr>
                        <a:t>৪. সম আয়ন</a:t>
                      </a:r>
                      <a:r>
                        <a:rPr lang="bn-BD" sz="2800" baseline="0" dirty="0" smtClean="0">
                          <a:solidFill>
                            <a:schemeClr val="tx1"/>
                          </a:solidFill>
                          <a:latin typeface="Kalpurush" panose="02000600000000000000" pitchFamily="2" charset="0"/>
                          <a:cs typeface="Kalpurush" panose="02000600000000000000" pitchFamily="2" charset="0"/>
                        </a:rPr>
                        <a:t> প্রভাব দ্বারা দ্রাব্যতা প্রভাবিত হয়।</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৪. সম আয়ন</a:t>
                      </a:r>
                      <a:r>
                        <a:rPr lang="bn-BD" sz="2800" baseline="0" dirty="0" smtClean="0">
                          <a:solidFill>
                            <a:schemeClr val="tx1"/>
                          </a:solidFill>
                          <a:latin typeface="Kalpurush" panose="02000600000000000000" pitchFamily="2" charset="0"/>
                          <a:cs typeface="Kalpurush" panose="02000600000000000000" pitchFamily="2" charset="0"/>
                        </a:rPr>
                        <a:t> প্রভাব দ্বারা দ্রাব্যতা গুণফল প্রভাবিত হয় না।</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085632">
                <a:tc>
                  <a:txBody>
                    <a:bodyPr/>
                    <a:lstStyle/>
                    <a:p>
                      <a:r>
                        <a:rPr lang="bn-BD" sz="2800" dirty="0" smtClean="0">
                          <a:solidFill>
                            <a:schemeClr val="tx1"/>
                          </a:solidFill>
                          <a:latin typeface="Kalpurush" panose="02000600000000000000" pitchFamily="2" charset="0"/>
                          <a:cs typeface="Kalpurush" panose="02000600000000000000" pitchFamily="2" charset="0"/>
                        </a:rPr>
                        <a:t>৫. ভর ক্রিয়া</a:t>
                      </a:r>
                      <a:r>
                        <a:rPr lang="bn-BD" sz="2800" baseline="0" dirty="0" smtClean="0">
                          <a:solidFill>
                            <a:schemeClr val="tx1"/>
                          </a:solidFill>
                          <a:latin typeface="Kalpurush" panose="02000600000000000000" pitchFamily="2" charset="0"/>
                          <a:cs typeface="Kalpurush" panose="02000600000000000000" pitchFamily="2" charset="0"/>
                        </a:rPr>
                        <a:t> সূত্রের সাথে দ্রাব্যতা সম্পর্কিত নয়অ</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৫. দ্রাব্যতা গুণফল ভরক্রিয়া</a:t>
                      </a:r>
                      <a:r>
                        <a:rPr lang="bn-BD" sz="2800" baseline="0" dirty="0" smtClean="0">
                          <a:solidFill>
                            <a:schemeClr val="tx1"/>
                          </a:solidFill>
                          <a:latin typeface="Kalpurush" panose="02000600000000000000" pitchFamily="2" charset="0"/>
                          <a:cs typeface="Kalpurush" panose="02000600000000000000" pitchFamily="2" charset="0"/>
                        </a:rPr>
                        <a:t> সূত্রের সাথে সম্পর্কিত।</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20000"/>
                        <a:lumOff val="80000"/>
                      </a:schemeClr>
                    </a:solidFill>
                  </a:tcPr>
                </a:tc>
              </a:tr>
            </a:tbl>
          </a:graphicData>
        </a:graphic>
      </p:graphicFrame>
    </p:spTree>
    <p:extLst>
      <p:ext uri="{BB962C8B-B14F-4D97-AF65-F5344CB8AC3E}">
        <p14:creationId xmlns:p14="http://schemas.microsoft.com/office/powerpoint/2010/main" val="412426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0960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bn-BD" sz="4400" b="1"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গুণফলের নীতি</a:t>
            </a:r>
            <a:endParaRPr lang="en-US"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9475" y="1371600"/>
                <a:ext cx="8303525" cy="4800600"/>
              </a:xfrm>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কোন যৌগের দ্রবণে বিদ্যমান আয়নসমূহের যথোপযুক্ত ঘাতসহ মোলার ঘনমাত্রার গুণফল ঐ উষ্ণতায় লবণটির দ্রাব্যতা গুণফলকে অতিক্রম করলে লবণটি অধঃক্ষিপ্ত হবে</a:t>
                </a:r>
                <a:r>
                  <a:rPr lang="bn-BD" sz="36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অপরদিকে গুণফল এর মান </a:t>
                </a:r>
                <a:r>
                  <a:rPr lang="bn-BD" sz="36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ঐ উষ্ণতায় লবণটির দ্রাব্যতা গুণফলকে </a:t>
                </a: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অতিক্রম না </a:t>
                </a:r>
                <a:r>
                  <a:rPr lang="bn-BD" sz="36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করলে লবণটি </a:t>
                </a: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দ্রবণীয় হবে। </a:t>
                </a:r>
                <a:endParaRPr lang="en-US"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এককথায় যেকোন দ্রাবকে দ্রবীভূত হবার শর্তঃ </a:t>
                </a:r>
              </a:p>
              <a:p>
                <a:pPr marL="0" indent="0">
                  <a:buNone/>
                </a:pPr>
                <a:r>
                  <a:rPr lang="bn-BD" sz="3600" b="1" dirty="0" smtClean="0">
                    <a:solidFill>
                      <a:srgbClr val="C00000"/>
                    </a:solidFill>
                    <a:effectLst>
                      <a:outerShdw blurRad="38100" dist="38100" dir="2700000" algn="tl">
                        <a:srgbClr val="000000">
                          <a:alpha val="43137"/>
                        </a:srgbClr>
                      </a:outerShdw>
                    </a:effectLst>
                    <a:latin typeface="SutonnyMJ" pitchFamily="2" charset="0"/>
                    <a:cs typeface="Kalpurush" panose="02000600000000000000" pitchFamily="2" charset="0"/>
                  </a:rPr>
                  <a:t>দ্রাব্যতা গুণফল </a:t>
                </a:r>
                <a14:m>
                  <m:oMath xmlns:m="http://schemas.openxmlformats.org/officeDocument/2006/math">
                    <m:r>
                      <a:rPr lang="bn-BD" sz="36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Kalpurush" panose="02000600000000000000" pitchFamily="2" charset="0"/>
                      </a:rPr>
                      <m:t>&gt;</m:t>
                    </m:r>
                  </m:oMath>
                </a14:m>
                <a:r>
                  <a:rPr lang="bn-BD" sz="3600" b="1" dirty="0" smtClean="0">
                    <a:solidFill>
                      <a:srgbClr val="C00000"/>
                    </a:solidFill>
                    <a:effectLst>
                      <a:outerShdw blurRad="38100" dist="38100" dir="2700000" algn="tl">
                        <a:srgbClr val="000000">
                          <a:alpha val="43137"/>
                        </a:srgbClr>
                      </a:outerShdw>
                    </a:effectLst>
                    <a:latin typeface="SutonnyMJ" pitchFamily="2" charset="0"/>
                    <a:cs typeface="Kalpurush" panose="02000600000000000000" pitchFamily="2" charset="0"/>
                  </a:rPr>
                  <a:t> আয়নিক গুণফল   </a:t>
                </a:r>
                <a:endParaRPr lang="bn-BD" sz="3600" b="1" dirty="0">
                  <a:solidFill>
                    <a:srgbClr val="C00000"/>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buNone/>
                </a:pPr>
                <a:endParaRPr lang="bn-BD" sz="3600" b="1" dirty="0">
                  <a:solidFill>
                    <a:srgbClr val="C00000"/>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9475" y="1371600"/>
                <a:ext cx="8303525" cy="4800600"/>
              </a:xfrm>
              <a:blipFill rotWithShape="0">
                <a:blip r:embed="rId2"/>
                <a:stretch>
                  <a:fillRect l="-70" r="-843" b="-13278"/>
                </a:stretch>
              </a:blipFill>
              <a:ln w="38100">
                <a:solidFill>
                  <a:srgbClr val="FFC000"/>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890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charRg st="2" end="2"/>
                                            </p:txEl>
                                          </p:spTgt>
                                        </p:tgtEl>
                                        <p:attrNameLst>
                                          <p:attrName>style.visibility</p:attrName>
                                        </p:attrNameLst>
                                      </p:cBhvr>
                                      <p:to>
                                        <p:strVal val="visible"/>
                                      </p:to>
                                    </p:set>
                                    <p:animEffect transition="in" filter="fade">
                                      <p:cBhvr>
                                        <p:cTn id="32" dur="1000"/>
                                        <p:tgtEl>
                                          <p:spTgt spid="6">
                                            <p:txEl>
                                              <p:charRg st="2" end="2"/>
                                            </p:txEl>
                                          </p:spTgt>
                                        </p:tgtEl>
                                      </p:cBhvr>
                                    </p:animEffect>
                                    <p:anim calcmode="lin" valueType="num">
                                      <p:cBhvr>
                                        <p:cTn id="33" dur="1000" fill="hold"/>
                                        <p:tgtEl>
                                          <p:spTgt spid="6">
                                            <p:txEl>
                                              <p:char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char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charRg st="2" end="2"/>
                                            </p:txEl>
                                          </p:spTgt>
                                        </p:tgtEl>
                                        <p:attrNameLst>
                                          <p:attrName>style.visibility</p:attrName>
                                        </p:attrNameLst>
                                      </p:cBhvr>
                                      <p:to>
                                        <p:strVal val="visible"/>
                                      </p:to>
                                    </p:set>
                                    <p:animEffect transition="in" filter="fade">
                                      <p:cBhvr>
                                        <p:cTn id="37" dur="1000"/>
                                        <p:tgtEl>
                                          <p:spTgt spid="6">
                                            <p:txEl>
                                              <p:charRg st="2" end="2"/>
                                            </p:txEl>
                                          </p:spTgt>
                                        </p:tgtEl>
                                      </p:cBhvr>
                                    </p:animEffect>
                                    <p:anim calcmode="lin" valueType="num">
                                      <p:cBhvr>
                                        <p:cTn id="38" dur="1000" fill="hold"/>
                                        <p:tgtEl>
                                          <p:spTgt spid="6">
                                            <p:txEl>
                                              <p:char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char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3246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bn-BD" sz="4400" b="1"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গুণফলের নীতির প্রয়োগ</a:t>
            </a:r>
            <a:endParaRPr lang="en-US"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6" name="Content Placeholder 5"/>
          <p:cNvSpPr>
            <a:spLocks noGrp="1"/>
          </p:cNvSpPr>
          <p:nvPr>
            <p:ph idx="1"/>
          </p:nvPr>
        </p:nvSpPr>
        <p:spPr>
          <a:xfrm>
            <a:off x="459475" y="1371600"/>
            <a:ext cx="8303525" cy="4800600"/>
          </a:xfrm>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১. সাধারণ লবণের বিশুদ্ধকরণ</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২. সলভে পদ্ধতিতে খাবার সোডার অধঃক্ষেপন</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৩. বৈশ্লেষণিক রসায়নে প্রয়োগ</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(বিভিন্ন মূলকের সনাক্তকরণ)</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৪. সাবানের লবণক্ষেপন   </a:t>
            </a:r>
          </a:p>
          <a:p>
            <a:pPr marL="0" indent="0" algn="just">
              <a:buNone/>
            </a:pPr>
            <a:endParaRPr lang="bn-BD" sz="32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568989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40386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bn-BD" sz="4400" b="1"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মূল্যায়ন</a:t>
            </a:r>
            <a:endParaRPr lang="en-US"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6" name="Content Placeholder 5"/>
          <p:cNvSpPr>
            <a:spLocks noGrp="1"/>
          </p:cNvSpPr>
          <p:nvPr>
            <p:ph idx="1"/>
          </p:nvPr>
        </p:nvSpPr>
        <p:spPr>
          <a:xfrm>
            <a:off x="381000" y="1752600"/>
            <a:ext cx="8303525" cy="4114800"/>
          </a:xfrm>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১. </a:t>
            </a:r>
            <a:r>
              <a:rPr lang="en-US"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দ্রাব্যতার উপর চাপের প্রভাব </a:t>
            </a: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কি ?</a:t>
            </a:r>
          </a:p>
          <a:p>
            <a:pPr marL="0" indent="0" algn="just">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২. দ্রাব্যতা গুণফল নীতিটি কি ?</a:t>
            </a:r>
          </a:p>
          <a:p>
            <a:pPr marL="0" indent="0" algn="just">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৩. দ্রাব্যতা গুণফল নীতির দুটি প্রয়োগ বলুন ?</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৪. দ্রাব্যতা ও দ্রাব্যতা গুণফলের তফাৎ কি ?</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p>
          <a:p>
            <a:pPr marL="0" indent="0" algn="just">
              <a:buNone/>
            </a:pPr>
            <a:endParaRPr lang="bn-BD" sz="32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7618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1000"/>
                                        <p:tgtEl>
                                          <p:spTgt spid="6">
                                            <p:txEl>
                                              <p:pRg st="3" end="3"/>
                                            </p:txEl>
                                          </p:spTgt>
                                        </p:tgtEl>
                                      </p:cBhvr>
                                    </p:animEffect>
                                    <p:anim calcmode="lin" valueType="num">
                                      <p:cBhvr>
                                        <p:cTn id="4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38200"/>
            <a:ext cx="4038600" cy="685800"/>
          </a:xfrm>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b="1" dirty="0" err="1">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দলীয়</a:t>
            </a:r>
            <a:r>
              <a:rPr lang="en-US" sz="40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a:t>
            </a:r>
            <a:r>
              <a:rPr lang="en-US" sz="4000" b="1" dirty="0" err="1">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কাজ</a:t>
            </a:r>
            <a:endParaRPr lang="en-US" sz="40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3" name="Content Placeholder 2"/>
          <p:cNvSpPr>
            <a:spLocks noGrp="1"/>
          </p:cNvSpPr>
          <p:nvPr>
            <p:ph idx="1"/>
          </p:nvPr>
        </p:nvSpPr>
        <p:spPr>
          <a:xfrm>
            <a:off x="228600" y="2133600"/>
            <a:ext cx="8710684" cy="4191000"/>
          </a:xfrm>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endParaRPr lang="bn-BD" sz="1400" dirty="0" smtClean="0">
              <a:solidFill>
                <a:srgbClr val="0000FF"/>
              </a:solidFill>
              <a:latin typeface="Kalpurush" panose="02000600000000000000" pitchFamily="2" charset="0"/>
              <a:cs typeface="Kalpurush" pitchFamily="2" charset="0"/>
            </a:endParaRPr>
          </a:p>
          <a:p>
            <a:pPr marL="0" indent="0" algn="just">
              <a:buNone/>
            </a:pPr>
            <a:r>
              <a:rPr lang="en-US"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১. </a:t>
            </a:r>
            <a:r>
              <a:rPr lang="bn-BD"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দ্রাব্যতার উপর বিভিন্ন নিয়ামকের প্রভাব ব্যাখ্যা </a:t>
            </a:r>
          </a:p>
          <a:p>
            <a:pPr marL="0" indent="0" algn="just">
              <a:buNone/>
            </a:pPr>
            <a:r>
              <a:rPr lang="bn-BD"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   </a:t>
            </a:r>
            <a:r>
              <a:rPr lang="bn-BD" sz="360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করুন।</a:t>
            </a:r>
            <a:endParaRPr lang="bn-BD"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1193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DeflateBottom">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1500" b="1" dirty="0" err="1" smtClean="0">
                <a:ln/>
                <a:solidFill>
                  <a:schemeClr val="accent3"/>
                </a:solidFill>
                <a:latin typeface="NikoshBAN" pitchFamily="2" charset="0"/>
                <a:cs typeface="NikoshBAN" pitchFamily="2" charset="0"/>
              </a:rPr>
              <a:t>বাড়ীর</a:t>
            </a:r>
            <a:r>
              <a:rPr lang="en-US" sz="11500" b="1" dirty="0" smtClean="0">
                <a:ln/>
                <a:solidFill>
                  <a:schemeClr val="accent3"/>
                </a:solidFill>
                <a:latin typeface="NikoshBAN" pitchFamily="2" charset="0"/>
                <a:cs typeface="NikoshBAN" pitchFamily="2" charset="0"/>
              </a:rPr>
              <a:t> </a:t>
            </a:r>
            <a:r>
              <a:rPr lang="en-US" sz="11500" b="1" dirty="0" err="1" smtClean="0">
                <a:ln/>
                <a:solidFill>
                  <a:schemeClr val="accent3"/>
                </a:solidFill>
                <a:latin typeface="NikoshBAN" pitchFamily="2" charset="0"/>
                <a:cs typeface="NikoshBAN" pitchFamily="2" charset="0"/>
              </a:rPr>
              <a:t>কাজ</a:t>
            </a:r>
            <a:endParaRPr lang="en-US" sz="11500" b="1" dirty="0">
              <a:ln/>
              <a:solidFill>
                <a:schemeClr val="accent3"/>
              </a:solidFill>
              <a:latin typeface="NikoshBAN" pitchFamily="2" charset="0"/>
              <a:cs typeface="NikoshBAN" pitchFamily="2" charset="0"/>
            </a:endParaRPr>
          </a:p>
        </p:txBody>
      </p:sp>
      <p:sp>
        <p:nvSpPr>
          <p:cNvPr id="3" name="Content Placeholder 2"/>
          <p:cNvSpPr>
            <a:spLocks noGrp="1"/>
          </p:cNvSpPr>
          <p:nvPr>
            <p:ph idx="1"/>
          </p:nvPr>
        </p:nvSpPr>
        <p:spPr/>
        <p:txBody>
          <a:bodyPr/>
          <a:lstStyle/>
          <a:p>
            <a:r>
              <a:rPr lang="en-US" sz="4400" dirty="0" smtClean="0"/>
              <a:t>এসিড মিশ্রিত </a:t>
            </a:r>
            <a:r>
              <a:rPr lang="en-US" sz="4400" dirty="0" smtClean="0">
                <a:latin typeface="Times New Roman" pitchFamily="18" charset="0"/>
                <a:cs typeface="Times New Roman" pitchFamily="18" charset="0"/>
              </a:rPr>
              <a:t>Cu</a:t>
            </a:r>
            <a:r>
              <a:rPr lang="en-US" sz="4400" baseline="30000" dirty="0" smtClean="0">
                <a:latin typeface="Times New Roman" pitchFamily="18" charset="0"/>
                <a:cs typeface="Times New Roman" pitchFamily="18" charset="0"/>
              </a:rPr>
              <a:t>2+ </a:t>
            </a:r>
            <a:r>
              <a:rPr lang="en-US" sz="4400" dirty="0" smtClean="0">
                <a:latin typeface="Times New Roman" pitchFamily="18" charset="0"/>
                <a:cs typeface="Times New Roman" pitchFamily="18" charset="0"/>
              </a:rPr>
              <a:t>ও</a:t>
            </a:r>
            <a:r>
              <a:rPr lang="en-US" sz="4400" dirty="0" smtClean="0"/>
              <a:t> </a:t>
            </a:r>
            <a:r>
              <a:rPr lang="en-US" sz="4400" dirty="0" smtClean="0">
                <a:latin typeface="Times New Roman" pitchFamily="18" charset="0"/>
                <a:cs typeface="Times New Roman" pitchFamily="18" charset="0"/>
              </a:rPr>
              <a:t>Zn</a:t>
            </a:r>
            <a:r>
              <a:rPr lang="en-US" sz="4400" baseline="30000" dirty="0" smtClean="0">
                <a:latin typeface="Times New Roman" pitchFamily="18" charset="0"/>
                <a:cs typeface="Times New Roman" pitchFamily="18" charset="0"/>
              </a:rPr>
              <a:t>2+</a:t>
            </a:r>
            <a:r>
              <a:rPr lang="en-US" sz="4400" dirty="0" smtClean="0"/>
              <a:t> এর  দ্রবণে H</a:t>
            </a:r>
            <a:r>
              <a:rPr lang="en-US" sz="4400" baseline="-25000" dirty="0" smtClean="0"/>
              <a:t>2</a:t>
            </a:r>
            <a:r>
              <a:rPr lang="en-US" sz="4400" dirty="0" smtClean="0"/>
              <a:t>S গ্যাস মিশালে শুধুমাত্র CuS অধ:ক্ষিপ্ত হয় কেন? ব্যাখ্যা কর।  </a:t>
            </a:r>
          </a:p>
          <a:p>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87"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88" name="Equation" r:id="rId5" imgW="114120" imgH="215640" progId="Equation.3">
                  <p:embed/>
                </p:oleObj>
              </mc:Choice>
              <mc:Fallback>
                <p:oleObj name="Equation" r:id="rId5"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89" name="Equation" r:id="rId6" imgW="114120" imgH="215640" progId="Equation.3">
                  <p:embed/>
                </p:oleObj>
              </mc:Choice>
              <mc:Fallback>
                <p:oleObj name="Equation" r:id="rId6" imgW="114120" imgH="215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90" name="Equation" r:id="rId7" imgW="114120" imgH="215640" progId="Equation.3">
                  <p:embed/>
                </p:oleObj>
              </mc:Choice>
              <mc:Fallback>
                <p:oleObj name="Equation" r:id="rId7" imgW="114120" imgH="2156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3888"/>
            <a:ext cx="8229600" cy="1143000"/>
          </a:xfrm>
          <a:solidFill>
            <a:schemeClr val="bg1"/>
          </a:solidFill>
        </p:spPr>
        <p:txBody>
          <a:bodyPr>
            <a:normAutofit fontScale="90000"/>
          </a:bodyPr>
          <a:lstStyle/>
          <a:p>
            <a:r>
              <a:rPr lang="en-US" sz="9800" b="1" i="1" dirty="0" smtClean="0">
                <a:solidFill>
                  <a:srgbClr val="FF33CC"/>
                </a:solidFill>
              </a:rPr>
              <a:t>শিক্ষক </a:t>
            </a:r>
            <a:r>
              <a:rPr lang="bn-IN" sz="7300" b="1" i="1" dirty="0" smtClean="0">
                <a:solidFill>
                  <a:srgbClr val="FF33CC"/>
                </a:solidFill>
              </a:rPr>
              <a:t>পরিচিতি</a:t>
            </a:r>
            <a:endParaRPr lang="en-US" sz="7300" b="1" i="1" dirty="0">
              <a:solidFill>
                <a:srgbClr val="FF33CC"/>
              </a:solidFill>
            </a:endParaRPr>
          </a:p>
        </p:txBody>
      </p:sp>
      <p:sp>
        <p:nvSpPr>
          <p:cNvPr id="5" name="Content Placeholder 4"/>
          <p:cNvSpPr>
            <a:spLocks noGrp="1"/>
          </p:cNvSpPr>
          <p:nvPr>
            <p:ph sz="half" idx="1"/>
          </p:nvPr>
        </p:nvSpPr>
        <p:spPr>
          <a:xfrm>
            <a:off x="3429000" y="1496889"/>
            <a:ext cx="5751095" cy="5361112"/>
          </a:xfrm>
          <a:solidFill>
            <a:schemeClr val="accent6">
              <a:lumMod val="20000"/>
              <a:lumOff val="80000"/>
            </a:schemeClr>
          </a:solidFill>
        </p:spPr>
        <p:txBody>
          <a:bodyPr>
            <a:normAutofit fontScale="92500" lnSpcReduction="20000"/>
          </a:bodyPr>
          <a:lstStyle/>
          <a:p>
            <a:pPr>
              <a:buNone/>
            </a:pPr>
            <a:r>
              <a:rPr lang="en-US" dirty="0" smtClean="0">
                <a:solidFill>
                  <a:srgbClr val="002060"/>
                </a:solidFill>
              </a:rPr>
              <a:t>   </a:t>
            </a:r>
            <a:r>
              <a:rPr lang="bn-IN" sz="4800" dirty="0" smtClean="0">
                <a:solidFill>
                  <a:srgbClr val="002060"/>
                </a:solidFill>
              </a:rPr>
              <a:t>মোঃ</a:t>
            </a:r>
            <a:r>
              <a:rPr lang="bn-IN" dirty="0" smtClean="0">
                <a:solidFill>
                  <a:srgbClr val="002060"/>
                </a:solidFill>
              </a:rPr>
              <a:t> </a:t>
            </a:r>
            <a:r>
              <a:rPr lang="en-US" sz="6600" dirty="0" smtClean="0">
                <a:solidFill>
                  <a:srgbClr val="002060"/>
                </a:solidFill>
              </a:rPr>
              <a:t>জহীরুল ইসলাম</a:t>
            </a:r>
            <a:endParaRPr lang="bn-IN" sz="6600" dirty="0" smtClean="0">
              <a:solidFill>
                <a:srgbClr val="002060"/>
              </a:solidFill>
            </a:endParaRPr>
          </a:p>
          <a:p>
            <a:pPr>
              <a:buNone/>
            </a:pPr>
            <a:r>
              <a:rPr lang="en-US" sz="4800" dirty="0" smtClean="0">
                <a:solidFill>
                  <a:srgbClr val="002060"/>
                </a:solidFill>
              </a:rPr>
              <a:t>   </a:t>
            </a:r>
            <a:r>
              <a:rPr lang="bn-IN" sz="4800" dirty="0" smtClean="0">
                <a:solidFill>
                  <a:srgbClr val="002060"/>
                </a:solidFill>
              </a:rPr>
              <a:t>প্রভাষক-রসায়ন</a:t>
            </a:r>
            <a:endParaRPr lang="bn-IN" dirty="0" smtClean="0">
              <a:solidFill>
                <a:srgbClr val="002060"/>
              </a:solidFill>
            </a:endParaRPr>
          </a:p>
          <a:p>
            <a:pPr>
              <a:buNone/>
            </a:pPr>
            <a:r>
              <a:rPr lang="en-US" sz="4700" dirty="0" smtClean="0">
                <a:solidFill>
                  <a:srgbClr val="002060"/>
                </a:solidFill>
              </a:rPr>
              <a:t>   </a:t>
            </a:r>
            <a:r>
              <a:rPr lang="en-US" sz="6500" dirty="0" smtClean="0">
                <a:solidFill>
                  <a:srgbClr val="002060"/>
                </a:solidFill>
              </a:rPr>
              <a:t>সরকারি </a:t>
            </a:r>
            <a:r>
              <a:rPr lang="en-US" sz="6400" dirty="0" smtClean="0">
                <a:solidFill>
                  <a:srgbClr val="002060"/>
                </a:solidFill>
              </a:rPr>
              <a:t>সিরাজউদ্দিন মেমোরিয়াল </a:t>
            </a:r>
            <a:r>
              <a:rPr lang="bn-IN" sz="4700" dirty="0" smtClean="0">
                <a:solidFill>
                  <a:srgbClr val="002060"/>
                </a:solidFill>
              </a:rPr>
              <a:t>কলেজ</a:t>
            </a:r>
          </a:p>
          <a:p>
            <a:pPr>
              <a:buNone/>
            </a:pPr>
            <a:r>
              <a:rPr lang="en-US" sz="3500" dirty="0" smtClean="0">
                <a:solidFill>
                  <a:srgbClr val="002060"/>
                </a:solidFill>
              </a:rPr>
              <a:t>    </a:t>
            </a:r>
            <a:r>
              <a:rPr lang="en-US" sz="6500" dirty="0" smtClean="0">
                <a:solidFill>
                  <a:srgbClr val="002060"/>
                </a:solidFill>
              </a:rPr>
              <a:t>মোরেলগঞ্জ, বাগেরহাট</a:t>
            </a:r>
            <a:endParaRPr lang="bn-IN" sz="6500" dirty="0" smtClean="0">
              <a:solidFill>
                <a:srgbClr val="002060"/>
              </a:solidFill>
            </a:endParaRPr>
          </a:p>
          <a:p>
            <a:pPr>
              <a:buNone/>
            </a:pPr>
            <a:r>
              <a:rPr lang="en-US" sz="3500" dirty="0" smtClean="0">
                <a:solidFill>
                  <a:srgbClr val="002060"/>
                </a:solidFill>
              </a:rPr>
              <a:t>    01919  607116</a:t>
            </a:r>
            <a:endParaRPr lang="bn-IN" sz="3500" dirty="0" smtClean="0">
              <a:solidFill>
                <a:srgbClr val="002060"/>
              </a:solidFill>
            </a:endParaRPr>
          </a:p>
          <a:p>
            <a:pPr>
              <a:buNone/>
            </a:pPr>
            <a:r>
              <a:rPr lang="en-US" sz="3500" dirty="0" smtClean="0">
                <a:solidFill>
                  <a:srgbClr val="002060"/>
                </a:solidFill>
              </a:rPr>
              <a:t>    </a:t>
            </a:r>
            <a:r>
              <a:rPr lang="bn-BD" sz="3500" dirty="0" smtClean="0">
                <a:solidFill>
                  <a:srgbClr val="002060"/>
                </a:solidFill>
              </a:rPr>
              <a:t>sumonjhahirul@gmail</a:t>
            </a:r>
            <a:r>
              <a:rPr lang="en-US" sz="3500" dirty="0" smtClean="0">
                <a:solidFill>
                  <a:srgbClr val="002060"/>
                </a:solidFill>
              </a:rPr>
              <a:t>.com</a:t>
            </a:r>
            <a:endParaRPr lang="en-US" sz="3500" dirty="0">
              <a:solidFill>
                <a:srgbClr val="00206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01" y="1496889"/>
            <a:ext cx="3505201" cy="5361112"/>
          </a:xfrm>
        </p:spPr>
      </p:pic>
    </p:spTree>
    <p:extLst>
      <p:ext uri="{BB962C8B-B14F-4D97-AF65-F5344CB8AC3E}">
        <p14:creationId xmlns:p14="http://schemas.microsoft.com/office/powerpoint/2010/main" val="2281469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a:solidFill>
            <a:schemeClr val="accent4">
              <a:lumMod val="60000"/>
              <a:lumOff val="40000"/>
            </a:schemeClr>
          </a:solidFill>
        </p:spPr>
        <p:txBody>
          <a:bodyPr>
            <a:prstTxWarp prst="textDeflate">
              <a:avLst/>
            </a:prstTxWarp>
            <a:normAutofit/>
          </a:bodyPr>
          <a:lstStyle/>
          <a:p>
            <a:r>
              <a:rPr lang="bn-BD" sz="115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ধন্যবাদ</a:t>
            </a:r>
            <a:endPar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6986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half" idx="1"/>
          </p:nvPr>
        </p:nvSpPr>
        <p:spPr>
          <a:xfrm>
            <a:off x="457200" y="1371600"/>
            <a:ext cx="8458200" cy="4495799"/>
          </a:xfrm>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endParaRPr lang="bn-BD" sz="2000" b="1" dirty="0" smtClean="0">
              <a:latin typeface="Kalpurush" panose="02000600000000000000" pitchFamily="2" charset="0"/>
              <a:cs typeface="Kalpurush" panose="02000600000000000000" pitchFamily="2" charset="0"/>
            </a:endParaRPr>
          </a:p>
          <a:p>
            <a:pPr marL="0" indent="0">
              <a:buNone/>
            </a:pPr>
            <a:r>
              <a:rPr lang="en-US" sz="3600" b="1" dirty="0" smtClean="0">
                <a:latin typeface="Kalpurush" panose="02000600000000000000" pitchFamily="2" charset="0"/>
                <a:cs typeface="Kalpurush" panose="02000600000000000000" pitchFamily="2" charset="0"/>
              </a:rPr>
              <a:t>শ্রেণী: একাদশ</a:t>
            </a:r>
          </a:p>
          <a:p>
            <a:pPr marL="0" indent="0">
              <a:buNone/>
            </a:pPr>
            <a:r>
              <a:rPr lang="bn-BD" sz="3600" b="1" dirty="0" smtClean="0">
                <a:latin typeface="Kalpurush" panose="02000600000000000000" pitchFamily="2" charset="0"/>
                <a:cs typeface="Kalpurush" panose="02000600000000000000" pitchFamily="2" charset="0"/>
              </a:rPr>
              <a:t>বিষয়ঃ </a:t>
            </a:r>
            <a:r>
              <a:rPr lang="bn-BD" sz="3600" dirty="0">
                <a:solidFill>
                  <a:srgbClr val="002060"/>
                </a:solidFill>
                <a:latin typeface="Kalpurush" panose="02000600000000000000" pitchFamily="2" charset="0"/>
                <a:cs typeface="Kalpurush" panose="02000600000000000000" pitchFamily="2" charset="0"/>
              </a:rPr>
              <a:t>রসায়ন ১ম পত্র</a:t>
            </a:r>
          </a:p>
          <a:p>
            <a:pPr marL="0" indent="0">
              <a:buNone/>
            </a:pPr>
            <a:r>
              <a:rPr lang="bn-BD" sz="3600" b="1" dirty="0" smtClean="0">
                <a:latin typeface="Kalpurush" panose="02000600000000000000" pitchFamily="2" charset="0"/>
                <a:cs typeface="Kalpurush" panose="02000600000000000000" pitchFamily="2" charset="0"/>
              </a:rPr>
              <a:t>অধ্যায়ঃ </a:t>
            </a:r>
            <a:r>
              <a:rPr lang="en-US" sz="3600" dirty="0" smtClean="0">
                <a:solidFill>
                  <a:srgbClr val="002060"/>
                </a:solidFill>
                <a:latin typeface="Kalpurush" panose="02000600000000000000" pitchFamily="2" charset="0"/>
                <a:cs typeface="Kalpurush" panose="02000600000000000000" pitchFamily="2" charset="0"/>
              </a:rPr>
              <a:t>গুণগত রসায়ন</a:t>
            </a:r>
            <a:endParaRPr lang="bn-BD" sz="3600" dirty="0">
              <a:solidFill>
                <a:srgbClr val="002060"/>
              </a:solidFill>
              <a:latin typeface="Kalpurush" panose="02000600000000000000" pitchFamily="2" charset="0"/>
              <a:cs typeface="Kalpurush" panose="02000600000000000000" pitchFamily="2" charset="0"/>
            </a:endParaRPr>
          </a:p>
          <a:p>
            <a:pPr marL="0" indent="0">
              <a:buNone/>
            </a:pPr>
            <a:r>
              <a:rPr lang="bn-BD" sz="3600" b="1" dirty="0">
                <a:latin typeface="Kalpurush" panose="02000600000000000000" pitchFamily="2" charset="0"/>
                <a:cs typeface="Kalpurush" panose="02000600000000000000" pitchFamily="2" charset="0"/>
              </a:rPr>
              <a:t>পাঠের </a:t>
            </a:r>
            <a:r>
              <a:rPr lang="bn-BD" sz="3600" b="1" dirty="0" smtClean="0">
                <a:latin typeface="Kalpurush" panose="02000600000000000000" pitchFamily="2" charset="0"/>
                <a:cs typeface="Kalpurush" panose="02000600000000000000" pitchFamily="2" charset="0"/>
              </a:rPr>
              <a:t>বিষয়বস্তুঃ</a:t>
            </a:r>
            <a:r>
              <a:rPr lang="en-US" sz="3600" b="1" dirty="0" smtClean="0">
                <a:latin typeface="Kalpurush" panose="02000600000000000000" pitchFamily="2" charset="0"/>
                <a:cs typeface="Kalpurush" panose="02000600000000000000" pitchFamily="2" charset="0"/>
              </a:rPr>
              <a:t> </a:t>
            </a:r>
          </a:p>
          <a:p>
            <a:pPr marL="0" indent="0">
              <a:buNone/>
            </a:pPr>
            <a:r>
              <a:rPr lang="bn-BD" sz="3200" dirty="0">
                <a:solidFill>
                  <a:srgbClr val="002060"/>
                </a:solidFill>
                <a:latin typeface="Kalpurush" panose="02000600000000000000" pitchFamily="2" charset="0"/>
                <a:cs typeface="Kalpurush" panose="02000600000000000000" pitchFamily="2" charset="0"/>
              </a:rPr>
              <a:t>দ্রাব্যতা</a:t>
            </a:r>
            <a:r>
              <a:rPr lang="en-US" sz="3200" dirty="0">
                <a:solidFill>
                  <a:srgbClr val="002060"/>
                </a:solidFill>
                <a:latin typeface="Kalpurush" panose="02000600000000000000" pitchFamily="2" charset="0"/>
                <a:cs typeface="Kalpurush" panose="02000600000000000000" pitchFamily="2" charset="0"/>
              </a:rPr>
              <a:t>,</a:t>
            </a:r>
            <a:r>
              <a:rPr lang="bn-BD" sz="3200" dirty="0">
                <a:solidFill>
                  <a:srgbClr val="002060"/>
                </a:solidFill>
                <a:latin typeface="Kalpurush" panose="02000600000000000000" pitchFamily="2" charset="0"/>
                <a:cs typeface="Kalpurush" panose="02000600000000000000" pitchFamily="2" charset="0"/>
              </a:rPr>
              <a:t> দ্রাব্যতা গুণফল </a:t>
            </a:r>
            <a:r>
              <a:rPr lang="bn-BD" sz="3200" dirty="0" smtClean="0">
                <a:solidFill>
                  <a:srgbClr val="002060"/>
                </a:solidFill>
                <a:latin typeface="Kalpurush" panose="02000600000000000000" pitchFamily="2" charset="0"/>
                <a:cs typeface="Kalpurush" panose="02000600000000000000" pitchFamily="2" charset="0"/>
              </a:rPr>
              <a:t>ও</a:t>
            </a:r>
            <a:r>
              <a:rPr lang="en-US" sz="3200" dirty="0" smtClean="0">
                <a:solidFill>
                  <a:srgbClr val="002060"/>
                </a:solidFill>
                <a:latin typeface="Kalpurush" panose="02000600000000000000" pitchFamily="2" charset="0"/>
                <a:cs typeface="Kalpurush" panose="02000600000000000000" pitchFamily="2" charset="0"/>
              </a:rPr>
              <a:t> </a:t>
            </a:r>
            <a:r>
              <a:rPr lang="bn-BD" sz="3200" dirty="0" smtClean="0">
                <a:solidFill>
                  <a:srgbClr val="002060"/>
                </a:solidFill>
                <a:latin typeface="Kalpurush" panose="02000600000000000000" pitchFamily="2" charset="0"/>
                <a:cs typeface="Kalpurush" panose="02000600000000000000" pitchFamily="2" charset="0"/>
              </a:rPr>
              <a:t>দ্রাব্যতা </a:t>
            </a:r>
            <a:r>
              <a:rPr lang="bn-BD" sz="3200" dirty="0">
                <a:solidFill>
                  <a:srgbClr val="002060"/>
                </a:solidFill>
                <a:latin typeface="Kalpurush" panose="02000600000000000000" pitchFamily="2" charset="0"/>
                <a:cs typeface="Kalpurush" panose="02000600000000000000" pitchFamily="2" charset="0"/>
              </a:rPr>
              <a:t>গুণফল</a:t>
            </a:r>
            <a:r>
              <a:rPr lang="en-US" sz="3200" dirty="0">
                <a:solidFill>
                  <a:srgbClr val="002060"/>
                </a:solidFill>
                <a:latin typeface="Kalpurush" panose="02000600000000000000" pitchFamily="2" charset="0"/>
                <a:cs typeface="Kalpurush" panose="02000600000000000000" pitchFamily="2" charset="0"/>
              </a:rPr>
              <a:t> </a:t>
            </a:r>
            <a:r>
              <a:rPr lang="bn-BD" sz="3200" dirty="0">
                <a:solidFill>
                  <a:srgbClr val="002060"/>
                </a:solidFill>
                <a:latin typeface="Kalpurush" panose="02000600000000000000" pitchFamily="2" charset="0"/>
                <a:cs typeface="Kalpurush" panose="02000600000000000000" pitchFamily="2" charset="0"/>
              </a:rPr>
              <a:t>নীতির </a:t>
            </a:r>
            <a:r>
              <a:rPr lang="bn-BD" sz="3200" dirty="0" smtClean="0">
                <a:solidFill>
                  <a:srgbClr val="002060"/>
                </a:solidFill>
                <a:latin typeface="Kalpurush" panose="02000600000000000000" pitchFamily="2" charset="0"/>
                <a:cs typeface="Kalpurush" panose="02000600000000000000" pitchFamily="2" charset="0"/>
              </a:rPr>
              <a:t>প্রয়োগ</a:t>
            </a:r>
            <a:endParaRPr lang="en-US" sz="3200" dirty="0">
              <a:solidFill>
                <a:srgbClr val="002060"/>
              </a:solidFill>
              <a:latin typeface="Kalpurush" panose="02000600000000000000" pitchFamily="2" charset="0"/>
              <a:cs typeface="Kalpurush" panose="02000600000000000000" pitchFamily="2" charset="0"/>
            </a:endParaRP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5526352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438400"/>
            <a:ext cx="3657600" cy="4191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38400"/>
            <a:ext cx="3733800" cy="4191000"/>
          </a:xfrm>
          <a:prstGeom prst="rect">
            <a:avLst/>
          </a:prstGeom>
        </p:spPr>
      </p:pic>
    </p:spTree>
    <p:extLst>
      <p:ext uri="{BB962C8B-B14F-4D97-AF65-F5344CB8AC3E}">
        <p14:creationId xmlns:p14="http://schemas.microsoft.com/office/powerpoint/2010/main" val="2039232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8" y="119416"/>
            <a:ext cx="8972264" cy="6579924"/>
          </a:xfrm>
          <a:prstGeom prst="rect">
            <a:avLst/>
          </a:prstGeom>
          <a:ln w="76200">
            <a:solidFill>
              <a:srgbClr val="002060"/>
            </a:solidFill>
          </a:ln>
          <a:effectLst>
            <a:outerShdw blurRad="63500" sx="102000" sy="102000" algn="ctr" rotWithShape="0">
              <a:prstClr val="black">
                <a:alpha val="2000"/>
              </a:prstClr>
            </a:outerShdw>
          </a:effectLst>
          <a:scene3d>
            <a:camera prst="orthographicFront"/>
            <a:lightRig rig="threePt" dir="t"/>
          </a:scene3d>
          <a:sp3d>
            <a:bevelT w="114300" prst="artDeco"/>
          </a:sp3d>
        </p:spPr>
      </p:pic>
      <p:sp>
        <p:nvSpPr>
          <p:cNvPr id="8" name="Content Placeholder 5"/>
          <p:cNvSpPr txBox="1">
            <a:spLocks/>
          </p:cNvSpPr>
          <p:nvPr/>
        </p:nvSpPr>
        <p:spPr>
          <a:xfrm>
            <a:off x="5638800" y="533400"/>
            <a:ext cx="3200400" cy="762000"/>
          </a:xfrm>
          <a:prstGeom prst="rect">
            <a:avLst/>
          </a:prstGeom>
          <a:blipFill dpi="0" rotWithShape="1">
            <a:blip r:embed="rId3">
              <a:alphaModFix amt="48000"/>
            </a:blip>
            <a:srcRect/>
            <a:tile tx="0" ty="0" sx="100000" sy="100000" flip="none" algn="tl"/>
          </a:blipFill>
          <a:ln w="57150" cap="flat" cmpd="sng" algn="ctr">
            <a:solidFill>
              <a:srgbClr val="FFC000"/>
            </a:solidFill>
            <a:prstDash val="solid"/>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b">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r>
              <a:rPr lang="bn-BD" sz="4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কী ?</a:t>
            </a:r>
            <a:endParaRPr lang="en-US" sz="40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 name="Content Placeholder 5"/>
          <p:cNvSpPr txBox="1">
            <a:spLocks/>
          </p:cNvSpPr>
          <p:nvPr/>
        </p:nvSpPr>
        <p:spPr>
          <a:xfrm>
            <a:off x="5791200" y="5715000"/>
            <a:ext cx="3048000" cy="762000"/>
          </a:xfrm>
          <a:prstGeom prst="rect">
            <a:avLst/>
          </a:prstGeom>
          <a:blipFill dpi="0" rotWithShape="1">
            <a:blip r:embed="rId3">
              <a:alphaModFix amt="43000"/>
            </a:blip>
            <a:srcRect/>
            <a:tile tx="0" ty="0" sx="100000" sy="100000" flip="none" algn="tl"/>
          </a:blipFill>
          <a:ln w="57150" cap="flat" cmpd="sng" algn="ctr">
            <a:solidFill>
              <a:srgbClr val="FFC000"/>
            </a:solidFill>
            <a:prstDash val="solid"/>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b">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r>
              <a:rPr lang="bn-BD" sz="4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a:t>
            </a:r>
            <a:r>
              <a:rPr lang="en-US" sz="4000" b="1" dirty="0" err="1"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্রবণ</a:t>
            </a:r>
            <a:r>
              <a:rPr lang="bn-BD" sz="4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কী ?</a:t>
            </a:r>
            <a:endParaRPr lang="en-US" sz="40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1" name="Content Placeholder 5"/>
          <p:cNvSpPr txBox="1">
            <a:spLocks/>
          </p:cNvSpPr>
          <p:nvPr/>
        </p:nvSpPr>
        <p:spPr>
          <a:xfrm>
            <a:off x="228600" y="3276600"/>
            <a:ext cx="3886200" cy="762000"/>
          </a:xfrm>
          <a:prstGeom prst="rect">
            <a:avLst/>
          </a:prstGeom>
          <a:blipFill dpi="0" rotWithShape="1">
            <a:blip r:embed="rId3">
              <a:alphaModFix amt="48000"/>
            </a:blip>
            <a:srcRect/>
            <a:tile tx="0" ty="0" sx="100000" sy="100000" flip="none" algn="tl"/>
          </a:blipFill>
          <a:ln w="57150" cap="flat" cmpd="sng" algn="ctr">
            <a:solidFill>
              <a:srgbClr val="FFC000"/>
            </a:solidFill>
            <a:prstDash val="solid"/>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b">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r>
              <a:rPr lang="bn-BD" sz="54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  কী ?</a:t>
            </a:r>
            <a:endParaRPr lang="en-US" sz="54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957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bn-BD" sz="6600" dirty="0" smtClean="0">
                <a:solidFill>
                  <a:srgbClr val="002060"/>
                </a:solidFill>
                <a:latin typeface="Kalpurush" panose="02000600000000000000" pitchFamily="2" charset="0"/>
                <a:cs typeface="Kalpurush" panose="02000600000000000000" pitchFamily="2" charset="0"/>
              </a:rPr>
              <a:t>দ্রাব্যতা</a:t>
            </a:r>
            <a:r>
              <a:rPr lang="en-US" sz="6600" dirty="0" smtClean="0">
                <a:solidFill>
                  <a:srgbClr val="002060"/>
                </a:solidFill>
                <a:latin typeface="Kalpurush" panose="02000600000000000000" pitchFamily="2" charset="0"/>
                <a:cs typeface="Kalpurush" panose="02000600000000000000" pitchFamily="2" charset="0"/>
              </a:rPr>
              <a:t>,</a:t>
            </a:r>
            <a:r>
              <a:rPr lang="bn-BD" sz="6600" dirty="0" smtClean="0">
                <a:solidFill>
                  <a:srgbClr val="002060"/>
                </a:solidFill>
                <a:latin typeface="Kalpurush" panose="02000600000000000000" pitchFamily="2" charset="0"/>
                <a:cs typeface="Kalpurush" panose="02000600000000000000" pitchFamily="2" charset="0"/>
              </a:rPr>
              <a:t> দ্রাব্যতা গুণফল ও</a:t>
            </a:r>
            <a:r>
              <a:rPr lang="en-US" sz="6600" dirty="0" smtClean="0">
                <a:solidFill>
                  <a:srgbClr val="002060"/>
                </a:solidFill>
                <a:latin typeface="Kalpurush" panose="02000600000000000000" pitchFamily="2" charset="0"/>
                <a:cs typeface="Kalpurush" panose="02000600000000000000" pitchFamily="2" charset="0"/>
              </a:rPr>
              <a:t> </a:t>
            </a:r>
            <a:r>
              <a:rPr lang="bn-BD" sz="6600" dirty="0" smtClean="0">
                <a:solidFill>
                  <a:srgbClr val="002060"/>
                </a:solidFill>
                <a:latin typeface="Kalpurush" panose="02000600000000000000" pitchFamily="2" charset="0"/>
                <a:cs typeface="Kalpurush" panose="02000600000000000000" pitchFamily="2" charset="0"/>
              </a:rPr>
              <a:t>দ্রাব্যতা গুণফল</a:t>
            </a:r>
            <a:r>
              <a:rPr lang="en-US" sz="6600" dirty="0" smtClean="0">
                <a:solidFill>
                  <a:srgbClr val="002060"/>
                </a:solidFill>
                <a:latin typeface="Kalpurush" panose="02000600000000000000" pitchFamily="2" charset="0"/>
                <a:cs typeface="Kalpurush" panose="02000600000000000000" pitchFamily="2" charset="0"/>
              </a:rPr>
              <a:t> </a:t>
            </a:r>
            <a:r>
              <a:rPr lang="bn-BD" sz="6600" dirty="0" smtClean="0">
                <a:solidFill>
                  <a:srgbClr val="002060"/>
                </a:solidFill>
                <a:latin typeface="Kalpurush" panose="02000600000000000000" pitchFamily="2" charset="0"/>
                <a:cs typeface="Kalpurush" panose="02000600000000000000" pitchFamily="2" charset="0"/>
              </a:rPr>
              <a:t>নীতির প্রয়োগ</a:t>
            </a:r>
            <a:endParaRPr lang="en-US" sz="6600" dirty="0" smtClean="0">
              <a:solidFill>
                <a:srgbClr val="002060"/>
              </a:solidFill>
              <a:latin typeface="Kalpurush" panose="02000600000000000000" pitchFamily="2" charset="0"/>
              <a:cs typeface="Kalpurush" panose="02000600000000000000" pitchFamily="2"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5791200"/>
          </a:xfrm>
          <a:blipFill>
            <a:blip r:embed="rId2"/>
            <a:tile tx="0" ty="0" sx="100000" sy="100000" flip="none" algn="tl"/>
          </a:blipFill>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endParaRPr lang="bn-BD" sz="2200" b="1" dirty="0" smtClean="0">
              <a:latin typeface="Kalpurush" panose="02000600000000000000" pitchFamily="2" charset="0"/>
              <a:cs typeface="Kalpurush" panose="02000600000000000000" pitchFamily="2" charset="0"/>
            </a:endParaRPr>
          </a:p>
          <a:p>
            <a:pPr marL="0" indent="0">
              <a:buNone/>
            </a:pPr>
            <a:r>
              <a:rPr lang="bn-BD" sz="4400" b="1" dirty="0" smtClean="0">
                <a:latin typeface="Kalpurush" panose="02000600000000000000" pitchFamily="2" charset="0"/>
                <a:cs typeface="Kalpurush" panose="02000600000000000000" pitchFamily="2" charset="0"/>
              </a:rPr>
              <a:t>এই </a:t>
            </a:r>
            <a:r>
              <a:rPr lang="bn-BD" sz="4400" b="1" dirty="0">
                <a:latin typeface="Kalpurush" panose="02000600000000000000" pitchFamily="2" charset="0"/>
                <a:cs typeface="Kalpurush" panose="02000600000000000000" pitchFamily="2" charset="0"/>
              </a:rPr>
              <a:t>পাঠ শেষে </a:t>
            </a:r>
            <a:r>
              <a:rPr lang="en-US" sz="4400" b="1" dirty="0" smtClean="0">
                <a:latin typeface="Kalpurush" panose="02000600000000000000" pitchFamily="2" charset="0"/>
                <a:cs typeface="Kalpurush" panose="02000600000000000000" pitchFamily="2" charset="0"/>
              </a:rPr>
              <a:t>শিক্ষার্থীরা-</a:t>
            </a:r>
          </a:p>
          <a:p>
            <a:pPr marL="0" indent="0">
              <a:buNone/>
            </a:pPr>
            <a:r>
              <a:rPr lang="bn-BD" sz="4400" b="1" dirty="0" smtClean="0">
                <a:latin typeface="Kalpurush" panose="02000600000000000000" pitchFamily="2" charset="0"/>
                <a:cs typeface="Kalpurush" panose="02000600000000000000" pitchFamily="2" charset="0"/>
              </a:rPr>
              <a:t>১. দ্রাব্যতা কি তা ব্যাখ্যা করতে পারবে।</a:t>
            </a:r>
          </a:p>
          <a:p>
            <a:pPr marL="0" indent="0">
              <a:buNone/>
            </a:pPr>
            <a:r>
              <a:rPr lang="bn-BD" sz="4400" b="1" dirty="0" smtClean="0">
                <a:latin typeface="Kalpurush" panose="02000600000000000000" pitchFamily="2" charset="0"/>
                <a:cs typeface="Kalpurush" panose="02000600000000000000" pitchFamily="2" charset="0"/>
              </a:rPr>
              <a:t>২. দ্রাব্যতার উপর বিভিন্ন নিয়ামকের প্রভাব বর্ণনা করতে</a:t>
            </a:r>
            <a:r>
              <a:rPr lang="en-US" sz="4400" b="1" dirty="0" smtClean="0">
                <a:latin typeface="Kalpurush" panose="02000600000000000000" pitchFamily="2" charset="0"/>
                <a:cs typeface="Kalpurush" panose="02000600000000000000" pitchFamily="2" charset="0"/>
              </a:rPr>
              <a:t> </a:t>
            </a:r>
            <a:r>
              <a:rPr lang="bn-BD" sz="4400" b="1" dirty="0" smtClean="0">
                <a:latin typeface="Kalpurush" panose="02000600000000000000" pitchFamily="2" charset="0"/>
                <a:cs typeface="Kalpurush" panose="02000600000000000000" pitchFamily="2" charset="0"/>
              </a:rPr>
              <a:t>পারবে।</a:t>
            </a:r>
          </a:p>
          <a:p>
            <a:pPr marL="0" indent="0">
              <a:buNone/>
            </a:pPr>
            <a:r>
              <a:rPr lang="bn-BD" sz="4400" b="1" dirty="0" smtClean="0">
                <a:latin typeface="Kalpurush" panose="02000600000000000000" pitchFamily="2" charset="0"/>
                <a:cs typeface="Kalpurush" panose="02000600000000000000" pitchFamily="2" charset="0"/>
              </a:rPr>
              <a:t>৩. দ্রাব্যতা গুণফল ব্যাখ্যা করতে পারবে।</a:t>
            </a:r>
          </a:p>
          <a:p>
            <a:pPr marL="0" indent="0">
              <a:buNone/>
            </a:pPr>
            <a:endParaRPr lang="bn-BD" sz="4400" b="1" dirty="0" smtClean="0">
              <a:latin typeface="Kalpurush" panose="02000600000000000000" pitchFamily="2" charset="0"/>
              <a:cs typeface="Kalpurush" panose="0200060000000000000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0646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715000" cy="1143000"/>
          </a:xfrm>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chor="b">
            <a:noAutofit/>
          </a:bodyPr>
          <a:lstStyle/>
          <a:p>
            <a:pPr algn="ctr">
              <a:lnSpc>
                <a:spcPts val="3000"/>
              </a:lnSpc>
            </a:pPr>
            <a:r>
              <a:rPr lang="bn-BD" sz="4800" b="1" spc="300"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a:t>
            </a:r>
            <a:r>
              <a:rPr lang="bn-BD" sz="3600" b="1" spc="300"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a:r>
            <a:br>
              <a:rPr lang="bn-BD" sz="3600" b="1" spc="300"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br>
            <a:endParaRPr lang="en-US" sz="3600" spc="600" dirty="0">
              <a:solidFill>
                <a:srgbClr val="990000"/>
              </a:solidFill>
              <a:latin typeface="Rockwell Extra Bold" panose="02060903040505020403" pitchFamily="18" charset="0"/>
              <a:cs typeface="Times New Roman" panose="02020603050405020304" pitchFamily="18" charset="0"/>
            </a:endParaRPr>
          </a:p>
        </p:txBody>
      </p:sp>
      <p:sp>
        <p:nvSpPr>
          <p:cNvPr id="3" name="Content Placeholder 2"/>
          <p:cNvSpPr>
            <a:spLocks noGrp="1"/>
          </p:cNvSpPr>
          <p:nvPr>
            <p:ph idx="1"/>
          </p:nvPr>
        </p:nvSpPr>
        <p:spPr>
          <a:xfrm>
            <a:off x="381000" y="1981200"/>
            <a:ext cx="8763000" cy="4495800"/>
          </a:xfrm>
          <a:solidFill>
            <a:schemeClr val="accent5">
              <a:lumMod val="40000"/>
              <a:lumOff val="60000"/>
            </a:schemeClr>
          </a:solidFill>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rmAutofit/>
          </a:bodyPr>
          <a:lstStyle/>
          <a:p>
            <a:pPr marL="0" indent="0" algn="just">
              <a:buNone/>
            </a:pPr>
            <a:endParaRPr lang="en-US" sz="1100" dirty="0" smtClean="0">
              <a:latin typeface="SutonnyMJ" pitchFamily="2" charset="0"/>
              <a:cs typeface="Kalpurush" panose="02000600000000000000" pitchFamily="2" charset="0"/>
            </a:endParaRPr>
          </a:p>
          <a:p>
            <a:pPr marL="0" indent="0" algn="just">
              <a:buNone/>
            </a:pP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কোন নির্দিষ্ট তাপমাত্রায় </a:t>
            </a: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100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গ্রাম দ্রাবককে কোন দ্রবের সম্পৃক্ত দ্রবণে পরিণত করতে যত গ্রাম দ্রব প্রয়োজন তাকে ঐদ্রবের দ্রাব্যতা বলে।</a:t>
            </a: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গাণিতিকভাবে</a:t>
            </a:r>
            <a:r>
              <a:rPr lang="bn-BD" sz="3200" dirty="0" smtClean="0">
                <a:latin typeface="SutonnyMJ" pitchFamily="2" charset="0"/>
                <a:cs typeface="Kalpurush" panose="02000600000000000000" pitchFamily="2" charset="0"/>
              </a:rPr>
              <a:t>,</a:t>
            </a:r>
          </a:p>
          <a:p>
            <a:pPr marL="0" indent="0" algn="just">
              <a:buNone/>
            </a:pPr>
            <a:r>
              <a:rPr lang="en-US" sz="3200" dirty="0" smtClean="0">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এখানে</a:t>
            </a:r>
            <a:r>
              <a:rPr lang="bn-BD" sz="3200" dirty="0">
                <a:effectLst>
                  <a:outerShdw blurRad="38100" dist="38100" dir="2700000" algn="tl">
                    <a:srgbClr val="000000">
                      <a:alpha val="43137"/>
                    </a:srgbClr>
                  </a:outerShdw>
                </a:effectLst>
                <a:latin typeface="SutonnyMJ" pitchFamily="2" charset="0"/>
                <a:cs typeface="Kalpurush" panose="02000600000000000000" pitchFamily="2" charset="0"/>
              </a:rPr>
              <a:t>,</a:t>
            </a:r>
          </a:p>
          <a:p>
            <a:pPr marL="0" indent="0" algn="just">
              <a:buNone/>
            </a:pP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S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a:t>
            </a: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দ্রাব্যতা</a:t>
            </a:r>
          </a:p>
          <a:p>
            <a:pPr marL="0" indent="0" algn="just">
              <a:buNone/>
            </a:pP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M</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দ্রাবকের ভর</a:t>
            </a:r>
          </a:p>
          <a:p>
            <a:pPr marL="0" indent="0" algn="just">
              <a:buNone/>
            </a:pP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m</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a:t>
            </a: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দ্রবের ভর</a:t>
            </a:r>
            <a:endPar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
        <p:nvSpPr>
          <p:cNvPr id="4" name="Rectangle 2"/>
          <p:cNvSpPr>
            <a:spLocks noChangeArrowheads="1"/>
          </p:cNvSpPr>
          <p:nvPr/>
        </p:nvSpPr>
        <p:spPr bwMode="auto">
          <a:xfrm>
            <a:off x="762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5013220"/>
              </p:ext>
            </p:extLst>
          </p:nvPr>
        </p:nvGraphicFramePr>
        <p:xfrm>
          <a:off x="1828800" y="4267200"/>
          <a:ext cx="2286000" cy="1295400"/>
        </p:xfrm>
        <a:graphic>
          <a:graphicData uri="http://schemas.openxmlformats.org/presentationml/2006/ole">
            <mc:AlternateContent xmlns:mc="http://schemas.openxmlformats.org/markup-compatibility/2006">
              <mc:Choice xmlns:v="urn:schemas-microsoft-com:vml" Requires="v">
                <p:oleObj spid="_x0000_s1088" name="Equation" r:id="rId4" imgW="774364" imgH="393529" progId="Equation.3">
                  <p:embed/>
                </p:oleObj>
              </mc:Choice>
              <mc:Fallback>
                <p:oleObj name="Equation" r:id="rId4" imgW="774364" imgH="393529"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267200"/>
                        <a:ext cx="22860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4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762000" y="381000"/>
            <a:ext cx="6414448" cy="1295400"/>
          </a:xfrm>
          <a:solidFill>
            <a:schemeClr val="bg1"/>
          </a:solidFill>
          <a:ln w="5715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chor="b">
            <a:noAutofit/>
          </a:bodyPr>
          <a:lstStyle/>
          <a:p>
            <a:pPr marL="0" indent="0" algn="ctr">
              <a:buNone/>
            </a:pPr>
            <a:r>
              <a:rPr lang="bn-BD" sz="4000" b="1" dirty="0" smtClean="0">
                <a:ln w="18000">
                  <a:solidFill>
                    <a:srgbClr val="990000"/>
                  </a:solidFill>
                  <a:prstDash val="solid"/>
                  <a:miter lim="800000"/>
                </a:ln>
                <a:solidFill>
                  <a:srgbClr val="FF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উপর প্রভাব বিস্তারকারী </a:t>
            </a:r>
            <a:endParaRPr lang="en-US" sz="4000" b="1" dirty="0" smtClean="0">
              <a:ln w="18000">
                <a:solidFill>
                  <a:srgbClr val="990000"/>
                </a:solidFill>
                <a:prstDash val="solid"/>
                <a:miter lim="800000"/>
              </a:ln>
              <a:solidFill>
                <a:srgbClr val="FF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a:p>
            <a:pPr marL="0" indent="0" algn="ctr">
              <a:lnSpc>
                <a:spcPts val="2500"/>
              </a:lnSpc>
              <a:buNone/>
            </a:pPr>
            <a:r>
              <a:rPr lang="bn-BD" sz="4000" b="1" dirty="0" smtClean="0">
                <a:ln w="18000">
                  <a:solidFill>
                    <a:srgbClr val="990000"/>
                  </a:solidFill>
                  <a:prstDash val="solid"/>
                  <a:miter lim="800000"/>
                </a:ln>
                <a:solidFill>
                  <a:srgbClr val="FF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নিয়ামকসমূ</a:t>
            </a:r>
            <a:r>
              <a:rPr lang="bn-BD" sz="40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হ </a:t>
            </a:r>
            <a:endParaRPr lang="en-US" sz="40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Content Placeholder 5"/>
          <p:cNvSpPr txBox="1">
            <a:spLocks/>
          </p:cNvSpPr>
          <p:nvPr/>
        </p:nvSpPr>
        <p:spPr>
          <a:xfrm>
            <a:off x="228600" y="2514600"/>
            <a:ext cx="8305800" cy="3657600"/>
          </a:xfrm>
          <a:prstGeom prst="rect">
            <a:avLst/>
          </a:prstGeom>
          <a:solidFill>
            <a:schemeClr val="accent2">
              <a:lumMod val="20000"/>
              <a:lumOff val="80000"/>
            </a:schemeClr>
          </a:solidFill>
          <a:ln w="57150" cap="flat" cmpd="sng" algn="ctr">
            <a:solidFill>
              <a:srgbClr val="FFC000"/>
            </a:solidFill>
            <a:prstDash val="solid"/>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t">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None/>
            </a:pPr>
            <a:endParaRPr lang="bn-BD" sz="1400" b="1" dirty="0" smtClean="0">
              <a:ln w="18000">
                <a:solidFill>
                  <a:srgbClr val="990000"/>
                </a:solidFill>
                <a:prstDash val="solid"/>
                <a:miter lim="800000"/>
              </a:ln>
              <a:solidFill>
                <a:srgbClr val="C00000"/>
              </a:solidFill>
              <a:latin typeface="Kalpurush" panose="02000600000000000000" pitchFamily="2" charset="0"/>
              <a:cs typeface="Kalpurush" panose="02000600000000000000" pitchFamily="2" charset="0"/>
            </a:endParaRP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১. বিক্রিয়কের প্রকৃতি (</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Nature Of Reactant</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২. দ্রাবকের প্রকৃতি</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en-US"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Nature Of </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Solvent</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endPar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endParaRP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৩. তাপমাত্রা</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Temparature</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৪.</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চাপ</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Pressure</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endParaRPr lang="en-US"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074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2319</TotalTime>
  <Words>626</Words>
  <Application>Microsoft Office PowerPoint</Application>
  <PresentationFormat>On-screen Show (4:3)</PresentationFormat>
  <Paragraphs>130</Paragraphs>
  <Slides>20</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Arial</vt:lpstr>
      <vt:lpstr>Calibri</vt:lpstr>
      <vt:lpstr>Cambria Math</vt:lpstr>
      <vt:lpstr>Kalpurush</vt:lpstr>
      <vt:lpstr>NikoshBAN</vt:lpstr>
      <vt:lpstr>Rockwell Extra Bold</vt:lpstr>
      <vt:lpstr>SutonnyMJ</vt:lpstr>
      <vt:lpstr>Times New Roman</vt:lpstr>
      <vt:lpstr>Vrinda</vt:lpstr>
      <vt:lpstr>Wingdings 2</vt:lpstr>
      <vt:lpstr>Office Theme</vt:lpstr>
      <vt:lpstr>Equation</vt:lpstr>
      <vt:lpstr>সবাইকে শুভেচ্ছা</vt:lpstr>
      <vt:lpstr>শিক্ষক পরিচিতি</vt:lpstr>
      <vt:lpstr>PowerPoint Presentation</vt:lpstr>
      <vt:lpstr>PowerPoint Presentation</vt:lpstr>
      <vt:lpstr>PowerPoint Presentation</vt:lpstr>
      <vt:lpstr>PowerPoint Presentation</vt:lpstr>
      <vt:lpstr>PowerPoint Presentation</vt:lpstr>
      <vt:lpstr>দ্রাব্যতা </vt:lpstr>
      <vt:lpstr>PowerPoint Presentation</vt:lpstr>
      <vt:lpstr>দ্রাব্যতার উপর দ্রব ও দ্রাবকের প্রকৃতির প্রভাব</vt:lpstr>
      <vt:lpstr>দ্রাব্যতার উপর চাপের প্রভাব</vt:lpstr>
      <vt:lpstr>দ্রাব্যতার উপর সমআয়ন প্রভাব</vt:lpstr>
      <vt:lpstr>দ্রাব্যতা গুণফল গুণফল</vt:lpstr>
      <vt:lpstr>দ্রাব্যতা ও দ্রাব্যতা গুণফলের পার্থক্য</vt:lpstr>
      <vt:lpstr>দ্রাব্যতা গুণফলের নীতি</vt:lpstr>
      <vt:lpstr>দ্রাব্যতা গুণফলের নীতির প্রয়োগ</vt:lpstr>
      <vt:lpstr>মূল্যায়ন</vt:lpstr>
      <vt:lpstr>দলীয় কাজ</vt:lpstr>
      <vt:lpstr>বাড়ীর কাজ</vt:lpstr>
      <vt:lpstr>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mKj‡K AvR‡Ki Awa‡ek‡b ¯^vMZg</dc:title>
  <dc:creator>Sachinath Roy</dc:creator>
  <cp:lastModifiedBy>Computer City</cp:lastModifiedBy>
  <cp:revision>385</cp:revision>
  <dcterms:created xsi:type="dcterms:W3CDTF">2006-08-16T00:00:00Z</dcterms:created>
  <dcterms:modified xsi:type="dcterms:W3CDTF">2020-09-26T05:24:20Z</dcterms:modified>
</cp:coreProperties>
</file>