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56" r:id="rId4"/>
    <p:sldId id="287" r:id="rId5"/>
    <p:sldId id="275" r:id="rId6"/>
    <p:sldId id="276" r:id="rId7"/>
    <p:sldId id="289" r:id="rId8"/>
    <p:sldId id="293" r:id="rId9"/>
    <p:sldId id="294" r:id="rId10"/>
    <p:sldId id="296" r:id="rId11"/>
    <p:sldId id="297" r:id="rId12"/>
    <p:sldId id="298" r:id="rId13"/>
    <p:sldId id="299" r:id="rId14"/>
    <p:sldId id="300" r:id="rId15"/>
    <p:sldId id="257" r:id="rId16"/>
    <p:sldId id="258" r:id="rId17"/>
    <p:sldId id="259" r:id="rId18"/>
    <p:sldId id="260" r:id="rId19"/>
    <p:sldId id="261" r:id="rId20"/>
    <p:sldId id="283" r:id="rId21"/>
    <p:sldId id="284" r:id="rId22"/>
    <p:sldId id="285" r:id="rId23"/>
    <p:sldId id="262" r:id="rId24"/>
    <p:sldId id="263" r:id="rId25"/>
    <p:sldId id="264" r:id="rId26"/>
    <p:sldId id="268" r:id="rId27"/>
    <p:sldId id="269" r:id="rId28"/>
    <p:sldId id="270" r:id="rId29"/>
    <p:sldId id="271" r:id="rId30"/>
    <p:sldId id="272" r:id="rId31"/>
    <p:sldId id="281" r:id="rId32"/>
    <p:sldId id="273" r:id="rId33"/>
    <p:sldId id="286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5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5000"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5000"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sndAc>
      <p:stSnd>
        <p:snd r:embed="rId13" name="applause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7%E0%A6%82%E0%A6%B0%E0%A7%87%E0%A6%9C%E0%A6%BF_%E0%A6%AD%E0%A6%BE%E0%A6%B7%E0%A6%B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7%E0%A6%82%E0%A6%B0%E0%A7%87%E0%A6%9C%E0%A6%BF_%E0%A6%AD%E0%A6%BE%E0%A6%B7%E0%A6%B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7%E0%A6%82%E0%A6%B0%E0%A7%87%E0%A6%9C%E0%A6%B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7%E0%A6%82%E0%A6%B0%E0%A7%87%E0%A6%9C%E0%A6%B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7%E0%A6%82%E0%A6%B0%E0%A7%87%E0%A6%9C%E0%A6%B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lower\flower well come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6629400" cy="4419600"/>
          </a:xfrm>
          <a:prstGeom prst="rect">
            <a:avLst/>
          </a:prstGeom>
          <a:noFill/>
        </p:spPr>
      </p:pic>
      <p:pic>
        <p:nvPicPr>
          <p:cNvPr id="5" name="Picture 4" descr="por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  <p:pic>
        <p:nvPicPr>
          <p:cNvPr id="6" name="Picture 5" descr="por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9109826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276600"/>
            <a:ext cx="74676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একাধিক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ব্যক্তির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কাজের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সমন্বয়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সাধন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গতি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বৃদ্ধির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জন্য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একই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ভবনে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ea typeface="Calibri"/>
                <a:cs typeface="NikoshBAN" pitchFamily="2" charset="0"/>
              </a:rPr>
              <a:t>পাশাপাশি</a:t>
            </a:r>
            <a:r>
              <a:rPr lang="en-US" sz="2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ভবনে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ea typeface="Calibri"/>
                <a:cs typeface="NikoshBAN" pitchFamily="2" charset="0"/>
              </a:rPr>
              <a:t>কিংবা</a:t>
            </a:r>
            <a:r>
              <a:rPr lang="en-US" sz="2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একই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ক্যাম্পাসের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কম্পিউটারগুলোর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মধ্যে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সংযোগ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স্থাপন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করাকে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বলা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স্থানিক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মূল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উদ্দেশ্য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ডিভাইসগুলোর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মধ্যে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তথ্য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রিসোর্স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শেয়ার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ছোট-মাঝারি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অফিসে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ল্যান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তৈরি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প্রিন্টার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মডেম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স্ক্যানার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ইত্যাদি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ডিভাইসের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জন্য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সাশ্রয়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যেতে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20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0" y="1066800"/>
            <a:ext cx="6934200" cy="1970784"/>
            <a:chOff x="1371600" y="1066800"/>
            <a:chExt cx="6248400" cy="1970784"/>
          </a:xfrm>
        </p:grpSpPr>
        <p:grpSp>
          <p:nvGrpSpPr>
            <p:cNvPr id="3" name="Group 5"/>
            <p:cNvGrpSpPr/>
            <p:nvPr/>
          </p:nvGrpSpPr>
          <p:grpSpPr>
            <a:xfrm>
              <a:off x="1371600" y="1143000"/>
              <a:ext cx="2590800" cy="1894584"/>
              <a:chOff x="963708" y="1001486"/>
              <a:chExt cx="9196292" cy="490582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3708" y="1302397"/>
                <a:ext cx="8412521" cy="460491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5" name="Oval 4"/>
              <p:cNvSpPr/>
              <p:nvPr/>
            </p:nvSpPr>
            <p:spPr>
              <a:xfrm>
                <a:off x="6226629" y="1001486"/>
                <a:ext cx="3933371" cy="2133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59" t="2579" r="4347" b="4105"/>
            <a:stretch/>
          </p:blipFill>
          <p:spPr>
            <a:xfrm>
              <a:off x="5029200" y="1066800"/>
              <a:ext cx="2590800" cy="19565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447800" y="381001"/>
            <a:ext cx="60198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(LAN)- Local Area Network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743428701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990600"/>
            <a:ext cx="6723629" cy="2362200"/>
            <a:chOff x="1371600" y="990600"/>
            <a:chExt cx="6723629" cy="24325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76800" y="990600"/>
              <a:ext cx="3218429" cy="24138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71600" y="990600"/>
              <a:ext cx="3218429" cy="24325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685800" y="3505200"/>
            <a:ext cx="7772400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মেট্রোপলিটান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আমরা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বেশ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উচ্চ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গতি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পেতে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পারি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এটি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৫০-৭০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মাইল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পর্যন্ত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বিস্তৃত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হতে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লোকাল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বিভিন্ন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ডিভাইস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সরাসরি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নেটওয়ার্কের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সাথে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যুক্ত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কিন্তু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মেট্রোপলিটন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প্রতিটি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সাইট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যুক্ত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228600"/>
            <a:ext cx="67056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(MAN)-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Metpolitan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Area Network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268507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066800"/>
            <a:ext cx="3245266" cy="194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28600" y="3124200"/>
            <a:ext cx="86868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মেট্রোপলিটন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ম্যান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একাধিক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লোকাল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ল্যানের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সমন্বয়ে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গড়ে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উঠে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500" dirty="0" err="1" smtClean="0">
                <a:latin typeface="NikoshBAN" pitchFamily="2" charset="0"/>
                <a:ea typeface="Calibri"/>
                <a:cs typeface="NikoshBAN" pitchFamily="2" charset="0"/>
              </a:rPr>
              <a:t>এক্ষেত্রে</a:t>
            </a:r>
            <a:r>
              <a:rPr lang="en-US" sz="25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ল্যানসমূহ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একই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শহরে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500" dirty="0" smtClean="0">
                <a:latin typeface="NikoshBAN" pitchFamily="2" charset="0"/>
                <a:ea typeface="Calibri"/>
                <a:cs typeface="NikoshBAN" pitchFamily="2" charset="0"/>
              </a:rPr>
              <a:t>এ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ধরনের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নেটওয়ার্কের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মাধ্যমে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বেশ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উচ্চ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গতির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বিভিন্ন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তাদের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তথ্য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শেয়ার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500" dirty="0" err="1" smtClean="0">
                <a:latin typeface="NikoshBAN" pitchFamily="2" charset="0"/>
                <a:ea typeface="Calibri"/>
                <a:cs typeface="NikoshBAN" pitchFamily="2" charset="0"/>
              </a:rPr>
              <a:t>ওয়াইড</a:t>
            </a:r>
            <a:r>
              <a:rPr lang="en-US" sz="25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থেকে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পার্থক্য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হলো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যে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ওয়াইড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গতি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কম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04800"/>
            <a:ext cx="67818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(MAN)-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Metpolitan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Area Network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175976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505200"/>
            <a:ext cx="7543800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বিস্তৃত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ভৌগলিক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এলাকায়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অবস্থিত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একাধিক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ল্যান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ম্যানকে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নিয়ে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গড়ে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উঠে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ওয়াইড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এ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ধরনের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গড়ে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উঠে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টেলিফোন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কোম্পানীর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ক্যাবল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ব্যবহার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সে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কারণে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ওয়াইড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ধীরগতির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হয়ে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0600" y="1066800"/>
            <a:ext cx="7315200" cy="2215181"/>
            <a:chOff x="990600" y="1066800"/>
            <a:chExt cx="7315200" cy="22151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0600" y="1066800"/>
              <a:ext cx="3579518" cy="22151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00600" y="1066800"/>
              <a:ext cx="3505200" cy="216508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295400" y="304800"/>
            <a:ext cx="6477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ওয়ান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(WAN)- Wide Area Network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063597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0"/>
            <a:ext cx="80010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বিস্তৃত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এলাকা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নিয়ে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গড়ে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ওঠে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বলে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বিভিন্ন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ল্যান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ম্যানকে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সংযুক্ত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করার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জন্য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বিশেষ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ডিভাইস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টেকনোলজি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ব্যবহার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500" dirty="0" err="1" smtClean="0">
                <a:latin typeface="NikoshBAN" pitchFamily="2" charset="0"/>
                <a:ea typeface="Calibri"/>
                <a:cs typeface="NikoshBAN" pitchFamily="2" charset="0"/>
              </a:rPr>
              <a:t>ল্যানের</a:t>
            </a:r>
            <a:r>
              <a:rPr lang="en-US" sz="25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চেয়ে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ওয়্যানের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গঠনের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পরিকল্পনা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সত্যিই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বেশ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কঠিন</a:t>
            </a:r>
            <a:r>
              <a:rPr lang="en-US" sz="2500" dirty="0" err="1" smtClean="0">
                <a:latin typeface="NikoshBAN" pitchFamily="2" charset="0"/>
                <a:ea typeface="Calibri"/>
                <a:cs typeface="NikoshBAN" pitchFamily="2" charset="0"/>
              </a:rPr>
              <a:t>।এটি</a:t>
            </a:r>
            <a:r>
              <a:rPr lang="en-US" sz="25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ম্যানেজ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করাও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কঠিন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500" dirty="0" err="1" smtClean="0">
                <a:latin typeface="NikoshBAN" pitchFamily="2" charset="0"/>
                <a:ea typeface="Calibri"/>
                <a:cs typeface="NikoshBAN" pitchFamily="2" charset="0"/>
              </a:rPr>
              <a:t>যদি</a:t>
            </a:r>
            <a:r>
              <a:rPr lang="en-US" sz="25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গোটা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বিশ্বজুড়ে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কোনো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ল্যান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গড়ার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দরকার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পড়ে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তাহলে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অনেক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ক্ষেত্রেই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স্যাটেলাইট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ব্যবহার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95400" y="1066800"/>
            <a:ext cx="6705600" cy="1905000"/>
            <a:chOff x="1600200" y="990600"/>
            <a:chExt cx="6400800" cy="1981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81600" y="990600"/>
              <a:ext cx="2819400" cy="1981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0200" y="990600"/>
              <a:ext cx="3149753" cy="1981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1295400" y="304800"/>
            <a:ext cx="6477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3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ওয়ান</a:t>
            </a:r>
            <a:r>
              <a:rPr lang="en-US" sz="3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(WAN)- Wide Area Network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105450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ম্যলওয়্যার ভাইরাস\Computer Netowr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91400" cy="523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8281673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143000"/>
            <a:ext cx="77724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/>
              <a:t>নেটওয়ার্ক</a:t>
            </a:r>
            <a:r>
              <a:rPr lang="en-US" sz="2800" b="1" dirty="0"/>
              <a:t> </a:t>
            </a:r>
            <a:r>
              <a:rPr lang="en-US" sz="2800" b="1" dirty="0" err="1"/>
              <a:t>টপোলজির</a:t>
            </a:r>
            <a:r>
              <a:rPr lang="en-US" sz="2800" b="1" dirty="0"/>
              <a:t> </a:t>
            </a:r>
            <a:r>
              <a:rPr lang="en-US" sz="2800" b="1" dirty="0" err="1"/>
              <a:t>প্রকারভেদ</a:t>
            </a:r>
            <a:endParaRPr lang="en-US" sz="2800" dirty="0"/>
          </a:p>
          <a:p>
            <a:r>
              <a:rPr lang="en-US" sz="2800" dirty="0" err="1"/>
              <a:t>কম্পিউটার</a:t>
            </a:r>
            <a:r>
              <a:rPr lang="en-US" sz="2800" dirty="0"/>
              <a:t> </a:t>
            </a:r>
            <a:r>
              <a:rPr lang="en-US" sz="2800" dirty="0" err="1"/>
              <a:t>নেটওয়ার্কিং</a:t>
            </a:r>
            <a:r>
              <a:rPr lang="en-US" sz="2800" dirty="0"/>
              <a:t>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 </a:t>
            </a:r>
            <a:r>
              <a:rPr lang="en-US" sz="2800" dirty="0" err="1"/>
              <a:t>মূলত</a:t>
            </a:r>
            <a:r>
              <a:rPr lang="en-US" sz="2800" dirty="0"/>
              <a:t> </a:t>
            </a:r>
            <a:r>
              <a:rPr lang="en-US" sz="2800" dirty="0" err="1"/>
              <a:t>ছয</a:t>
            </a:r>
            <a:r>
              <a:rPr lang="en-US" sz="2800" dirty="0"/>
              <a:t>় </a:t>
            </a:r>
            <a:r>
              <a:rPr lang="en-US" sz="2800" dirty="0" err="1"/>
              <a:t>ধরনের</a:t>
            </a:r>
            <a:r>
              <a:rPr lang="en-US" sz="2800" dirty="0"/>
              <a:t> </a:t>
            </a:r>
            <a:r>
              <a:rPr lang="en-US" sz="2800" dirty="0" err="1"/>
              <a:t>টপোলজি</a:t>
            </a:r>
            <a:r>
              <a:rPr lang="en-US" sz="2800" dirty="0"/>
              <a:t> </a:t>
            </a:r>
            <a:r>
              <a:rPr lang="en-US" sz="2800" dirty="0" err="1"/>
              <a:t>ব্যবহৃত</a:t>
            </a:r>
            <a:r>
              <a:rPr lang="en-US" sz="2800" dirty="0"/>
              <a:t> </a:t>
            </a:r>
            <a:r>
              <a:rPr lang="en-US" sz="2800" dirty="0" err="1"/>
              <a:t>হয</a:t>
            </a:r>
            <a:r>
              <a:rPr lang="en-US" sz="2800" dirty="0"/>
              <a:t>়</a:t>
            </a:r>
            <a:r>
              <a:rPr lang="en-US" sz="2800" dirty="0" smtClean="0"/>
              <a:t>।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2667000"/>
            <a:ext cx="6324600" cy="362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১. বাস নেটওয়ার্ক টপোলজি।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২. স্টার নেটওয়ার্ক টপোলজি।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৩. রিং নেটওয়ার্ক টপোলজি।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৪. ট্রি নেটওয়ার্ক টপোলজি।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৫. মেশ নেটওয়ার্ক টপোলজি।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৬. হাইব্রিড নেটওয়ার্ক টপোলজি।</a:t>
            </a:r>
            <a:endParaRPr kumimoji="0" lang="bn-B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yam Rupali" pitchFamily="2" charset="0"/>
              <a:ea typeface="+mn-ea"/>
              <a:cs typeface="Siyam Rupal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124720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lower\948219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256" y="1089991"/>
            <a:ext cx="7028744" cy="4853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81271651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7543800" cy="51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err="1"/>
              <a:t>বাস</a:t>
            </a:r>
            <a:r>
              <a:rPr lang="en-US" sz="2400" b="1" u="sng" dirty="0"/>
              <a:t> </a:t>
            </a:r>
            <a:r>
              <a:rPr lang="en-US" sz="2400" b="1" u="sng" dirty="0" err="1"/>
              <a:t>টপোলজি</a:t>
            </a:r>
            <a:r>
              <a:rPr lang="en-US" sz="2400" b="1" u="sng" dirty="0"/>
              <a:t> (</a:t>
            </a:r>
            <a:r>
              <a:rPr lang="en-US" sz="2400" b="1" u="sng" dirty="0" err="1">
                <a:hlinkClick r:id="rId3" tooltip="ইংরেজি ভাষা"/>
              </a:rPr>
              <a:t>ইংরেজি</a:t>
            </a:r>
            <a:r>
              <a:rPr lang="en-US" sz="2400" b="1" u="sng" dirty="0"/>
              <a:t>: Bus Topology</a:t>
            </a:r>
            <a:r>
              <a:rPr lang="en-US" sz="2400" b="1" u="sng" dirty="0" smtClean="0"/>
              <a:t>)</a:t>
            </a:r>
          </a:p>
          <a:p>
            <a:endParaRPr lang="en-US" sz="2400" dirty="0"/>
          </a:p>
          <a:p>
            <a:pPr algn="just"/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মূল</a:t>
            </a:r>
            <a:r>
              <a:rPr lang="en-US" sz="2400" dirty="0"/>
              <a:t> </a:t>
            </a:r>
            <a:r>
              <a:rPr lang="en-US" sz="2400" dirty="0" err="1"/>
              <a:t>তারের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সবকটি</a:t>
            </a:r>
            <a:r>
              <a:rPr lang="en-US" sz="2400" dirty="0"/>
              <a:t> </a:t>
            </a:r>
            <a:r>
              <a:rPr lang="en-US" sz="2400" dirty="0" err="1"/>
              <a:t>ওয়ার্কস্টেশন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কম্পিউটারে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 </a:t>
            </a:r>
            <a:r>
              <a:rPr lang="en-US" sz="2400" dirty="0" err="1"/>
              <a:t>তাকে</a:t>
            </a:r>
            <a:r>
              <a:rPr lang="en-US" sz="2400" dirty="0"/>
              <a:t> </a:t>
            </a:r>
            <a:r>
              <a:rPr lang="en-US" sz="2400" dirty="0" err="1"/>
              <a:t>বাস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বলা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়। </a:t>
            </a:r>
          </a:p>
          <a:p>
            <a:pPr algn="just"/>
            <a:r>
              <a:rPr lang="en-US" sz="2400" dirty="0" err="1"/>
              <a:t>টপোলজির</a:t>
            </a:r>
            <a:r>
              <a:rPr lang="en-US" sz="2400" dirty="0"/>
              <a:t> </a:t>
            </a:r>
            <a:r>
              <a:rPr lang="en-US" sz="2400" dirty="0" err="1"/>
              <a:t>প্রধান</a:t>
            </a:r>
            <a:r>
              <a:rPr lang="en-US" sz="2400" dirty="0"/>
              <a:t> </a:t>
            </a:r>
            <a:r>
              <a:rPr lang="en-US" sz="2400" dirty="0" err="1"/>
              <a:t>ক্যাবলটিকে</a:t>
            </a:r>
            <a:r>
              <a:rPr lang="en-US" sz="2400" dirty="0"/>
              <a:t> </a:t>
            </a:r>
            <a:r>
              <a:rPr lang="en-US" sz="2400" dirty="0" err="1"/>
              <a:t>বলা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 </a:t>
            </a:r>
            <a:r>
              <a:rPr lang="en-US" sz="2400" dirty="0" err="1"/>
              <a:t>ব্যাকবোন</a:t>
            </a:r>
            <a:r>
              <a:rPr lang="en-US" sz="2400" dirty="0"/>
              <a:t> (Backbone)। </a:t>
            </a:r>
            <a:r>
              <a:rPr lang="en-US" sz="2400" dirty="0" err="1"/>
              <a:t>সিগন্যাল</a:t>
            </a:r>
            <a:r>
              <a:rPr lang="en-US" sz="2400" dirty="0"/>
              <a:t> </a:t>
            </a:r>
            <a:r>
              <a:rPr lang="en-US" sz="2400" dirty="0" err="1"/>
              <a:t>যখন</a:t>
            </a:r>
            <a:r>
              <a:rPr lang="en-US" sz="2400" dirty="0"/>
              <a:t> </a:t>
            </a:r>
            <a:r>
              <a:rPr lang="en-US" sz="2400" dirty="0" err="1"/>
              <a:t>ব্যাকবোন</a:t>
            </a:r>
            <a:r>
              <a:rPr lang="en-US" sz="2400" dirty="0"/>
              <a:t> এ </a:t>
            </a:r>
            <a:r>
              <a:rPr lang="en-US" sz="2400" dirty="0" err="1"/>
              <a:t>চলাফেরা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তখন</a:t>
            </a:r>
            <a:r>
              <a:rPr lang="en-US" sz="2400" dirty="0"/>
              <a:t> </a:t>
            </a:r>
            <a:r>
              <a:rPr lang="en-US" sz="2400" dirty="0" err="1"/>
              <a:t>শুধু</a:t>
            </a:r>
            <a:r>
              <a:rPr lang="en-US" sz="2400" dirty="0"/>
              <a:t> </a:t>
            </a:r>
            <a:r>
              <a:rPr lang="en-US" sz="2400" dirty="0" err="1"/>
              <a:t>প্রাপক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সিগন্যাল</a:t>
            </a:r>
            <a:r>
              <a:rPr lang="en-US" sz="2400" dirty="0"/>
              <a:t> </a:t>
            </a:r>
            <a:r>
              <a:rPr lang="en-US" sz="2400" dirty="0" err="1"/>
              <a:t>গ্রহণ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, </a:t>
            </a:r>
            <a:r>
              <a:rPr lang="en-US" sz="2400" dirty="0" err="1"/>
              <a:t>বাকিরা</a:t>
            </a:r>
            <a:r>
              <a:rPr lang="en-US" sz="2400" dirty="0"/>
              <a:t> </a:t>
            </a:r>
            <a:r>
              <a:rPr lang="en-US" sz="2400" dirty="0" err="1"/>
              <a:t>একে</a:t>
            </a:r>
            <a:r>
              <a:rPr lang="en-US" sz="2400" dirty="0"/>
              <a:t> </a:t>
            </a:r>
            <a:r>
              <a:rPr lang="en-US" sz="2400" dirty="0" err="1"/>
              <a:t>অগ্রাহ্য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। </a:t>
            </a:r>
          </a:p>
          <a:p>
            <a:pPr algn="just"/>
            <a:r>
              <a:rPr lang="en-US" sz="2400" dirty="0"/>
              <a:t>এ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ছোট</a:t>
            </a:r>
            <a:r>
              <a:rPr lang="en-US" sz="2400" dirty="0"/>
              <a:t> </a:t>
            </a:r>
            <a:r>
              <a:rPr lang="en-US" sz="2400" dirty="0" err="1"/>
              <a:t>আকারের</a:t>
            </a:r>
            <a:r>
              <a:rPr lang="en-US" sz="2400" dirty="0"/>
              <a:t> </a:t>
            </a:r>
            <a:r>
              <a:rPr lang="en-US" sz="2400" dirty="0" err="1"/>
              <a:t>নেটওয়ার্কে</a:t>
            </a:r>
            <a:r>
              <a:rPr lang="en-US" sz="2400" dirty="0"/>
              <a:t> </a:t>
            </a:r>
            <a:r>
              <a:rPr lang="en-US" sz="2400" dirty="0" err="1"/>
              <a:t>ব্যবহার</a:t>
            </a:r>
            <a:r>
              <a:rPr lang="en-US" sz="2400" dirty="0"/>
              <a:t> </a:t>
            </a:r>
            <a:r>
              <a:rPr lang="en-US" sz="2400" dirty="0" err="1"/>
              <a:t>খুব</a:t>
            </a:r>
            <a:r>
              <a:rPr lang="en-US" sz="2400" dirty="0"/>
              <a:t> </a:t>
            </a:r>
            <a:r>
              <a:rPr lang="en-US" sz="2400" dirty="0" err="1"/>
              <a:t>সহজ</a:t>
            </a:r>
            <a:r>
              <a:rPr lang="en-US" sz="2400" dirty="0"/>
              <a:t>, </a:t>
            </a:r>
            <a:r>
              <a:rPr lang="en-US" sz="2400" dirty="0" err="1"/>
              <a:t>সাশ্রয়ী</a:t>
            </a:r>
            <a:r>
              <a:rPr lang="en-US" sz="2400" dirty="0"/>
              <a:t> ও </a:t>
            </a:r>
            <a:r>
              <a:rPr lang="en-US" sz="2400" dirty="0" err="1"/>
              <a:t>বিশ্বস্ত</a:t>
            </a:r>
            <a:r>
              <a:rPr lang="en-US" sz="2400" dirty="0"/>
              <a:t>। এ </a:t>
            </a:r>
            <a:r>
              <a:rPr lang="en-US" sz="2400" dirty="0" err="1"/>
              <a:t>সংগঠনে</a:t>
            </a:r>
            <a:r>
              <a:rPr lang="en-US" sz="2400" dirty="0"/>
              <a:t>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নষ্ট</a:t>
            </a:r>
            <a:r>
              <a:rPr lang="en-US" sz="2400" dirty="0"/>
              <a:t> </a:t>
            </a:r>
            <a:r>
              <a:rPr lang="en-US" sz="2400" dirty="0" err="1"/>
              <a:t>হয়ে</a:t>
            </a:r>
            <a:r>
              <a:rPr lang="en-US" sz="2400" dirty="0"/>
              <a:t> </a:t>
            </a:r>
            <a:r>
              <a:rPr lang="en-US" sz="2400" dirty="0" err="1"/>
              <a:t>গেলে</a:t>
            </a:r>
            <a:r>
              <a:rPr lang="en-US" sz="2400" dirty="0"/>
              <a:t> </a:t>
            </a:r>
            <a:r>
              <a:rPr lang="en-US" sz="2400" dirty="0" err="1"/>
              <a:t>সম্পূর্ণ</a:t>
            </a:r>
            <a:r>
              <a:rPr lang="en-US" sz="2400" dirty="0"/>
              <a:t> </a:t>
            </a:r>
            <a:r>
              <a:rPr lang="en-US" sz="2400" dirty="0" err="1"/>
              <a:t>সিস্টেম</a:t>
            </a:r>
            <a:r>
              <a:rPr lang="en-US" sz="2400" dirty="0"/>
              <a:t> </a:t>
            </a:r>
            <a:r>
              <a:rPr lang="en-US" sz="2400" dirty="0" err="1"/>
              <a:t>নষ্ট</a:t>
            </a:r>
            <a:r>
              <a:rPr lang="en-US" sz="2400" dirty="0"/>
              <a:t> </a:t>
            </a:r>
            <a:r>
              <a:rPr lang="en-US" sz="2400" dirty="0" err="1"/>
              <a:t>হয়ে</a:t>
            </a:r>
            <a:r>
              <a:rPr lang="en-US" sz="2400" dirty="0"/>
              <a:t> </a:t>
            </a:r>
            <a:r>
              <a:rPr lang="en-US" sz="2400" dirty="0" err="1"/>
              <a:t>যায</a:t>
            </a:r>
            <a:r>
              <a:rPr lang="en-US" sz="2400" dirty="0"/>
              <a:t>় </a:t>
            </a:r>
            <a:r>
              <a:rPr lang="en-US" sz="2400" dirty="0" err="1"/>
              <a:t>না</a:t>
            </a:r>
            <a:r>
              <a:rPr lang="en-US" sz="2400" dirty="0"/>
              <a:t>। </a:t>
            </a:r>
            <a:r>
              <a:rPr lang="en-US" sz="2400" dirty="0" err="1"/>
              <a:t>বাস</a:t>
            </a:r>
            <a:r>
              <a:rPr lang="en-US" sz="2400" dirty="0"/>
              <a:t> </a:t>
            </a:r>
            <a:r>
              <a:rPr lang="en-US" sz="24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একই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এ </a:t>
            </a:r>
            <a:r>
              <a:rPr lang="en-US" sz="2400" dirty="0" err="1"/>
              <a:t>ভিন্ন</a:t>
            </a:r>
            <a:r>
              <a:rPr lang="en-US" sz="2400" dirty="0"/>
              <a:t> </a:t>
            </a:r>
            <a:r>
              <a:rPr lang="en-US" sz="2400" dirty="0" err="1"/>
              <a:t>ক্যাবল</a:t>
            </a:r>
            <a:r>
              <a:rPr lang="en-US" sz="2400" dirty="0"/>
              <a:t> </a:t>
            </a:r>
            <a:r>
              <a:rPr lang="en-US" sz="2400" dirty="0" err="1"/>
              <a:t>ব্যবহৃত</a:t>
            </a:r>
            <a:r>
              <a:rPr lang="en-US" sz="2400" dirty="0"/>
              <a:t> </a:t>
            </a:r>
            <a:r>
              <a:rPr lang="en-US" sz="2400" dirty="0" err="1"/>
              <a:t>হতে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dirty="0"/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6057508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1"/>
            <a:ext cx="7924800" cy="43242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u="sng" dirty="0" err="1"/>
              <a:t>বাস</a:t>
            </a:r>
            <a:r>
              <a:rPr lang="en-US" sz="2500" b="1" u="sng" dirty="0"/>
              <a:t> </a:t>
            </a:r>
            <a:r>
              <a:rPr lang="en-US" sz="2500" b="1" u="sng" dirty="0" err="1"/>
              <a:t>টপোলজি</a:t>
            </a:r>
            <a:r>
              <a:rPr lang="en-US" sz="2500" b="1" u="sng" dirty="0"/>
              <a:t> </a:t>
            </a:r>
            <a:r>
              <a:rPr lang="en-US" sz="2500" b="1" u="sng" dirty="0" err="1"/>
              <a:t>এর</a:t>
            </a:r>
            <a:r>
              <a:rPr lang="en-US" sz="2500" b="1" u="sng" dirty="0"/>
              <a:t> </a:t>
            </a:r>
            <a:r>
              <a:rPr lang="en-US" sz="2500" b="1" u="sng" dirty="0" err="1" smtClean="0"/>
              <a:t>সুবিধা</a:t>
            </a:r>
            <a:endParaRPr lang="en-US" sz="2500" b="1" u="sng" dirty="0" smtClean="0"/>
          </a:p>
          <a:p>
            <a:endParaRPr lang="en-US" sz="2500" dirty="0"/>
          </a:p>
          <a:p>
            <a:pPr lvl="0" algn="just"/>
            <a:r>
              <a:rPr lang="en-US" sz="2500" dirty="0"/>
              <a:t>এ </a:t>
            </a:r>
            <a:r>
              <a:rPr lang="en-US" sz="2500" dirty="0" err="1"/>
              <a:t>টপোলজি</a:t>
            </a:r>
            <a:r>
              <a:rPr lang="en-US" sz="2500" dirty="0"/>
              <a:t> </a:t>
            </a:r>
            <a:r>
              <a:rPr lang="en-US" sz="2500" dirty="0" err="1"/>
              <a:t>ছোট</a:t>
            </a:r>
            <a:r>
              <a:rPr lang="en-US" sz="2500" dirty="0"/>
              <a:t> </a:t>
            </a:r>
            <a:r>
              <a:rPr lang="en-US" sz="2500" dirty="0" err="1"/>
              <a:t>আকারের</a:t>
            </a:r>
            <a:r>
              <a:rPr lang="en-US" sz="2500" dirty="0"/>
              <a:t> </a:t>
            </a:r>
            <a:r>
              <a:rPr lang="en-US" sz="2500" dirty="0" err="1"/>
              <a:t>নেটওয়ার্ক</a:t>
            </a:r>
            <a:r>
              <a:rPr lang="en-US" sz="2500" dirty="0"/>
              <a:t> এ </a:t>
            </a:r>
            <a:r>
              <a:rPr lang="en-US" sz="2500" dirty="0" err="1"/>
              <a:t>ব্যবহার</a:t>
            </a:r>
            <a:r>
              <a:rPr lang="en-US" sz="2500" dirty="0"/>
              <a:t> </a:t>
            </a:r>
            <a:r>
              <a:rPr lang="en-US" sz="2500" dirty="0" err="1"/>
              <a:t>খুব</a:t>
            </a:r>
            <a:r>
              <a:rPr lang="en-US" sz="2500" dirty="0"/>
              <a:t> </a:t>
            </a:r>
            <a:r>
              <a:rPr lang="en-US" sz="2500" dirty="0" err="1"/>
              <a:t>সহজ</a:t>
            </a:r>
            <a:r>
              <a:rPr lang="en-US" sz="2500" dirty="0"/>
              <a:t> ও </a:t>
            </a:r>
            <a:r>
              <a:rPr lang="en-US" sz="2500" dirty="0" err="1"/>
              <a:t>এটি</a:t>
            </a:r>
            <a:r>
              <a:rPr lang="en-US" sz="2500" dirty="0"/>
              <a:t> </a:t>
            </a:r>
            <a:r>
              <a:rPr lang="en-US" sz="2500" dirty="0" err="1" smtClean="0"/>
              <a:t>বিশ্বস্ত</a:t>
            </a:r>
            <a:r>
              <a:rPr lang="en-US" sz="2500" dirty="0" smtClean="0"/>
              <a:t> </a:t>
            </a:r>
            <a:endParaRPr lang="en-US" sz="2500" dirty="0"/>
          </a:p>
          <a:p>
            <a:pPr lvl="0" algn="just"/>
            <a:r>
              <a:rPr lang="en-US" sz="2500" dirty="0"/>
              <a:t>এ </a:t>
            </a:r>
            <a:r>
              <a:rPr lang="en-US" sz="2500" dirty="0" err="1"/>
              <a:t>টপোলজিতে</a:t>
            </a:r>
            <a:r>
              <a:rPr lang="en-US" sz="2500" dirty="0"/>
              <a:t> </a:t>
            </a:r>
            <a:r>
              <a:rPr lang="en-US" sz="2500" dirty="0" err="1"/>
              <a:t>সবচেয়ে</a:t>
            </a:r>
            <a:r>
              <a:rPr lang="en-US" sz="2500" dirty="0"/>
              <a:t> </a:t>
            </a:r>
            <a:r>
              <a:rPr lang="en-US" sz="2500" dirty="0" err="1"/>
              <a:t>কম</a:t>
            </a:r>
            <a:r>
              <a:rPr lang="en-US" sz="2500" dirty="0"/>
              <a:t> </a:t>
            </a:r>
            <a:r>
              <a:rPr lang="en-US" sz="2500" dirty="0" err="1"/>
              <a:t>ক্যাবল</a:t>
            </a:r>
            <a:r>
              <a:rPr lang="en-US" sz="2500" dirty="0"/>
              <a:t> </a:t>
            </a:r>
            <a:r>
              <a:rPr lang="en-US" sz="2500" dirty="0" err="1"/>
              <a:t>প্রয়োজন</a:t>
            </a:r>
            <a:r>
              <a:rPr lang="en-US" sz="2500" dirty="0"/>
              <a:t> </a:t>
            </a:r>
            <a:r>
              <a:rPr lang="en-US" sz="2500" dirty="0" err="1"/>
              <a:t>হয</a:t>
            </a:r>
            <a:r>
              <a:rPr lang="en-US" sz="2500" dirty="0"/>
              <a:t>় </a:t>
            </a:r>
            <a:r>
              <a:rPr lang="en-US" sz="2500" dirty="0" err="1"/>
              <a:t>ফলে</a:t>
            </a:r>
            <a:r>
              <a:rPr lang="en-US" sz="2500" dirty="0"/>
              <a:t> </a:t>
            </a:r>
            <a:r>
              <a:rPr lang="en-US" sz="2500" dirty="0" err="1"/>
              <a:t>খরচে</a:t>
            </a:r>
            <a:r>
              <a:rPr lang="en-US" sz="2500" dirty="0"/>
              <a:t> </a:t>
            </a:r>
            <a:r>
              <a:rPr lang="en-US" sz="2500" dirty="0" err="1"/>
              <a:t>কম</a:t>
            </a:r>
            <a:r>
              <a:rPr lang="en-US" sz="2500" dirty="0"/>
              <a:t>।</a:t>
            </a:r>
          </a:p>
          <a:p>
            <a:pPr lvl="0" algn="just"/>
            <a:r>
              <a:rPr lang="en-US" sz="2500" dirty="0" err="1"/>
              <a:t>রিপিটার</a:t>
            </a:r>
            <a:r>
              <a:rPr lang="en-US" sz="2500" dirty="0"/>
              <a:t> </a:t>
            </a:r>
            <a:r>
              <a:rPr lang="en-US" sz="2500" dirty="0" err="1"/>
              <a:t>ব্যবহার</a:t>
            </a:r>
            <a:r>
              <a:rPr lang="en-US" sz="2500" dirty="0"/>
              <a:t> </a:t>
            </a:r>
            <a:r>
              <a:rPr lang="en-US" sz="2500" dirty="0" err="1"/>
              <a:t>করে</a:t>
            </a:r>
            <a:r>
              <a:rPr lang="en-US" sz="2500" dirty="0"/>
              <a:t> Backbone </a:t>
            </a:r>
            <a:r>
              <a:rPr lang="en-US" sz="2500" dirty="0" err="1"/>
              <a:t>সম্প্রসারণ</a:t>
            </a:r>
            <a:r>
              <a:rPr lang="en-US" sz="2500" dirty="0"/>
              <a:t> </a:t>
            </a:r>
            <a:r>
              <a:rPr lang="en-US" sz="2500" dirty="0" err="1"/>
              <a:t>করা</a:t>
            </a:r>
            <a:r>
              <a:rPr lang="en-US" sz="2500" dirty="0"/>
              <a:t> </a:t>
            </a:r>
            <a:r>
              <a:rPr lang="en-US" sz="2500" dirty="0" err="1"/>
              <a:t>যায</a:t>
            </a:r>
            <a:r>
              <a:rPr lang="en-US" sz="2500" dirty="0"/>
              <a:t>়।</a:t>
            </a:r>
          </a:p>
          <a:p>
            <a:pPr lvl="0" algn="just"/>
            <a:r>
              <a:rPr lang="en-US" sz="2500" dirty="0"/>
              <a:t>এ </a:t>
            </a:r>
            <a:r>
              <a:rPr lang="en-US" sz="2500" dirty="0" err="1"/>
              <a:t>সংগঠনেয়া</a:t>
            </a:r>
            <a:r>
              <a:rPr lang="en-US" sz="2500" dirty="0"/>
              <a:t> </a:t>
            </a:r>
            <a:r>
              <a:rPr lang="en-US" sz="2500" dirty="0" err="1"/>
              <a:t>কোনো</a:t>
            </a:r>
            <a:r>
              <a:rPr lang="en-US" sz="2500" dirty="0"/>
              <a:t> </a:t>
            </a:r>
            <a:r>
              <a:rPr lang="en-US" sz="2500" dirty="0" err="1"/>
              <a:t>কম্পিউটার</a:t>
            </a:r>
            <a:r>
              <a:rPr lang="en-US" sz="2500" dirty="0"/>
              <a:t> </a:t>
            </a:r>
            <a:r>
              <a:rPr lang="en-US" sz="2500" dirty="0" err="1"/>
              <a:t>নষ্ট</a:t>
            </a:r>
            <a:r>
              <a:rPr lang="en-US" sz="2500" dirty="0"/>
              <a:t> </a:t>
            </a:r>
            <a:r>
              <a:rPr lang="en-US" sz="2500" dirty="0" err="1"/>
              <a:t>হয়ে</a:t>
            </a:r>
            <a:r>
              <a:rPr lang="en-US" sz="2500" dirty="0"/>
              <a:t> </a:t>
            </a:r>
            <a:r>
              <a:rPr lang="en-US" sz="2500" dirty="0" err="1"/>
              <a:t>গেলে</a:t>
            </a:r>
            <a:r>
              <a:rPr lang="en-US" sz="2500" dirty="0"/>
              <a:t> </a:t>
            </a:r>
            <a:r>
              <a:rPr lang="en-US" sz="2500" dirty="0" err="1"/>
              <a:t>সম্পূর্ণ</a:t>
            </a:r>
            <a:r>
              <a:rPr lang="en-US" sz="2500" dirty="0"/>
              <a:t> </a:t>
            </a:r>
            <a:r>
              <a:rPr lang="en-US" sz="2500" dirty="0" err="1"/>
              <a:t>সিস্টেম</a:t>
            </a:r>
            <a:r>
              <a:rPr lang="en-US" sz="2500" dirty="0"/>
              <a:t> </a:t>
            </a:r>
            <a:r>
              <a:rPr lang="en-US" sz="2500" dirty="0" err="1"/>
              <a:t>নষ্ট</a:t>
            </a:r>
            <a:r>
              <a:rPr lang="en-US" sz="2500" dirty="0"/>
              <a:t> </a:t>
            </a:r>
            <a:r>
              <a:rPr lang="en-US" sz="2500" dirty="0" err="1"/>
              <a:t>হয</a:t>
            </a:r>
            <a:r>
              <a:rPr lang="en-US" sz="2500" dirty="0"/>
              <a:t>় </a:t>
            </a:r>
            <a:r>
              <a:rPr lang="en-US" sz="2500" dirty="0" err="1"/>
              <a:t>না</a:t>
            </a:r>
            <a:r>
              <a:rPr lang="en-US" sz="2500" dirty="0"/>
              <a:t>।</a:t>
            </a:r>
          </a:p>
          <a:p>
            <a:pPr lvl="0" algn="just"/>
            <a:r>
              <a:rPr lang="en-US" sz="2500" dirty="0"/>
              <a:t>এ </a:t>
            </a:r>
            <a:r>
              <a:rPr lang="en-US" sz="2500" dirty="0" err="1"/>
              <a:t>সংগঠনেয়া</a:t>
            </a:r>
            <a:r>
              <a:rPr lang="en-US" sz="2500" dirty="0"/>
              <a:t> </a:t>
            </a:r>
            <a:r>
              <a:rPr lang="en-US" sz="2500" dirty="0" err="1"/>
              <a:t>কোনো</a:t>
            </a:r>
            <a:r>
              <a:rPr lang="en-US" sz="2500" dirty="0"/>
              <a:t> </a:t>
            </a:r>
            <a:r>
              <a:rPr lang="en-US" sz="2500" dirty="0" err="1"/>
              <a:t>কম্পিউটার</a:t>
            </a:r>
            <a:r>
              <a:rPr lang="en-US" sz="2500" dirty="0"/>
              <a:t> </a:t>
            </a:r>
            <a:r>
              <a:rPr lang="en-US" sz="2500" dirty="0" err="1"/>
              <a:t>বা</a:t>
            </a:r>
            <a:r>
              <a:rPr lang="en-US" sz="2500" dirty="0"/>
              <a:t> </a:t>
            </a:r>
            <a:r>
              <a:rPr lang="en-US" sz="2500" dirty="0" err="1"/>
              <a:t>যন্ত্র</a:t>
            </a:r>
            <a:r>
              <a:rPr lang="en-US" sz="2500" dirty="0"/>
              <a:t> </a:t>
            </a:r>
            <a:r>
              <a:rPr lang="en-US" sz="2500" dirty="0" err="1"/>
              <a:t>যোগ</a:t>
            </a:r>
            <a:r>
              <a:rPr lang="en-US" sz="2500" dirty="0"/>
              <a:t> </a:t>
            </a:r>
            <a:r>
              <a:rPr lang="en-US" sz="2500" dirty="0" err="1"/>
              <a:t>করলে</a:t>
            </a:r>
            <a:r>
              <a:rPr lang="en-US" sz="2500" dirty="0"/>
              <a:t> </a:t>
            </a:r>
            <a:r>
              <a:rPr lang="en-US" sz="2500" dirty="0" err="1"/>
              <a:t>বা</a:t>
            </a:r>
            <a:r>
              <a:rPr lang="en-US" sz="2500" dirty="0"/>
              <a:t> </a:t>
            </a:r>
            <a:r>
              <a:rPr lang="en-US" sz="2500" dirty="0" err="1"/>
              <a:t>সরিয়ে</a:t>
            </a:r>
            <a:r>
              <a:rPr lang="en-US" sz="2500" dirty="0"/>
              <a:t> </a:t>
            </a:r>
            <a:r>
              <a:rPr lang="en-US" sz="2500" dirty="0" err="1"/>
              <a:t>নিলে</a:t>
            </a:r>
            <a:r>
              <a:rPr lang="en-US" sz="2500" dirty="0"/>
              <a:t> </a:t>
            </a:r>
            <a:r>
              <a:rPr lang="en-US" sz="2500" dirty="0" err="1"/>
              <a:t>পুরো</a:t>
            </a:r>
            <a:r>
              <a:rPr lang="en-US" sz="2500" dirty="0"/>
              <a:t> </a:t>
            </a:r>
            <a:r>
              <a:rPr lang="en-US" sz="2500" dirty="0" err="1"/>
              <a:t>নেটওয়ার্ক</a:t>
            </a:r>
            <a:r>
              <a:rPr lang="en-US" sz="2500" dirty="0"/>
              <a:t> </a:t>
            </a:r>
            <a:r>
              <a:rPr lang="en-US" sz="2500" dirty="0" err="1"/>
              <a:t>এর</a:t>
            </a:r>
            <a:r>
              <a:rPr lang="en-US" sz="2500" dirty="0"/>
              <a:t> </a:t>
            </a:r>
            <a:r>
              <a:rPr lang="en-US" sz="2500" dirty="0" err="1"/>
              <a:t>কার্যক্রম</a:t>
            </a:r>
            <a:r>
              <a:rPr lang="en-US" sz="2500" dirty="0"/>
              <a:t> </a:t>
            </a:r>
            <a:r>
              <a:rPr lang="en-US" sz="2500" dirty="0" err="1"/>
              <a:t>বিঘ্নিত</a:t>
            </a:r>
            <a:r>
              <a:rPr lang="en-US" sz="2500" dirty="0"/>
              <a:t> </a:t>
            </a:r>
            <a:r>
              <a:rPr lang="en-US" sz="2500" dirty="0" err="1"/>
              <a:t>হয</a:t>
            </a:r>
            <a:r>
              <a:rPr lang="en-US" sz="2500" dirty="0"/>
              <a:t>় </a:t>
            </a:r>
            <a:r>
              <a:rPr lang="en-US" sz="2500" dirty="0" err="1"/>
              <a:t>না</a:t>
            </a:r>
            <a:r>
              <a:rPr lang="en-US" sz="2500" dirty="0" smtClean="0"/>
              <a:t>।</a:t>
            </a:r>
            <a:endParaRPr lang="en-US" sz="2500" dirty="0"/>
          </a:p>
        </p:txBody>
      </p:sp>
    </p:spTree>
    <p:extLst>
      <p:ext uri="{BB962C8B-B14F-4D97-AF65-F5344CB8AC3E}">
        <p14:creationId xmlns="" xmlns:p14="http://schemas.microsoft.com/office/powerpoint/2010/main" val="1790970499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lower\flower TEACHE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98871"/>
            <a:ext cx="6629400" cy="54888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lower\st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6858000" cy="486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05064564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467600" cy="4678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u="sng" dirty="0" err="1"/>
              <a:t>স্টার</a:t>
            </a:r>
            <a:r>
              <a:rPr lang="en-US" sz="2200" b="1" u="sng" dirty="0"/>
              <a:t> </a:t>
            </a:r>
            <a:r>
              <a:rPr lang="en-US" sz="2200" b="1" u="sng" dirty="0" err="1" smtClean="0"/>
              <a:t>টপোলজি</a:t>
            </a:r>
            <a:r>
              <a:rPr lang="en-US" sz="2200" b="1" u="sng" dirty="0" smtClean="0"/>
              <a:t> (</a:t>
            </a:r>
            <a:r>
              <a:rPr lang="en-US" sz="2200" b="1" u="sng" dirty="0" err="1">
                <a:hlinkClick r:id="rId3" tooltip="ইংরেজি ভাষা"/>
              </a:rPr>
              <a:t>ইংরেজি</a:t>
            </a:r>
            <a:r>
              <a:rPr lang="en-US" sz="2200" b="1" u="sng" dirty="0"/>
              <a:t>: Star Topology): </a:t>
            </a:r>
            <a:endParaRPr lang="en-US" sz="2200" b="1" u="sng" dirty="0" smtClean="0"/>
          </a:p>
          <a:p>
            <a:endParaRPr lang="en-US" b="1" dirty="0"/>
          </a:p>
          <a:p>
            <a:pPr algn="just"/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কেন্দ্রীয</a:t>
            </a:r>
            <a:r>
              <a:rPr lang="en-US" sz="2400" dirty="0"/>
              <a:t>় </a:t>
            </a:r>
            <a:r>
              <a:rPr lang="en-US" sz="2400" dirty="0" err="1"/>
              <a:t>নিয়ন্ত্রণকারী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হস্ত</a:t>
            </a:r>
            <a:r>
              <a:rPr lang="en-US" sz="2400" dirty="0"/>
              <a:t>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অন্যান্য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গরে</a:t>
            </a:r>
            <a:r>
              <a:rPr lang="en-US" sz="2400" dirty="0"/>
              <a:t> </a:t>
            </a:r>
            <a:r>
              <a:rPr lang="en-US" sz="2400" dirty="0" err="1"/>
              <a:t>তোলে</a:t>
            </a:r>
            <a:r>
              <a:rPr lang="en-US" sz="2400" dirty="0"/>
              <a:t> </a:t>
            </a:r>
            <a:r>
              <a:rPr lang="en-US" sz="2400" dirty="0" err="1"/>
              <a:t>তাকে</a:t>
            </a:r>
            <a:r>
              <a:rPr lang="en-US" sz="2400" dirty="0"/>
              <a:t> </a:t>
            </a:r>
            <a:r>
              <a:rPr lang="en-US" sz="2400" dirty="0" err="1"/>
              <a:t>স্টার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বলা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়। </a:t>
            </a:r>
            <a:r>
              <a:rPr lang="en-US" sz="2400" dirty="0" err="1"/>
              <a:t>এক্ষেত্রে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কেন্দ্রীয</a:t>
            </a:r>
            <a:r>
              <a:rPr lang="en-US" sz="2400" dirty="0"/>
              <a:t>়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মাধ্যমে</a:t>
            </a:r>
            <a:r>
              <a:rPr lang="en-US" sz="2400" dirty="0"/>
              <a:t> </a:t>
            </a:r>
            <a:r>
              <a:rPr lang="en-US" sz="2400" dirty="0" err="1"/>
              <a:t>তথ্য</a:t>
            </a:r>
            <a:r>
              <a:rPr lang="en-US" sz="2400" dirty="0"/>
              <a:t> </a:t>
            </a:r>
            <a:r>
              <a:rPr lang="en-US" sz="2400" dirty="0" err="1"/>
              <a:t>আদান</a:t>
            </a:r>
            <a:r>
              <a:rPr lang="en-US" sz="2400" dirty="0"/>
              <a:t> </a:t>
            </a:r>
            <a:r>
              <a:rPr lang="en-US" sz="2400" dirty="0" err="1"/>
              <a:t>প্রদান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 এ </a:t>
            </a:r>
            <a:r>
              <a:rPr lang="en-US" sz="25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নষ্ট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বিকল</a:t>
            </a:r>
            <a:r>
              <a:rPr lang="en-US" sz="2400" dirty="0"/>
              <a:t> </a:t>
            </a:r>
            <a:r>
              <a:rPr lang="en-US" sz="2400" dirty="0" err="1"/>
              <a:t>হলে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উপর</a:t>
            </a:r>
            <a:r>
              <a:rPr lang="en-US" sz="2400" dirty="0"/>
              <a:t>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প্রভাব</a:t>
            </a:r>
            <a:r>
              <a:rPr lang="en-US" sz="2400" dirty="0"/>
              <a:t> </a:t>
            </a:r>
            <a:r>
              <a:rPr lang="en-US" sz="2400" dirty="0" err="1"/>
              <a:t>পরে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। </a:t>
            </a:r>
            <a:r>
              <a:rPr lang="en-US" sz="2400" dirty="0" err="1"/>
              <a:t>খুব</a:t>
            </a:r>
            <a:r>
              <a:rPr lang="en-US" sz="2400" dirty="0"/>
              <a:t> </a:t>
            </a:r>
            <a:r>
              <a:rPr lang="en-US" sz="2400" dirty="0" err="1"/>
              <a:t>সহজেই</a:t>
            </a:r>
            <a:r>
              <a:rPr lang="en-US" sz="2400" dirty="0"/>
              <a:t> </a:t>
            </a:r>
            <a:r>
              <a:rPr lang="en-US" sz="2400" dirty="0" err="1"/>
              <a:t>সমস্যায</a:t>
            </a:r>
            <a:r>
              <a:rPr lang="en-US" sz="2400" dirty="0"/>
              <a:t>় </a:t>
            </a:r>
            <a:r>
              <a:rPr lang="en-US" sz="2400" dirty="0" err="1"/>
              <a:t>আক্রান্ত</a:t>
            </a:r>
            <a:r>
              <a:rPr lang="en-US" sz="2400" dirty="0"/>
              <a:t> </a:t>
            </a:r>
            <a:r>
              <a:rPr lang="en-US" sz="2400" dirty="0" err="1"/>
              <a:t>কম্পিউটারটি</a:t>
            </a:r>
            <a:r>
              <a:rPr lang="en-US" sz="2400" dirty="0"/>
              <a:t> </a:t>
            </a:r>
            <a:r>
              <a:rPr lang="en-US" sz="2400" dirty="0" err="1"/>
              <a:t>সরিয়ে</a:t>
            </a:r>
            <a:r>
              <a:rPr lang="en-US" sz="2400" dirty="0"/>
              <a:t> </a:t>
            </a:r>
            <a:r>
              <a:rPr lang="en-US" sz="2400" dirty="0" err="1"/>
              <a:t>নেওয়া</a:t>
            </a:r>
            <a:r>
              <a:rPr lang="en-US" sz="2400" dirty="0"/>
              <a:t> </a:t>
            </a:r>
            <a:r>
              <a:rPr lang="en-US" sz="2400" dirty="0" err="1"/>
              <a:t>যায</a:t>
            </a:r>
            <a:r>
              <a:rPr lang="en-US" sz="2400" dirty="0"/>
              <a:t>়। </a:t>
            </a:r>
            <a:r>
              <a:rPr lang="en-US" sz="2400" dirty="0" err="1"/>
              <a:t>স্টার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বহুল</a:t>
            </a:r>
            <a:r>
              <a:rPr lang="en-US" sz="2400" dirty="0"/>
              <a:t> </a:t>
            </a:r>
            <a:r>
              <a:rPr lang="en-US" sz="2400" dirty="0" err="1"/>
              <a:t>ব্যবহৃত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এই</a:t>
            </a:r>
            <a:r>
              <a:rPr lang="en-US" sz="2400" dirty="0"/>
              <a:t> </a:t>
            </a:r>
            <a:r>
              <a:rPr lang="en-US" sz="24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এজই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এ </a:t>
            </a: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ধরনের</a:t>
            </a:r>
            <a:r>
              <a:rPr lang="en-US" sz="2400" dirty="0"/>
              <a:t> </a:t>
            </a:r>
            <a:r>
              <a:rPr lang="en-US" sz="2400" dirty="0" err="1"/>
              <a:t>ক্যাবল</a:t>
            </a:r>
            <a:r>
              <a:rPr lang="en-US" sz="2400" dirty="0"/>
              <a:t> </a:t>
            </a:r>
            <a:r>
              <a:rPr lang="en-US" sz="2400" dirty="0" err="1"/>
              <a:t>ব্যবহৃত</a:t>
            </a:r>
            <a:r>
              <a:rPr lang="en-US" sz="2400" dirty="0"/>
              <a:t> </a:t>
            </a:r>
            <a:r>
              <a:rPr lang="en-US" sz="2400" dirty="0" err="1"/>
              <a:t>হতে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7923931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90600"/>
            <a:ext cx="7696200" cy="50937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err="1"/>
              <a:t>স্টার</a:t>
            </a:r>
            <a:r>
              <a:rPr lang="en-US" sz="2500" b="1" dirty="0"/>
              <a:t> </a:t>
            </a:r>
            <a:r>
              <a:rPr lang="en-US" sz="2500" b="1" dirty="0" err="1"/>
              <a:t>টপোলজির</a:t>
            </a:r>
            <a:r>
              <a:rPr lang="en-US" sz="2500" b="1" dirty="0"/>
              <a:t> </a:t>
            </a:r>
            <a:r>
              <a:rPr lang="en-US" sz="2500" b="1" dirty="0" err="1" smtClean="0"/>
              <a:t>ব্যবহার</a:t>
            </a:r>
            <a:endParaRPr lang="en-US" sz="2500" b="1" dirty="0"/>
          </a:p>
          <a:p>
            <a:pPr lvl="0" algn="just"/>
            <a:r>
              <a:rPr lang="en-US" sz="2500" dirty="0" err="1" smtClean="0"/>
              <a:t>নেটওয়ার্ক</a:t>
            </a:r>
            <a:r>
              <a:rPr lang="en-US" sz="2500" dirty="0" smtClean="0"/>
              <a:t> </a:t>
            </a:r>
            <a:r>
              <a:rPr lang="en-US" sz="2500" dirty="0"/>
              <a:t>এ </a:t>
            </a:r>
            <a:r>
              <a:rPr lang="en-US" sz="2500" dirty="0" err="1"/>
              <a:t>কোনো</a:t>
            </a:r>
            <a:r>
              <a:rPr lang="en-US" sz="2500" dirty="0"/>
              <a:t> </a:t>
            </a:r>
            <a:r>
              <a:rPr lang="en-US" sz="2500" dirty="0" err="1"/>
              <a:t>প্রকার</a:t>
            </a:r>
            <a:r>
              <a:rPr lang="en-US" sz="2500" dirty="0"/>
              <a:t> </a:t>
            </a:r>
            <a:r>
              <a:rPr lang="en-US" sz="2500" dirty="0" err="1"/>
              <a:t>প্রতিবন্ধকতা</a:t>
            </a:r>
            <a:r>
              <a:rPr lang="en-US" sz="2500" dirty="0"/>
              <a:t> </a:t>
            </a:r>
            <a:r>
              <a:rPr lang="en-US" sz="2500" dirty="0" err="1"/>
              <a:t>সৃষ্টি</a:t>
            </a:r>
            <a:r>
              <a:rPr lang="en-US" sz="2500" dirty="0"/>
              <a:t> </a:t>
            </a:r>
            <a:r>
              <a:rPr lang="en-US" sz="2500" dirty="0" err="1"/>
              <a:t>না</a:t>
            </a:r>
            <a:r>
              <a:rPr lang="en-US" sz="2500" dirty="0"/>
              <a:t> </a:t>
            </a:r>
            <a:r>
              <a:rPr lang="en-US" sz="2500" dirty="0" err="1"/>
              <a:t>করেই</a:t>
            </a:r>
            <a:r>
              <a:rPr lang="en-US" sz="2500" dirty="0"/>
              <a:t> </a:t>
            </a:r>
            <a:r>
              <a:rPr lang="en-US" sz="2500" dirty="0" err="1"/>
              <a:t>স্টার</a:t>
            </a:r>
            <a:r>
              <a:rPr lang="en-US" sz="2500" dirty="0"/>
              <a:t> </a:t>
            </a:r>
            <a:r>
              <a:rPr lang="en-US" sz="2500" dirty="0" err="1"/>
              <a:t>টপোলজিতে</a:t>
            </a:r>
            <a:r>
              <a:rPr lang="en-US" sz="2500" dirty="0"/>
              <a:t> </a:t>
            </a:r>
            <a:r>
              <a:rPr lang="en-US" sz="2500" dirty="0" err="1"/>
              <a:t>নতুন</a:t>
            </a:r>
            <a:r>
              <a:rPr lang="en-US" sz="2500" dirty="0"/>
              <a:t> </a:t>
            </a:r>
            <a:r>
              <a:rPr lang="en-US" sz="2500" dirty="0" err="1"/>
              <a:t>কম্পিউটার</a:t>
            </a:r>
            <a:r>
              <a:rPr lang="en-US" sz="2500" dirty="0"/>
              <a:t> </a:t>
            </a:r>
            <a:r>
              <a:rPr lang="en-US" sz="2500" dirty="0" err="1"/>
              <a:t>যুক্ত</a:t>
            </a:r>
            <a:r>
              <a:rPr lang="en-US" sz="2500" dirty="0"/>
              <a:t> </a:t>
            </a:r>
            <a:r>
              <a:rPr lang="en-US" sz="2500" dirty="0" err="1"/>
              <a:t>করা</a:t>
            </a:r>
            <a:r>
              <a:rPr lang="en-US" sz="2500" dirty="0"/>
              <a:t> </a:t>
            </a:r>
            <a:r>
              <a:rPr lang="en-US" sz="2500" dirty="0" err="1"/>
              <a:t>সম্ভব</a:t>
            </a:r>
            <a:r>
              <a:rPr lang="en-US" sz="2500" dirty="0"/>
              <a:t>।</a:t>
            </a:r>
          </a:p>
          <a:p>
            <a:pPr lvl="0" algn="just"/>
            <a:r>
              <a:rPr lang="en-US" sz="2500" dirty="0" err="1"/>
              <a:t>কেন্দ্রিয়ভাবে</a:t>
            </a:r>
            <a:r>
              <a:rPr lang="en-US" sz="2500" dirty="0"/>
              <a:t> </a:t>
            </a:r>
            <a:r>
              <a:rPr lang="en-US" sz="2500" dirty="0" err="1"/>
              <a:t>ব্যবস্থাপনার</a:t>
            </a:r>
            <a:r>
              <a:rPr lang="en-US" sz="2500" dirty="0"/>
              <a:t> </a:t>
            </a:r>
            <a:r>
              <a:rPr lang="en-US" sz="2500" dirty="0" err="1"/>
              <a:t>জন্য</a:t>
            </a:r>
            <a:r>
              <a:rPr lang="en-US" sz="2500" dirty="0"/>
              <a:t> </a:t>
            </a:r>
            <a:r>
              <a:rPr lang="en-US" sz="2500" dirty="0" err="1"/>
              <a:t>নেটওয়ার্কের</a:t>
            </a:r>
            <a:r>
              <a:rPr lang="en-US" sz="2500" dirty="0"/>
              <a:t> </a:t>
            </a:r>
            <a:r>
              <a:rPr lang="en-US" sz="2500" dirty="0" err="1"/>
              <a:t>সমস্যা</a:t>
            </a:r>
            <a:r>
              <a:rPr lang="en-US" sz="2500" dirty="0"/>
              <a:t> </a:t>
            </a:r>
            <a:r>
              <a:rPr lang="en-US" sz="2500" dirty="0" err="1"/>
              <a:t>নিরূপণ</a:t>
            </a:r>
            <a:r>
              <a:rPr lang="en-US" sz="2500" dirty="0"/>
              <a:t> </a:t>
            </a:r>
            <a:r>
              <a:rPr lang="en-US" sz="2500" dirty="0" err="1"/>
              <a:t>সহজ</a:t>
            </a:r>
            <a:r>
              <a:rPr lang="en-US" sz="2500" dirty="0"/>
              <a:t>।</a:t>
            </a:r>
          </a:p>
          <a:p>
            <a:pPr lvl="0" algn="just"/>
            <a:r>
              <a:rPr lang="en-US" sz="2500" dirty="0" err="1"/>
              <a:t>ইনটেলিজেন্ট</a:t>
            </a:r>
            <a:r>
              <a:rPr lang="en-US" sz="2500" dirty="0"/>
              <a:t> </a:t>
            </a:r>
            <a:r>
              <a:rPr lang="en-US" sz="2500" dirty="0" err="1"/>
              <a:t>হাব</a:t>
            </a:r>
            <a:r>
              <a:rPr lang="en-US" sz="2500" dirty="0"/>
              <a:t> </a:t>
            </a:r>
            <a:r>
              <a:rPr lang="en-US" sz="2500" dirty="0" err="1"/>
              <a:t>ব্যবহার</a:t>
            </a:r>
            <a:r>
              <a:rPr lang="en-US" sz="2500" dirty="0"/>
              <a:t> </a:t>
            </a:r>
            <a:r>
              <a:rPr lang="en-US" sz="2500" dirty="0" err="1"/>
              <a:t>করলে</a:t>
            </a:r>
            <a:r>
              <a:rPr lang="en-US" sz="2500" dirty="0"/>
              <a:t> </a:t>
            </a:r>
            <a:r>
              <a:rPr lang="en-US" sz="2500" dirty="0" err="1"/>
              <a:t>তার</a:t>
            </a:r>
            <a:r>
              <a:rPr lang="en-US" sz="2500" dirty="0"/>
              <a:t> </a:t>
            </a:r>
            <a:r>
              <a:rPr lang="en-US" sz="2500" dirty="0" err="1"/>
              <a:t>সাহায্য</a:t>
            </a:r>
            <a:r>
              <a:rPr lang="en-US" sz="2500" dirty="0"/>
              <a:t> </a:t>
            </a:r>
            <a:r>
              <a:rPr lang="en-US" sz="2500" dirty="0" err="1"/>
              <a:t>নেটওয়ার্কের</a:t>
            </a:r>
            <a:r>
              <a:rPr lang="en-US" sz="2500" dirty="0"/>
              <a:t> </a:t>
            </a:r>
            <a:r>
              <a:rPr lang="en-US" sz="2500" dirty="0" err="1"/>
              <a:t>কর্মকাণ্ড</a:t>
            </a:r>
            <a:r>
              <a:rPr lang="en-US" sz="2500" dirty="0"/>
              <a:t> </a:t>
            </a:r>
            <a:r>
              <a:rPr lang="en-US" sz="2500" dirty="0" err="1"/>
              <a:t>তথা</a:t>
            </a:r>
            <a:r>
              <a:rPr lang="en-US" sz="2500" dirty="0"/>
              <a:t> </a:t>
            </a:r>
            <a:r>
              <a:rPr lang="en-US" sz="2500" dirty="0" err="1"/>
              <a:t>ওয়ার্কলোড</a:t>
            </a:r>
            <a:r>
              <a:rPr lang="en-US" sz="2500" dirty="0"/>
              <a:t> </a:t>
            </a:r>
            <a:r>
              <a:rPr lang="en-US" sz="2500" dirty="0" err="1"/>
              <a:t>মনিটরিং</a:t>
            </a:r>
            <a:r>
              <a:rPr lang="en-US" sz="2500" dirty="0"/>
              <a:t> </a:t>
            </a:r>
            <a:r>
              <a:rPr lang="en-US" sz="2500" dirty="0" err="1"/>
              <a:t>করা</a:t>
            </a:r>
            <a:r>
              <a:rPr lang="en-US" sz="2500" dirty="0"/>
              <a:t> </a:t>
            </a:r>
            <a:r>
              <a:rPr lang="en-US" sz="2500" dirty="0" err="1"/>
              <a:t>য়ায</a:t>
            </a:r>
            <a:r>
              <a:rPr lang="en-US" sz="2500" dirty="0"/>
              <a:t>়।</a:t>
            </a:r>
          </a:p>
          <a:p>
            <a:pPr lvl="0" algn="just"/>
            <a:r>
              <a:rPr lang="en-US" sz="2500" dirty="0"/>
              <a:t>এ </a:t>
            </a:r>
            <a:r>
              <a:rPr lang="en-US" sz="2500" dirty="0" err="1"/>
              <a:t>সংগঠনে</a:t>
            </a:r>
            <a:r>
              <a:rPr lang="en-US" sz="2500" dirty="0"/>
              <a:t> </a:t>
            </a:r>
            <a:r>
              <a:rPr lang="en-US" sz="2500" dirty="0" err="1"/>
              <a:t>কোনো</a:t>
            </a:r>
            <a:r>
              <a:rPr lang="en-US" sz="2500" dirty="0"/>
              <a:t> </a:t>
            </a:r>
            <a:r>
              <a:rPr lang="en-US" sz="2500" dirty="0" err="1"/>
              <a:t>কম্পিউটার</a:t>
            </a:r>
            <a:r>
              <a:rPr lang="en-US" sz="2500" dirty="0"/>
              <a:t> </a:t>
            </a:r>
            <a:r>
              <a:rPr lang="en-US" sz="2500" dirty="0" err="1"/>
              <a:t>নষ্ট</a:t>
            </a:r>
            <a:r>
              <a:rPr lang="en-US" sz="2500" dirty="0"/>
              <a:t> </a:t>
            </a:r>
            <a:r>
              <a:rPr lang="en-US" sz="2500" dirty="0" err="1"/>
              <a:t>হয়ে</a:t>
            </a:r>
            <a:r>
              <a:rPr lang="en-US" sz="2500" dirty="0"/>
              <a:t> </a:t>
            </a:r>
            <a:r>
              <a:rPr lang="en-US" sz="2500" dirty="0" err="1"/>
              <a:t>গেলে</a:t>
            </a:r>
            <a:r>
              <a:rPr lang="en-US" sz="2500" dirty="0"/>
              <a:t> </a:t>
            </a:r>
            <a:r>
              <a:rPr lang="en-US" sz="2500" dirty="0" err="1"/>
              <a:t>বাকি</a:t>
            </a:r>
            <a:r>
              <a:rPr lang="en-US" sz="2500" dirty="0"/>
              <a:t> </a:t>
            </a:r>
            <a:r>
              <a:rPr lang="en-US" sz="2500" dirty="0" err="1"/>
              <a:t>নেটওয়ার্কের</a:t>
            </a:r>
            <a:r>
              <a:rPr lang="en-US" sz="2500" dirty="0"/>
              <a:t> </a:t>
            </a:r>
            <a:r>
              <a:rPr lang="en-US" sz="2500" dirty="0" err="1"/>
              <a:t>উপর</a:t>
            </a:r>
            <a:r>
              <a:rPr lang="en-US" sz="2500" dirty="0"/>
              <a:t> </a:t>
            </a:r>
            <a:r>
              <a:rPr lang="en-US" sz="2500" dirty="0" err="1"/>
              <a:t>তার</a:t>
            </a:r>
            <a:r>
              <a:rPr lang="en-US" sz="2500" dirty="0"/>
              <a:t> </a:t>
            </a:r>
            <a:r>
              <a:rPr lang="en-US" sz="2500" dirty="0" err="1"/>
              <a:t>কোনো</a:t>
            </a:r>
            <a:r>
              <a:rPr lang="en-US" sz="2500" dirty="0"/>
              <a:t> </a:t>
            </a:r>
            <a:r>
              <a:rPr lang="en-US" sz="2500" dirty="0" err="1"/>
              <a:t>প্রভাব</a:t>
            </a:r>
            <a:r>
              <a:rPr lang="en-US" sz="2500" dirty="0"/>
              <a:t> </a:t>
            </a:r>
            <a:r>
              <a:rPr lang="en-US" sz="2500" dirty="0" err="1"/>
              <a:t>পড়ে</a:t>
            </a:r>
            <a:r>
              <a:rPr lang="en-US" sz="2500" dirty="0"/>
              <a:t> </a:t>
            </a:r>
            <a:r>
              <a:rPr lang="en-US" sz="2500" dirty="0" err="1"/>
              <a:t>না</a:t>
            </a:r>
            <a:r>
              <a:rPr lang="en-US" sz="2500" dirty="0"/>
              <a:t>।</a:t>
            </a:r>
          </a:p>
          <a:p>
            <a:pPr lvl="0" algn="just"/>
            <a:r>
              <a:rPr lang="en-US" sz="2500" dirty="0" err="1"/>
              <a:t>খুব</a:t>
            </a:r>
            <a:r>
              <a:rPr lang="en-US" sz="2500" dirty="0"/>
              <a:t> </a:t>
            </a:r>
            <a:r>
              <a:rPr lang="en-US" sz="2500" dirty="0" err="1"/>
              <a:t>সহজে</a:t>
            </a:r>
            <a:r>
              <a:rPr lang="en-US" sz="2500" dirty="0"/>
              <a:t> </a:t>
            </a:r>
            <a:r>
              <a:rPr lang="en-US" sz="2500" dirty="0" err="1"/>
              <a:t>সমস্যায</a:t>
            </a:r>
            <a:r>
              <a:rPr lang="en-US" sz="2500" dirty="0"/>
              <a:t>় </a:t>
            </a:r>
            <a:r>
              <a:rPr lang="en-US" sz="2500" dirty="0" err="1"/>
              <a:t>আক্রান্ত</a:t>
            </a:r>
            <a:r>
              <a:rPr lang="en-US" sz="2500" dirty="0"/>
              <a:t> </a:t>
            </a:r>
            <a:r>
              <a:rPr lang="en-US" sz="2500" dirty="0" err="1"/>
              <a:t>কম্পিউটারটি</a:t>
            </a:r>
            <a:r>
              <a:rPr lang="en-US" sz="2500" dirty="0"/>
              <a:t> </a:t>
            </a:r>
            <a:r>
              <a:rPr lang="en-US" sz="2500" dirty="0" err="1"/>
              <a:t>সরিয়ে</a:t>
            </a:r>
            <a:r>
              <a:rPr lang="en-US" sz="2500" dirty="0"/>
              <a:t> </a:t>
            </a:r>
            <a:r>
              <a:rPr lang="en-US" sz="2500" dirty="0" err="1"/>
              <a:t>নেওয়া</a:t>
            </a:r>
            <a:r>
              <a:rPr lang="en-US" sz="2500" dirty="0"/>
              <a:t> </a:t>
            </a:r>
            <a:r>
              <a:rPr lang="en-US" sz="2500" dirty="0" err="1"/>
              <a:t>যায</a:t>
            </a:r>
            <a:r>
              <a:rPr lang="en-US" sz="2500" dirty="0"/>
              <a:t>়।</a:t>
            </a:r>
          </a:p>
          <a:p>
            <a:pPr lvl="0" algn="just"/>
            <a:r>
              <a:rPr lang="en-US" sz="2500" dirty="0" err="1"/>
              <a:t>একই</a:t>
            </a:r>
            <a:r>
              <a:rPr lang="en-US" sz="2500" dirty="0"/>
              <a:t> </a:t>
            </a:r>
            <a:r>
              <a:rPr lang="en-US" sz="2500" dirty="0" err="1"/>
              <a:t>নেটওয়ার্কে</a:t>
            </a:r>
            <a:r>
              <a:rPr lang="en-US" sz="2500" dirty="0"/>
              <a:t> </a:t>
            </a:r>
            <a:r>
              <a:rPr lang="en-US" sz="2500" dirty="0" err="1"/>
              <a:t>বিভিন্ন</a:t>
            </a:r>
            <a:r>
              <a:rPr lang="en-US" sz="2500" dirty="0"/>
              <a:t> </a:t>
            </a:r>
            <a:r>
              <a:rPr lang="en-US" sz="2500" dirty="0" err="1"/>
              <a:t>ধরনের</a:t>
            </a:r>
            <a:r>
              <a:rPr lang="en-US" sz="2500" dirty="0"/>
              <a:t> </a:t>
            </a:r>
            <a:r>
              <a:rPr lang="en-US" sz="2500" dirty="0" err="1"/>
              <a:t>ক্যাবল</a:t>
            </a:r>
            <a:r>
              <a:rPr lang="en-US" sz="2500" dirty="0"/>
              <a:t> </a:t>
            </a:r>
            <a:r>
              <a:rPr lang="en-US" sz="2500" dirty="0" err="1"/>
              <a:t>ব্যবহার</a:t>
            </a:r>
            <a:r>
              <a:rPr lang="en-US" sz="2500" dirty="0"/>
              <a:t> </a:t>
            </a:r>
            <a:r>
              <a:rPr lang="en-US" sz="2500" dirty="0" err="1"/>
              <a:t>করা</a:t>
            </a:r>
            <a:r>
              <a:rPr lang="en-US" sz="2500" dirty="0"/>
              <a:t> </a:t>
            </a:r>
            <a:r>
              <a:rPr lang="en-US" sz="2500" dirty="0" err="1"/>
              <a:t>যায</a:t>
            </a:r>
            <a:r>
              <a:rPr lang="en-US" sz="2500" dirty="0"/>
              <a:t>়</a:t>
            </a:r>
            <a:r>
              <a:rPr lang="en-US" sz="2500" dirty="0" smtClean="0"/>
              <a:t>।</a:t>
            </a:r>
            <a:endParaRPr lang="en-US" sz="2500" dirty="0"/>
          </a:p>
        </p:txBody>
      </p:sp>
    </p:spTree>
    <p:extLst>
      <p:ext uri="{BB962C8B-B14F-4D97-AF65-F5344CB8AC3E}">
        <p14:creationId xmlns="" xmlns:p14="http://schemas.microsoft.com/office/powerpoint/2010/main" val="1022121145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Flower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90600"/>
            <a:ext cx="6934200" cy="510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2331068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80010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err="1"/>
              <a:t>রিং</a:t>
            </a:r>
            <a:r>
              <a:rPr lang="en-US" sz="2400" b="1" u="sng" dirty="0"/>
              <a:t> </a:t>
            </a:r>
            <a:r>
              <a:rPr lang="en-US" sz="2400" b="1" u="sng" dirty="0" err="1"/>
              <a:t>টপোলজিতে</a:t>
            </a:r>
            <a:r>
              <a:rPr lang="en-US" sz="2400" b="1" u="sng" dirty="0"/>
              <a:t> (</a:t>
            </a:r>
            <a:r>
              <a:rPr lang="en-US" sz="2400" b="1" u="sng" dirty="0" err="1">
                <a:solidFill>
                  <a:schemeClr val="tx1"/>
                </a:solidFill>
                <a:hlinkClick r:id="rId3" tooltip="ইংরেজি"/>
              </a:rPr>
              <a:t>ইংরেজি</a:t>
            </a:r>
            <a:r>
              <a:rPr lang="en-US" sz="2400" b="1" u="sng" dirty="0"/>
              <a:t>: Ring Topology) </a:t>
            </a:r>
            <a:endParaRPr lang="en-US" sz="2400" b="1" u="sng" dirty="0" smtClean="0"/>
          </a:p>
          <a:p>
            <a:endParaRPr lang="en-US" sz="2400" dirty="0"/>
          </a:p>
          <a:p>
            <a:r>
              <a:rPr lang="en-US" sz="2400" dirty="0" err="1" smtClean="0"/>
              <a:t>প্রতিটি</a:t>
            </a:r>
            <a:r>
              <a:rPr lang="en-US" sz="2400" dirty="0" smtClean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তার</a:t>
            </a:r>
            <a:r>
              <a:rPr lang="en-US" sz="2400" dirty="0"/>
              <a:t> </a:t>
            </a:r>
            <a:r>
              <a:rPr lang="en-US" sz="2400" dirty="0" err="1"/>
              <a:t>পার্শ্ববর্তী</a:t>
            </a:r>
            <a:r>
              <a:rPr lang="en-US" sz="2400" dirty="0"/>
              <a:t>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 </a:t>
            </a:r>
            <a:r>
              <a:rPr lang="en-US" sz="2400" dirty="0" err="1"/>
              <a:t>এভাবে</a:t>
            </a:r>
            <a:r>
              <a:rPr lang="en-US" sz="2400" dirty="0"/>
              <a:t> </a:t>
            </a:r>
            <a:r>
              <a:rPr lang="en-US" sz="2400" dirty="0" err="1"/>
              <a:t>রিংযের</a:t>
            </a:r>
            <a:r>
              <a:rPr lang="en-US" sz="2400" dirty="0"/>
              <a:t> </a:t>
            </a:r>
            <a:r>
              <a:rPr lang="en-US" sz="2400" dirty="0" err="1"/>
              <a:t>সর্বশেষ</a:t>
            </a:r>
            <a:r>
              <a:rPr lang="en-US" sz="2400" dirty="0"/>
              <a:t> </a:t>
            </a:r>
            <a:r>
              <a:rPr lang="en-US" sz="2400" dirty="0" err="1"/>
              <a:t>কম্পিউটারটি</a:t>
            </a:r>
            <a:r>
              <a:rPr lang="en-US" sz="2400" dirty="0"/>
              <a:t> </a:t>
            </a:r>
            <a:r>
              <a:rPr lang="en-US" sz="2400" dirty="0" err="1"/>
              <a:t>প্রথম</a:t>
            </a:r>
            <a:r>
              <a:rPr lang="en-US" sz="2400" dirty="0"/>
              <a:t>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 এ </a:t>
            </a:r>
            <a:r>
              <a:rPr lang="en-US" sz="2400" dirty="0" err="1"/>
              <a:t>ব্যবস্থায</a:t>
            </a:r>
            <a:r>
              <a:rPr lang="en-US" sz="2400" dirty="0"/>
              <a:t>়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ডেটা</a:t>
            </a:r>
            <a:r>
              <a:rPr lang="en-US" sz="2400" dirty="0"/>
              <a:t> </a:t>
            </a:r>
            <a:r>
              <a:rPr lang="en-US" sz="2400" dirty="0" err="1"/>
              <a:t>পাঠালে</a:t>
            </a:r>
            <a:r>
              <a:rPr lang="en-US" sz="2400" dirty="0"/>
              <a:t> </a:t>
            </a:r>
            <a:r>
              <a:rPr lang="en-US" sz="2400" dirty="0" err="1"/>
              <a:t>তা</a:t>
            </a:r>
            <a:r>
              <a:rPr lang="en-US" sz="2400" dirty="0"/>
              <a:t> </a:t>
            </a:r>
            <a:r>
              <a:rPr lang="en-US" sz="2400" dirty="0" err="1"/>
              <a:t>বৃত্তকার</a:t>
            </a:r>
            <a:r>
              <a:rPr lang="en-US" sz="2400" dirty="0"/>
              <a:t> </a:t>
            </a:r>
            <a:r>
              <a:rPr lang="en-US" sz="2400" dirty="0" err="1"/>
              <a:t>পথে</a:t>
            </a:r>
            <a:r>
              <a:rPr lang="en-US" sz="2400" dirty="0"/>
              <a:t> </a:t>
            </a:r>
            <a:r>
              <a:rPr lang="en-US" sz="2400" dirty="0" err="1"/>
              <a:t>ঘুরতে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 </a:t>
            </a:r>
            <a:r>
              <a:rPr lang="en-US" sz="2400" dirty="0" err="1"/>
              <a:t>যতক্ষণ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 </a:t>
            </a:r>
            <a:r>
              <a:rPr lang="en-US" sz="2400" dirty="0" err="1"/>
              <a:t>পর্যন্ত</a:t>
            </a:r>
            <a:r>
              <a:rPr lang="en-US" sz="2400" dirty="0"/>
              <a:t> </a:t>
            </a:r>
            <a:r>
              <a:rPr lang="en-US" sz="2400" dirty="0" err="1"/>
              <a:t>প্রাপক</a:t>
            </a:r>
            <a:r>
              <a:rPr lang="en-US" sz="2400" dirty="0"/>
              <a:t> </a:t>
            </a:r>
            <a:r>
              <a:rPr lang="en-US" sz="2400" dirty="0" err="1"/>
              <a:t>কম্পিউটারটি</a:t>
            </a:r>
            <a:r>
              <a:rPr lang="en-US" sz="2400" dirty="0"/>
              <a:t> </a:t>
            </a:r>
            <a:r>
              <a:rPr lang="en-US" sz="2400" dirty="0" err="1"/>
              <a:t>ডেটা</a:t>
            </a:r>
            <a:r>
              <a:rPr lang="en-US" sz="2400" dirty="0"/>
              <a:t> </a:t>
            </a:r>
            <a:r>
              <a:rPr lang="en-US" sz="2400" dirty="0" err="1"/>
              <a:t>গ্রহণ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। এ </a:t>
            </a:r>
            <a:r>
              <a:rPr lang="en-US" sz="2400" dirty="0" err="1"/>
              <a:t>ব্যবস্থায</a:t>
            </a:r>
            <a:r>
              <a:rPr lang="en-US" sz="2400" dirty="0"/>
              <a:t>়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কেন্দ্রীয</a:t>
            </a:r>
            <a:r>
              <a:rPr lang="en-US" sz="2400" dirty="0"/>
              <a:t>়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। </a:t>
            </a:r>
            <a:r>
              <a:rPr lang="en-US" sz="2400" dirty="0" err="1"/>
              <a:t>এতে</a:t>
            </a:r>
            <a:r>
              <a:rPr lang="en-US" sz="2400" dirty="0"/>
              <a:t> </a:t>
            </a:r>
            <a:r>
              <a:rPr lang="en-US" sz="2400" dirty="0" err="1"/>
              <a:t>প্রতিটি</a:t>
            </a:r>
            <a:r>
              <a:rPr lang="en-US" sz="2400" dirty="0"/>
              <a:t>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গুরুত্ব</a:t>
            </a:r>
            <a:r>
              <a:rPr lang="en-US" sz="2400" dirty="0"/>
              <a:t> </a:t>
            </a:r>
            <a:r>
              <a:rPr lang="en-US" sz="2400" dirty="0" err="1"/>
              <a:t>সমান</a:t>
            </a:r>
            <a:r>
              <a:rPr lang="en-US" sz="2400" dirty="0"/>
              <a:t>। </a:t>
            </a:r>
            <a:r>
              <a:rPr lang="en-US" sz="2400" dirty="0" err="1"/>
              <a:t>রিং</a:t>
            </a:r>
            <a:r>
              <a:rPr lang="en-US" sz="2400" dirty="0"/>
              <a:t> </a:t>
            </a:r>
            <a:r>
              <a:rPr lang="en-US" sz="24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যেহেতু</a:t>
            </a:r>
            <a:r>
              <a:rPr lang="en-US" sz="2400" dirty="0"/>
              <a:t> </a:t>
            </a:r>
            <a:r>
              <a:rPr lang="en-US" sz="2400" dirty="0" err="1"/>
              <a:t>প্রতিটি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ধারাবাহিকভাবে</a:t>
            </a:r>
            <a:r>
              <a:rPr lang="en-US" sz="2400" dirty="0"/>
              <a:t> </a:t>
            </a:r>
            <a:r>
              <a:rPr lang="en-US" sz="2400" dirty="0" err="1"/>
              <a:t>বৃত্তাকারে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 </a:t>
            </a:r>
            <a:r>
              <a:rPr lang="en-US" sz="2400" dirty="0" err="1"/>
              <a:t>তাই</a:t>
            </a:r>
            <a:r>
              <a:rPr lang="en-US" sz="2400" dirty="0"/>
              <a:t> </a:t>
            </a:r>
            <a:r>
              <a:rPr lang="en-US" sz="2400" dirty="0" err="1"/>
              <a:t>এক্ষেত্রে</a:t>
            </a:r>
            <a:r>
              <a:rPr lang="en-US" sz="2400" dirty="0"/>
              <a:t> </a:t>
            </a:r>
            <a:r>
              <a:rPr lang="en-US" sz="2400" dirty="0" err="1"/>
              <a:t>নেটওয়ার্কের</a:t>
            </a:r>
            <a:r>
              <a:rPr lang="en-US" sz="2400" dirty="0"/>
              <a:t> </a:t>
            </a:r>
            <a:r>
              <a:rPr lang="en-US" sz="2400" dirty="0" err="1"/>
              <a:t>প্রথম</a:t>
            </a:r>
            <a:r>
              <a:rPr lang="en-US" sz="2400" dirty="0"/>
              <a:t> </a:t>
            </a:r>
            <a:r>
              <a:rPr lang="en-US" sz="2400" dirty="0" err="1"/>
              <a:t>কম্পিউটারটি</a:t>
            </a:r>
            <a:r>
              <a:rPr lang="en-US" sz="2400" dirty="0"/>
              <a:t> </a:t>
            </a:r>
            <a:r>
              <a:rPr lang="en-US" sz="2400" dirty="0" err="1"/>
              <a:t>শেষ</a:t>
            </a:r>
            <a:r>
              <a:rPr lang="en-US" sz="2400" dirty="0"/>
              <a:t>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0810606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772400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রিং</a:t>
            </a:r>
            <a:r>
              <a:rPr lang="en-US" sz="2400" b="1" dirty="0"/>
              <a:t> </a:t>
            </a:r>
            <a:r>
              <a:rPr lang="en-US" sz="2400" b="1" dirty="0" err="1"/>
              <a:t>টপোলজি</a:t>
            </a:r>
            <a:r>
              <a:rPr lang="en-US" sz="2400" b="1" dirty="0"/>
              <a:t> </a:t>
            </a:r>
            <a:r>
              <a:rPr lang="en-US" sz="2400" b="1" dirty="0" err="1"/>
              <a:t>ব্যবহারের</a:t>
            </a:r>
            <a:r>
              <a:rPr lang="en-US" sz="2400" b="1" dirty="0"/>
              <a:t> </a:t>
            </a:r>
            <a:r>
              <a:rPr lang="en-US" sz="2400" b="1" dirty="0" err="1"/>
              <a:t>সুবিধা</a:t>
            </a:r>
            <a:endParaRPr lang="en-US" sz="2400" dirty="0"/>
          </a:p>
          <a:p>
            <a:pPr lvl="0"/>
            <a:r>
              <a:rPr lang="en-US" sz="2400" dirty="0"/>
              <a:t>এ </a:t>
            </a:r>
            <a:r>
              <a:rPr lang="en-US" sz="2400" dirty="0" err="1"/>
              <a:t>পদ্ধতিতে</a:t>
            </a:r>
            <a:r>
              <a:rPr lang="en-US" sz="2400" dirty="0"/>
              <a:t> </a:t>
            </a:r>
            <a:r>
              <a:rPr lang="en-US" sz="2400" dirty="0" err="1"/>
              <a:t>কেন্দ্রীয</a:t>
            </a:r>
            <a:r>
              <a:rPr lang="en-US" sz="2400" dirty="0"/>
              <a:t>়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সার্ভারের</a:t>
            </a:r>
            <a:r>
              <a:rPr lang="en-US" sz="2400" dirty="0"/>
              <a:t> </a:t>
            </a:r>
            <a:r>
              <a:rPr lang="en-US" sz="2400" dirty="0" err="1"/>
              <a:t>প্রয়োজন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 </a:t>
            </a:r>
            <a:r>
              <a:rPr lang="en-US" sz="2400" dirty="0" err="1"/>
              <a:t>না</a:t>
            </a:r>
            <a:r>
              <a:rPr lang="en-US" sz="2400" dirty="0"/>
              <a:t>।</a:t>
            </a:r>
          </a:p>
          <a:p>
            <a:pPr lvl="0"/>
            <a:r>
              <a:rPr lang="en-US" sz="2400" dirty="0" err="1"/>
              <a:t>নেটওয়ার্ক</a:t>
            </a:r>
            <a:r>
              <a:rPr lang="en-US" sz="2400" dirty="0"/>
              <a:t> এ </a:t>
            </a:r>
            <a:r>
              <a:rPr lang="en-US" sz="2400" dirty="0" err="1"/>
              <a:t>অবস্থিত</a:t>
            </a:r>
            <a:r>
              <a:rPr lang="en-US" sz="2400" dirty="0"/>
              <a:t> </a:t>
            </a:r>
            <a:r>
              <a:rPr lang="en-US" sz="2400" dirty="0" err="1"/>
              <a:t>প্রতিটি</a:t>
            </a:r>
            <a:r>
              <a:rPr lang="en-US" sz="2400" dirty="0"/>
              <a:t>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গুরুত্ব</a:t>
            </a:r>
            <a:r>
              <a:rPr lang="en-US" sz="2400" dirty="0"/>
              <a:t> </a:t>
            </a:r>
            <a:r>
              <a:rPr lang="en-US" sz="2400" dirty="0" err="1"/>
              <a:t>সমান</a:t>
            </a:r>
            <a:r>
              <a:rPr lang="en-US" sz="2400" dirty="0"/>
              <a:t>।</a:t>
            </a:r>
          </a:p>
          <a:p>
            <a:pPr lvl="0"/>
            <a:r>
              <a:rPr lang="en-US" sz="2400" dirty="0" err="1"/>
              <a:t>নেটওয়ার্কে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সংখ্যা</a:t>
            </a:r>
            <a:r>
              <a:rPr lang="en-US" sz="2400" dirty="0"/>
              <a:t> </a:t>
            </a:r>
            <a:r>
              <a:rPr lang="en-US" sz="2400" dirty="0" err="1"/>
              <a:t>বাড়লেও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দক্ষতা</a:t>
            </a:r>
            <a:r>
              <a:rPr lang="en-US" sz="2400" dirty="0"/>
              <a:t> </a:t>
            </a:r>
            <a:r>
              <a:rPr lang="en-US" sz="2400" dirty="0" err="1"/>
              <a:t>খুব</a:t>
            </a:r>
            <a:r>
              <a:rPr lang="en-US" sz="2400" dirty="0"/>
              <a:t> </a:t>
            </a:r>
            <a:r>
              <a:rPr lang="en-US" sz="2400" dirty="0" err="1"/>
              <a:t>বেশি</a:t>
            </a:r>
            <a:r>
              <a:rPr lang="en-US" sz="2400" dirty="0"/>
              <a:t> </a:t>
            </a:r>
            <a:r>
              <a:rPr lang="en-US" sz="2400" dirty="0" err="1"/>
              <a:t>প্রভাবিত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 </a:t>
            </a:r>
            <a:r>
              <a:rPr lang="en-US" sz="2400" dirty="0" err="1"/>
              <a:t>না</a:t>
            </a:r>
            <a:r>
              <a:rPr lang="en-US" sz="2400" dirty="0"/>
              <a:t>।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রিং</a:t>
            </a:r>
            <a:r>
              <a:rPr lang="en-US" sz="2400" b="1" dirty="0" smtClean="0"/>
              <a:t> </a:t>
            </a:r>
            <a:r>
              <a:rPr lang="en-US" sz="2400" b="1" dirty="0" err="1"/>
              <a:t>টপোলজি</a:t>
            </a:r>
            <a:r>
              <a:rPr lang="en-US" sz="2400" b="1" dirty="0"/>
              <a:t> </a:t>
            </a:r>
            <a:r>
              <a:rPr lang="en-US" sz="2400" b="1" dirty="0" err="1"/>
              <a:t>ব্যবহারের</a:t>
            </a:r>
            <a:r>
              <a:rPr lang="en-US" sz="2400" b="1" dirty="0"/>
              <a:t> </a:t>
            </a:r>
            <a:r>
              <a:rPr lang="en-US" sz="2400" b="1" dirty="0" err="1"/>
              <a:t>অসুবিধা</a:t>
            </a:r>
            <a:endParaRPr lang="en-US" sz="2400" dirty="0"/>
          </a:p>
          <a:p>
            <a:pPr lvl="0"/>
            <a:r>
              <a:rPr lang="en-US" sz="2400" dirty="0" err="1"/>
              <a:t>নেটওয়ার্কের</a:t>
            </a:r>
            <a:r>
              <a:rPr lang="en-US" sz="2400" dirty="0"/>
              <a:t> </a:t>
            </a:r>
            <a:r>
              <a:rPr lang="en-US" sz="2400" dirty="0" err="1"/>
              <a:t>একটিমাত্র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সমস্যায</a:t>
            </a:r>
            <a:r>
              <a:rPr lang="en-US" sz="2400" dirty="0"/>
              <a:t>় </a:t>
            </a:r>
            <a:r>
              <a:rPr lang="en-US" sz="2400" dirty="0" err="1"/>
              <a:t>আক্রান্ত</a:t>
            </a:r>
            <a:r>
              <a:rPr lang="en-US" sz="2400" dirty="0"/>
              <a:t> </a:t>
            </a:r>
            <a:r>
              <a:rPr lang="en-US" sz="2400" dirty="0" err="1"/>
              <a:t>হলে</a:t>
            </a:r>
            <a:r>
              <a:rPr lang="en-US" sz="2400" dirty="0"/>
              <a:t> </a:t>
            </a:r>
            <a:r>
              <a:rPr lang="en-US" sz="2400" dirty="0" err="1"/>
              <a:t>পুরো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অচল</a:t>
            </a:r>
            <a:r>
              <a:rPr lang="en-US" sz="2400" dirty="0"/>
              <a:t> </a:t>
            </a:r>
            <a:r>
              <a:rPr lang="en-US" sz="2400" dirty="0" err="1"/>
              <a:t>হয়ে</a:t>
            </a:r>
            <a:r>
              <a:rPr lang="en-US" sz="2400" dirty="0"/>
              <a:t> </a:t>
            </a:r>
            <a:r>
              <a:rPr lang="en-US" sz="2400" dirty="0" err="1"/>
              <a:t>পড়ে</a:t>
            </a:r>
            <a:r>
              <a:rPr lang="en-US" sz="2400" dirty="0"/>
              <a:t>।</a:t>
            </a:r>
          </a:p>
          <a:p>
            <a:pPr lvl="0"/>
            <a:r>
              <a:rPr lang="en-US" sz="2400" dirty="0" err="1"/>
              <a:t>রিং</a:t>
            </a:r>
            <a:r>
              <a:rPr lang="en-US" sz="2400" dirty="0"/>
              <a:t> </a:t>
            </a:r>
            <a:r>
              <a:rPr lang="en-US" sz="2400" dirty="0" err="1"/>
              <a:t>টপোলজির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এ </a:t>
            </a:r>
            <a:r>
              <a:rPr lang="en-US" sz="2400" dirty="0" err="1"/>
              <a:t>সমস্যা</a:t>
            </a:r>
            <a:r>
              <a:rPr lang="en-US" sz="2400" dirty="0"/>
              <a:t> </a:t>
            </a:r>
            <a:r>
              <a:rPr lang="en-US" sz="2400" dirty="0" err="1"/>
              <a:t>নিরূপণ</a:t>
            </a:r>
            <a:r>
              <a:rPr lang="en-US" sz="2400" dirty="0"/>
              <a:t> </a:t>
            </a:r>
            <a:r>
              <a:rPr lang="en-US" sz="2400" dirty="0" err="1"/>
              <a:t>বেশ</a:t>
            </a:r>
            <a:r>
              <a:rPr lang="en-US" sz="2400" dirty="0"/>
              <a:t> </a:t>
            </a:r>
            <a:r>
              <a:rPr lang="en-US" sz="2400" dirty="0" err="1"/>
              <a:t>জটিল</a:t>
            </a:r>
            <a:r>
              <a:rPr lang="en-US" sz="2400" dirty="0"/>
              <a:t>।</a:t>
            </a:r>
          </a:p>
          <a:p>
            <a:pPr lvl="0"/>
            <a:r>
              <a:rPr lang="en-US" sz="2400" dirty="0" err="1"/>
              <a:t>নেটওয়ার্কে</a:t>
            </a:r>
            <a:r>
              <a:rPr lang="en-US" sz="2400" dirty="0"/>
              <a:t>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যুক্ত</a:t>
            </a:r>
            <a:r>
              <a:rPr lang="en-US" sz="2400" dirty="0"/>
              <a:t> </a:t>
            </a:r>
            <a:r>
              <a:rPr lang="en-US" sz="2400" dirty="0" err="1"/>
              <a:t>করলে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সরিয়ে</a:t>
            </a:r>
            <a:r>
              <a:rPr lang="en-US" sz="2400" dirty="0"/>
              <a:t> </a:t>
            </a:r>
            <a:r>
              <a:rPr lang="en-US" sz="2400" dirty="0" err="1"/>
              <a:t>নিলে</a:t>
            </a:r>
            <a:r>
              <a:rPr lang="en-US" sz="2400" dirty="0"/>
              <a:t> </a:t>
            </a:r>
            <a:r>
              <a:rPr lang="en-US" sz="2400" dirty="0" err="1"/>
              <a:t>তা</a:t>
            </a:r>
            <a:r>
              <a:rPr lang="en-US" sz="2400" dirty="0"/>
              <a:t> </a:t>
            </a:r>
            <a:r>
              <a:rPr lang="en-US" sz="2400" dirty="0" err="1"/>
              <a:t>পুরো</a:t>
            </a:r>
            <a:r>
              <a:rPr lang="en-US" sz="2400" dirty="0"/>
              <a:t> </a:t>
            </a:r>
            <a:r>
              <a:rPr lang="en-US" sz="2400" dirty="0" err="1"/>
              <a:t>নেটওয়ার্কের</a:t>
            </a:r>
            <a:r>
              <a:rPr lang="en-US" sz="2400" dirty="0"/>
              <a:t> </a:t>
            </a:r>
            <a:r>
              <a:rPr lang="en-US" sz="2400" dirty="0" err="1"/>
              <a:t>কার্যক্রম</a:t>
            </a:r>
            <a:r>
              <a:rPr lang="en-US" sz="2400" dirty="0"/>
              <a:t> </a:t>
            </a:r>
            <a:r>
              <a:rPr lang="en-US" sz="2400" dirty="0" err="1"/>
              <a:t>ব্যাহত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47863056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Flower\computer-network-topologies-tree-topolog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4008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10181946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199" y="1066800"/>
            <a:ext cx="7467601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err="1"/>
              <a:t>ট্রি</a:t>
            </a:r>
            <a:r>
              <a:rPr lang="en-US" sz="2400" b="1" u="sng" dirty="0"/>
              <a:t> </a:t>
            </a:r>
            <a:r>
              <a:rPr lang="en-US" sz="2400" b="1" u="sng" dirty="0" err="1"/>
              <a:t>টপোলজি</a:t>
            </a:r>
            <a:r>
              <a:rPr lang="en-US" sz="2400" b="1" u="sng" dirty="0"/>
              <a:t> (</a:t>
            </a:r>
            <a:r>
              <a:rPr lang="en-US" sz="2400" b="1" u="sng" dirty="0" err="1">
                <a:hlinkClick r:id="rId3" tooltip="ইংরেজি"/>
              </a:rPr>
              <a:t>ইংরেজি</a:t>
            </a:r>
            <a:r>
              <a:rPr lang="en-US" sz="2400" b="1" u="sng" dirty="0"/>
              <a:t>: Tree Topology) </a:t>
            </a:r>
            <a:endParaRPr lang="en-US" sz="2400" b="1" u="sng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কম্পিউটারগুলো</a:t>
            </a:r>
            <a:r>
              <a:rPr lang="en-US" sz="2400" dirty="0"/>
              <a:t> </a:t>
            </a:r>
            <a:r>
              <a:rPr lang="en-US" sz="2400" dirty="0" err="1"/>
              <a:t>পরস্পরের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গাছের</a:t>
            </a:r>
            <a:r>
              <a:rPr lang="en-US" sz="2400" dirty="0"/>
              <a:t> </a:t>
            </a:r>
            <a:r>
              <a:rPr lang="en-US" sz="2400" dirty="0" err="1"/>
              <a:t>শাখা-প্রশাখার</a:t>
            </a:r>
            <a:r>
              <a:rPr lang="en-US" sz="2400" dirty="0"/>
              <a:t> </a:t>
            </a:r>
            <a:r>
              <a:rPr lang="en-US" sz="2400" dirty="0" err="1"/>
              <a:t>মতো</a:t>
            </a:r>
            <a:r>
              <a:rPr lang="en-US" sz="2400" dirty="0"/>
              <a:t> </a:t>
            </a:r>
            <a:r>
              <a:rPr lang="en-US" sz="2400" dirty="0" err="1"/>
              <a:t>বিন্যস্ত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 </a:t>
            </a:r>
            <a:r>
              <a:rPr lang="en-US" sz="2400" dirty="0" err="1"/>
              <a:t>তাকে</a:t>
            </a:r>
            <a:r>
              <a:rPr lang="en-US" sz="2400" dirty="0"/>
              <a:t> </a:t>
            </a:r>
            <a:r>
              <a:rPr lang="en-US" sz="2400" dirty="0" err="1"/>
              <a:t>ট্রি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বলে</a:t>
            </a:r>
            <a:r>
              <a:rPr lang="en-US" sz="2400" dirty="0"/>
              <a:t>। </a:t>
            </a:r>
          </a:p>
          <a:p>
            <a:r>
              <a:rPr lang="en-US" sz="2400" dirty="0"/>
              <a:t>এ </a:t>
            </a:r>
            <a:r>
              <a:rPr lang="en-US" sz="24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এক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একাধিক</a:t>
            </a:r>
            <a:r>
              <a:rPr lang="en-US" sz="2400" dirty="0"/>
              <a:t> </a:t>
            </a:r>
            <a:r>
              <a:rPr lang="en-US" sz="2400" dirty="0" err="1"/>
              <a:t>স্তরের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হোস্ট</a:t>
            </a:r>
            <a:r>
              <a:rPr lang="en-US" sz="2400" dirty="0"/>
              <a:t>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 </a:t>
            </a:r>
            <a:r>
              <a:rPr lang="en-US" sz="2400" dirty="0" err="1"/>
              <a:t>অর্থা</a:t>
            </a:r>
            <a:r>
              <a:rPr lang="en-US" sz="2400" dirty="0"/>
              <a:t>ৎ </a:t>
            </a:r>
            <a:r>
              <a:rPr lang="en-US" sz="2400" dirty="0" err="1"/>
              <a:t>প্রথম</a:t>
            </a:r>
            <a:r>
              <a:rPr lang="en-US" sz="2400" dirty="0"/>
              <a:t> </a:t>
            </a:r>
            <a:r>
              <a:rPr lang="en-US" sz="2400" dirty="0" err="1"/>
              <a:t>স্তরের</a:t>
            </a:r>
            <a:r>
              <a:rPr lang="en-US" sz="2400" dirty="0"/>
              <a:t> </a:t>
            </a:r>
            <a:r>
              <a:rPr lang="en-US" sz="2400" dirty="0" err="1"/>
              <a:t>কম্পিউটারগুলো</a:t>
            </a:r>
            <a:r>
              <a:rPr lang="en-US" sz="2400" dirty="0"/>
              <a:t> </a:t>
            </a:r>
            <a:r>
              <a:rPr lang="en-US" sz="2400" dirty="0" err="1"/>
              <a:t>দ্বিতীয</a:t>
            </a:r>
            <a:r>
              <a:rPr lang="en-US" sz="2400" dirty="0"/>
              <a:t>় </a:t>
            </a:r>
            <a:r>
              <a:rPr lang="en-US" sz="2400" dirty="0" err="1"/>
              <a:t>স্তরের</a:t>
            </a:r>
            <a:r>
              <a:rPr lang="en-US" sz="2400" dirty="0"/>
              <a:t> </a:t>
            </a:r>
            <a:r>
              <a:rPr lang="en-US" sz="2400" dirty="0" err="1"/>
              <a:t>কম্পিউটারগুলোর</a:t>
            </a:r>
            <a:r>
              <a:rPr lang="en-US" sz="2400" dirty="0"/>
              <a:t> </a:t>
            </a:r>
            <a:r>
              <a:rPr lang="en-US" sz="2400" dirty="0" err="1"/>
              <a:t>হোস্ট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়। </a:t>
            </a:r>
            <a:r>
              <a:rPr lang="en-US" sz="2400" dirty="0" err="1"/>
              <a:t>একইভাবে</a:t>
            </a:r>
            <a:r>
              <a:rPr lang="en-US" sz="2400" dirty="0"/>
              <a:t> </a:t>
            </a:r>
            <a:r>
              <a:rPr lang="en-US" sz="2400" dirty="0" err="1"/>
              <a:t>দ্বিতীয</a:t>
            </a:r>
            <a:r>
              <a:rPr lang="en-US" sz="2400" dirty="0"/>
              <a:t>় </a:t>
            </a:r>
            <a:r>
              <a:rPr lang="en-US" sz="2400" dirty="0" err="1"/>
              <a:t>স্তরের</a:t>
            </a:r>
            <a:r>
              <a:rPr lang="en-US" sz="2400" dirty="0"/>
              <a:t> </a:t>
            </a:r>
            <a:r>
              <a:rPr lang="en-US" sz="2400" dirty="0" err="1"/>
              <a:t>কম্পিউটারগুলো</a:t>
            </a:r>
            <a:r>
              <a:rPr lang="en-US" sz="2400" dirty="0"/>
              <a:t> </a:t>
            </a:r>
            <a:r>
              <a:rPr lang="en-US" sz="2400" dirty="0" err="1"/>
              <a:t>তৃতীয</a:t>
            </a:r>
            <a:r>
              <a:rPr lang="en-US" sz="2400" dirty="0"/>
              <a:t>় </a:t>
            </a:r>
            <a:r>
              <a:rPr lang="en-US" sz="2400" dirty="0" err="1"/>
              <a:t>স্তরের</a:t>
            </a:r>
            <a:r>
              <a:rPr lang="en-US" sz="2400" dirty="0"/>
              <a:t> </a:t>
            </a:r>
            <a:r>
              <a:rPr lang="en-US" sz="2400" dirty="0" err="1"/>
              <a:t>কম্পিউটারগুলোর</a:t>
            </a:r>
            <a:r>
              <a:rPr lang="en-US" sz="2400" dirty="0"/>
              <a:t> </a:t>
            </a:r>
            <a:r>
              <a:rPr lang="en-US" sz="2400" dirty="0" err="1"/>
              <a:t>হোস্ট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়। </a:t>
            </a:r>
            <a:r>
              <a:rPr lang="en-US" sz="2400" dirty="0" err="1"/>
              <a:t>অফিস</a:t>
            </a:r>
            <a:r>
              <a:rPr lang="en-US" sz="2400" dirty="0"/>
              <a:t> </a:t>
            </a:r>
            <a:r>
              <a:rPr lang="en-US" sz="2400" dirty="0" err="1"/>
              <a:t>ব্যবস্থাপনার</a:t>
            </a:r>
            <a:r>
              <a:rPr lang="en-US" sz="2400" dirty="0"/>
              <a:t> </a:t>
            </a:r>
            <a:r>
              <a:rPr lang="en-US" sz="2400" dirty="0" err="1"/>
              <a:t>কাজে</a:t>
            </a:r>
            <a:r>
              <a:rPr lang="en-US" sz="2400" dirty="0"/>
              <a:t> এ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খুবই</a:t>
            </a:r>
            <a:r>
              <a:rPr lang="en-US" sz="2400" dirty="0"/>
              <a:t> </a:t>
            </a:r>
            <a:r>
              <a:rPr lang="en-US" sz="2400" dirty="0" err="1"/>
              <a:t>উপযোগী</a:t>
            </a:r>
            <a:r>
              <a:rPr lang="en-US" sz="2400" dirty="0"/>
              <a:t>। </a:t>
            </a:r>
            <a:r>
              <a:rPr lang="en-US" sz="2400" dirty="0" err="1"/>
              <a:t>শাখা-প্রশাখা</a:t>
            </a:r>
            <a:r>
              <a:rPr lang="en-US" sz="2400" dirty="0"/>
              <a:t> </a:t>
            </a:r>
            <a:r>
              <a:rPr lang="en-US" sz="2400" dirty="0" err="1"/>
              <a:t>সৃষ্টির</a:t>
            </a:r>
            <a:r>
              <a:rPr lang="en-US" sz="2400" dirty="0"/>
              <a:t> </a:t>
            </a:r>
            <a:r>
              <a:rPr lang="en-US" sz="2400" dirty="0" err="1"/>
              <a:t>মাধ্যমে</a:t>
            </a:r>
            <a:r>
              <a:rPr lang="en-US" sz="2400" dirty="0"/>
              <a:t> </a:t>
            </a:r>
            <a:r>
              <a:rPr lang="en-US" sz="2400" dirty="0" err="1"/>
              <a:t>ট্রি</a:t>
            </a:r>
            <a:r>
              <a:rPr lang="en-US" sz="2400" dirty="0"/>
              <a:t> </a:t>
            </a:r>
            <a:r>
              <a:rPr lang="en-US" sz="2400" dirty="0" err="1"/>
              <a:t>টপোলজির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সম্প্রসারণ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সহজ</a:t>
            </a:r>
            <a:r>
              <a:rPr lang="en-US" sz="2400" dirty="0"/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4494091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696200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/>
              <a:t>ট্রি</a:t>
            </a:r>
            <a:r>
              <a:rPr lang="en-US" sz="2400" b="1" u="sng" dirty="0" smtClean="0"/>
              <a:t>--</a:t>
            </a:r>
            <a:r>
              <a:rPr lang="en-US" sz="2400" b="1" u="sng" dirty="0" err="1" smtClean="0"/>
              <a:t>টপোলজি</a:t>
            </a:r>
            <a:r>
              <a:rPr lang="en-US" sz="2400" b="1" u="sng" dirty="0" smtClean="0"/>
              <a:t> </a:t>
            </a:r>
            <a:r>
              <a:rPr lang="en-US" sz="2400" b="1" u="sng" dirty="0" err="1"/>
              <a:t>ব্যবহারের</a:t>
            </a:r>
            <a:r>
              <a:rPr lang="en-US" sz="2400" b="1" u="sng" dirty="0"/>
              <a:t> </a:t>
            </a:r>
            <a:r>
              <a:rPr lang="en-US" sz="2400" b="1" u="sng" dirty="0" err="1" smtClean="0"/>
              <a:t>সুবিধা</a:t>
            </a:r>
            <a:endParaRPr lang="en-US" sz="2400" b="1" u="sng" dirty="0" smtClean="0"/>
          </a:p>
          <a:p>
            <a:pPr algn="just"/>
            <a:endParaRPr lang="en-US" sz="2400" dirty="0"/>
          </a:p>
          <a:p>
            <a:pPr marL="457200" lvl="0" indent="-457200" algn="just"/>
            <a:r>
              <a:rPr lang="en-US" sz="2400" dirty="0" err="1"/>
              <a:t>অফিস</a:t>
            </a:r>
            <a:r>
              <a:rPr lang="en-US" sz="2400" dirty="0"/>
              <a:t> </a:t>
            </a:r>
            <a:r>
              <a:rPr lang="en-US" sz="2400" dirty="0" err="1"/>
              <a:t>ব্যবস্থাপনার</a:t>
            </a:r>
            <a:r>
              <a:rPr lang="en-US" sz="2400" dirty="0"/>
              <a:t> </a:t>
            </a:r>
            <a:r>
              <a:rPr lang="en-US" sz="2400" dirty="0" err="1"/>
              <a:t>ক্ষেত্রে</a:t>
            </a:r>
            <a:r>
              <a:rPr lang="en-US" sz="2400" dirty="0"/>
              <a:t> এ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খুবই</a:t>
            </a:r>
            <a:r>
              <a:rPr lang="en-US" sz="2400" dirty="0"/>
              <a:t> </a:t>
            </a:r>
            <a:r>
              <a:rPr lang="en-US" sz="2400" dirty="0" err="1"/>
              <a:t>উপযোগী</a:t>
            </a:r>
            <a:r>
              <a:rPr lang="en-US" sz="2400" dirty="0"/>
              <a:t>।</a:t>
            </a:r>
          </a:p>
          <a:p>
            <a:pPr marL="342900" lvl="0" indent="-342900" algn="just"/>
            <a:r>
              <a:rPr lang="en-US" sz="2400" dirty="0" err="1"/>
              <a:t>শাখা-প্রশাখা</a:t>
            </a:r>
            <a:r>
              <a:rPr lang="en-US" sz="2400" dirty="0"/>
              <a:t> </a:t>
            </a:r>
            <a:r>
              <a:rPr lang="en-US" sz="2400" dirty="0" err="1"/>
              <a:t>সৃষ্টির</a:t>
            </a:r>
            <a:r>
              <a:rPr lang="en-US" sz="2400" dirty="0"/>
              <a:t> </a:t>
            </a:r>
            <a:r>
              <a:rPr lang="en-US" sz="2400" dirty="0" err="1"/>
              <a:t>মাধ্যমে</a:t>
            </a:r>
            <a:r>
              <a:rPr lang="en-US" sz="2400" dirty="0"/>
              <a:t> </a:t>
            </a:r>
            <a:r>
              <a:rPr lang="en-US" sz="2400" dirty="0" err="1"/>
              <a:t>ট্রি</a:t>
            </a:r>
            <a:r>
              <a:rPr lang="en-US" sz="2400" dirty="0"/>
              <a:t> </a:t>
            </a:r>
            <a:r>
              <a:rPr lang="en-US" sz="2400" dirty="0" err="1"/>
              <a:t>টপোলজির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সম্প্রসারণ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সহজ</a:t>
            </a:r>
            <a:r>
              <a:rPr lang="en-US" sz="2400" dirty="0"/>
              <a:t>।</a:t>
            </a:r>
          </a:p>
          <a:p>
            <a:pPr marL="342900" lvl="0" indent="-342900" algn="just"/>
            <a:r>
              <a:rPr lang="en-US" sz="2400" dirty="0" err="1"/>
              <a:t>নতুন</a:t>
            </a:r>
            <a:r>
              <a:rPr lang="en-US" sz="2400" dirty="0"/>
              <a:t>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নোড</a:t>
            </a:r>
            <a:r>
              <a:rPr lang="en-US" sz="2400" dirty="0"/>
              <a:t> </a:t>
            </a:r>
            <a:r>
              <a:rPr lang="en-US" sz="2400" dirty="0" err="1"/>
              <a:t>সংযোগ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বাদ</a:t>
            </a:r>
            <a:r>
              <a:rPr lang="en-US" sz="2400" dirty="0"/>
              <a:t> </a:t>
            </a:r>
            <a:r>
              <a:rPr lang="en-US" sz="2400" dirty="0" err="1"/>
              <a:t>দিলে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স্বাভাবিক</a:t>
            </a:r>
            <a:r>
              <a:rPr lang="en-US" sz="2400" dirty="0"/>
              <a:t> </a:t>
            </a:r>
            <a:r>
              <a:rPr lang="en-US" sz="2400" dirty="0" err="1"/>
              <a:t>কাজকর্মের</a:t>
            </a:r>
            <a:r>
              <a:rPr lang="en-US" sz="2400" dirty="0"/>
              <a:t>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অসুবিধা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 </a:t>
            </a:r>
            <a:r>
              <a:rPr lang="en-US" sz="2400" dirty="0" err="1"/>
              <a:t>না</a:t>
            </a:r>
            <a:r>
              <a:rPr lang="en-US" sz="2400" dirty="0" smtClean="0"/>
              <a:t>।</a:t>
            </a:r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 err="1" smtClean="0"/>
              <a:t>ট্রি-টপোলজি</a:t>
            </a:r>
            <a:r>
              <a:rPr lang="en-US" sz="2400" b="1" dirty="0" smtClean="0"/>
              <a:t> </a:t>
            </a:r>
            <a:r>
              <a:rPr lang="en-US" sz="2400" b="1" dirty="0" err="1"/>
              <a:t>ব্যবহারের</a:t>
            </a:r>
            <a:r>
              <a:rPr lang="en-US" sz="2400" b="1" dirty="0"/>
              <a:t> </a:t>
            </a:r>
            <a:r>
              <a:rPr lang="en-US" sz="2400" b="1" dirty="0" err="1"/>
              <a:t>অসুবিধা</a:t>
            </a:r>
            <a:endParaRPr lang="en-US" sz="2400" dirty="0"/>
          </a:p>
          <a:p>
            <a:pPr marL="342900" lvl="0" indent="-342900" algn="just"/>
            <a:r>
              <a:rPr lang="en-US" sz="2400" dirty="0"/>
              <a:t>এ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কিছুটা</a:t>
            </a:r>
            <a:r>
              <a:rPr lang="en-US" sz="2400" dirty="0"/>
              <a:t> </a:t>
            </a:r>
            <a:r>
              <a:rPr lang="en-US" sz="2400" dirty="0" err="1"/>
              <a:t>জটিল</a:t>
            </a:r>
            <a:r>
              <a:rPr lang="en-US" sz="2400" dirty="0"/>
              <a:t>।</a:t>
            </a:r>
          </a:p>
          <a:p>
            <a:pPr marL="342900" lvl="0" indent="-342900" algn="just"/>
            <a:r>
              <a:rPr lang="en-US" sz="2400" dirty="0" err="1"/>
              <a:t>রুট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সার্ভার</a:t>
            </a:r>
            <a:r>
              <a:rPr lang="en-US" sz="2400" dirty="0"/>
              <a:t> </a:t>
            </a:r>
            <a:r>
              <a:rPr lang="en-US" sz="2400" dirty="0" err="1"/>
              <a:t>কম্পিউটারে</a:t>
            </a:r>
            <a:r>
              <a:rPr lang="en-US" sz="2400" dirty="0"/>
              <a:t> </a:t>
            </a:r>
            <a:r>
              <a:rPr lang="en-US" sz="2400" dirty="0" err="1"/>
              <a:t>ত্রুটি</a:t>
            </a:r>
            <a:r>
              <a:rPr lang="en-US" sz="2400" dirty="0"/>
              <a:t> </a:t>
            </a:r>
            <a:r>
              <a:rPr lang="en-US" sz="2400" dirty="0" err="1"/>
              <a:t>দেখা</a:t>
            </a:r>
            <a:r>
              <a:rPr lang="en-US" sz="2400" dirty="0"/>
              <a:t> </a:t>
            </a:r>
            <a:r>
              <a:rPr lang="en-US" sz="2400" dirty="0" err="1"/>
              <a:t>দিলে</a:t>
            </a:r>
            <a:r>
              <a:rPr lang="en-US" sz="2400" dirty="0"/>
              <a:t> </a:t>
            </a:r>
            <a:r>
              <a:rPr lang="en-US" sz="2400" dirty="0" err="1"/>
              <a:t>ট্রি</a:t>
            </a:r>
            <a:r>
              <a:rPr lang="en-US" sz="2400" dirty="0"/>
              <a:t> </a:t>
            </a:r>
            <a:r>
              <a:rPr lang="en-US" sz="2400" dirty="0" err="1"/>
              <a:t>টপোলজিটি</a:t>
            </a:r>
            <a:r>
              <a:rPr lang="en-US" sz="2400" dirty="0"/>
              <a:t> </a:t>
            </a:r>
            <a:r>
              <a:rPr lang="en-US" sz="2400" dirty="0" err="1"/>
              <a:t>অচল</a:t>
            </a:r>
            <a:r>
              <a:rPr lang="en-US" sz="2400" dirty="0"/>
              <a:t> </a:t>
            </a:r>
            <a:r>
              <a:rPr lang="en-US" sz="2400" dirty="0" err="1"/>
              <a:t>হয়ে</a:t>
            </a:r>
            <a:r>
              <a:rPr lang="en-US" sz="2400" dirty="0"/>
              <a:t> </a:t>
            </a:r>
            <a:r>
              <a:rPr lang="en-US" sz="2400" dirty="0" err="1"/>
              <a:t>যায</a:t>
            </a:r>
            <a:r>
              <a:rPr lang="en-US" sz="2400" dirty="0"/>
              <a:t>়</a:t>
            </a:r>
            <a:r>
              <a:rPr lang="en-US" sz="240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4220277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Flower\me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239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57116124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 flipH="1">
              <a:off x="1" y="0"/>
              <a:ext cx="4411527" cy="68580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4001196" y="372840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4001196" y="866743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4001196" y="1360647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001196" y="1854554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001196" y="2348457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001196" y="2842362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4001196" y="3336267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001196" y="3830170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4001196" y="4324075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4001196" y="4817980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4001196" y="5311885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4001196" y="5805789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4001196" y="6299694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1528" y="76200"/>
              <a:ext cx="4732473" cy="6781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551526" y="375587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51526" y="871112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551526" y="1366637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51526" y="1862163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51526" y="2357687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51526" y="2853211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51526" y="3348737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51526" y="3844261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51526" y="4339785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551526" y="4835309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551526" y="5330835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551526" y="5826361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551526" y="6321885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09586" y="454374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097274" y="950420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097273" y="1445306"/>
              <a:ext cx="574952" cy="126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097273" y="1942942"/>
              <a:ext cx="574952" cy="12633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097273" y="2437952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109585" y="2924905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097274" y="3429001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109585" y="3926285"/>
              <a:ext cx="574952" cy="12633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109586" y="4422882"/>
              <a:ext cx="574952" cy="12633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09586" y="4918790"/>
              <a:ext cx="574952" cy="12633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085653" y="5404619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097274" y="5890448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110116" y="6406025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304800" y="2209800"/>
            <a:ext cx="36576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- ২ </a:t>
            </a: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</a:t>
            </a:r>
            <a:r>
              <a:rPr kumimoji="0" lang="bn-BD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 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4400" y="1219200"/>
            <a:ext cx="2362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দ্বাদশ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28600" y="5181600"/>
            <a:ext cx="3581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2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নেটওয়ার্ক </a:t>
            </a:r>
            <a:r>
              <a:rPr lang="en-US" sz="2800" b="1" dirty="0" smtClean="0">
                <a:solidFill>
                  <a:schemeClr val="tx2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ও </a:t>
            </a:r>
            <a:r>
              <a:rPr lang="bn-BD" sz="2800" b="1" dirty="0" smtClean="0">
                <a:solidFill>
                  <a:schemeClr val="tx2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টপোলজি</a:t>
            </a:r>
            <a:endParaRPr lang="en-US" sz="2500" dirty="0"/>
          </a:p>
        </p:txBody>
      </p:sp>
      <p:sp>
        <p:nvSpPr>
          <p:cNvPr id="53" name="Oval 52"/>
          <p:cNvSpPr/>
          <p:nvPr/>
        </p:nvSpPr>
        <p:spPr>
          <a:xfrm>
            <a:off x="457200" y="3886200"/>
            <a:ext cx="3124200" cy="1066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2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সময়ঃ </a:t>
            </a:r>
            <a:r>
              <a:rPr lang="bn-BD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৫</a:t>
            </a:r>
            <a:r>
              <a:rPr lang="en-US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০</a:t>
            </a:r>
            <a:r>
              <a:rPr lang="bn-BD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মিনিট </a:t>
            </a:r>
            <a:endParaRPr lang="en-US" sz="2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872197" y="3076135"/>
            <a:ext cx="2362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 ৩ 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Flower\what-is-computer-network-mesh-topology.jpg.opti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90600"/>
            <a:ext cx="3810000" cy="553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64194274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848600" cy="4985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u="sng" dirty="0" err="1"/>
              <a:t>মেশ</a:t>
            </a:r>
            <a:r>
              <a:rPr lang="en-US" sz="2200" b="1" u="sng" dirty="0"/>
              <a:t> </a:t>
            </a:r>
            <a:r>
              <a:rPr lang="en-US" sz="2200" b="1" u="sng" dirty="0" err="1"/>
              <a:t>টপোলজি</a:t>
            </a:r>
            <a:r>
              <a:rPr lang="en-US" sz="2200" b="1" u="sng" dirty="0"/>
              <a:t> (</a:t>
            </a:r>
            <a:r>
              <a:rPr lang="en-US" sz="2200" b="1" u="sng" dirty="0" err="1">
                <a:hlinkClick r:id="rId3" tooltip="ইংরেজি"/>
              </a:rPr>
              <a:t>ইংরেজি</a:t>
            </a:r>
            <a:r>
              <a:rPr lang="en-US" sz="2200" b="1" u="sng" dirty="0"/>
              <a:t>: Mesh Topology): </a:t>
            </a:r>
            <a:endParaRPr lang="en-US" sz="2200" b="1" u="sng" dirty="0" smtClean="0"/>
          </a:p>
          <a:p>
            <a:endParaRPr lang="en-US" b="1" dirty="0"/>
          </a:p>
          <a:p>
            <a:r>
              <a:rPr lang="en-US" sz="2000" dirty="0" err="1" smtClean="0"/>
              <a:t>যদি</a:t>
            </a:r>
            <a:r>
              <a:rPr lang="en-US" sz="2000" dirty="0" smtClean="0"/>
              <a:t> </a:t>
            </a:r>
            <a:r>
              <a:rPr lang="en-US" sz="2000" dirty="0" err="1"/>
              <a:t>কোনো</a:t>
            </a:r>
            <a:r>
              <a:rPr lang="en-US" sz="2000" dirty="0"/>
              <a:t> </a:t>
            </a:r>
            <a:r>
              <a:rPr lang="en-US" sz="2000" dirty="0" err="1"/>
              <a:t>নেটওয়ার্কে</a:t>
            </a:r>
            <a:r>
              <a:rPr lang="en-US" sz="2000" dirty="0"/>
              <a:t> </a:t>
            </a:r>
            <a:r>
              <a:rPr lang="en-US" sz="2000" dirty="0" err="1"/>
              <a:t>ডিভাইস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কম্পিউটারগুলোর</a:t>
            </a:r>
            <a:r>
              <a:rPr lang="en-US" sz="2000" dirty="0"/>
              <a:t> </a:t>
            </a:r>
            <a:r>
              <a:rPr lang="en-US" sz="2000" dirty="0" err="1"/>
              <a:t>মধ্যে</a:t>
            </a:r>
            <a:r>
              <a:rPr lang="en-US" sz="2000" dirty="0"/>
              <a:t> </a:t>
            </a:r>
            <a:r>
              <a:rPr lang="en-US" sz="2000" dirty="0" err="1"/>
              <a:t>অতিরিক্ত</a:t>
            </a:r>
            <a:r>
              <a:rPr lang="en-US" sz="2000" dirty="0"/>
              <a:t> </a:t>
            </a:r>
            <a:r>
              <a:rPr lang="en-US" sz="2000" dirty="0" err="1"/>
              <a:t>সংযোগ</a:t>
            </a:r>
            <a:r>
              <a:rPr lang="en-US" sz="2000" dirty="0"/>
              <a:t> </a:t>
            </a:r>
            <a:r>
              <a:rPr lang="en-US" sz="2000" dirty="0" err="1"/>
              <a:t>থাকে</a:t>
            </a:r>
            <a:r>
              <a:rPr lang="en-US" sz="2000" dirty="0"/>
              <a:t> </a:t>
            </a:r>
            <a:r>
              <a:rPr lang="en-US" sz="2000" dirty="0" err="1"/>
              <a:t>তাহলে</a:t>
            </a:r>
            <a:r>
              <a:rPr lang="en-US" sz="2000" dirty="0"/>
              <a:t> </a:t>
            </a:r>
            <a:r>
              <a:rPr lang="en-US" sz="2000" dirty="0" err="1"/>
              <a:t>তাকে</a:t>
            </a:r>
            <a:r>
              <a:rPr lang="en-US" sz="2000" dirty="0"/>
              <a:t> </a:t>
            </a:r>
            <a:r>
              <a:rPr lang="en-US" sz="2000" dirty="0" err="1"/>
              <a:t>বলা</a:t>
            </a:r>
            <a:r>
              <a:rPr lang="en-US" sz="2000" dirty="0"/>
              <a:t> </a:t>
            </a:r>
            <a:r>
              <a:rPr lang="en-US" sz="2000" dirty="0" err="1"/>
              <a:t>হয</a:t>
            </a:r>
            <a:r>
              <a:rPr lang="en-US" sz="2000" dirty="0"/>
              <a:t>় </a:t>
            </a:r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টপোলজি</a:t>
            </a:r>
            <a:r>
              <a:rPr lang="en-US" sz="2000" dirty="0"/>
              <a:t>। </a:t>
            </a:r>
          </a:p>
          <a:p>
            <a:r>
              <a:rPr lang="en-US" sz="2000" dirty="0" err="1"/>
              <a:t>অধিকাংশ</a:t>
            </a:r>
            <a:r>
              <a:rPr lang="en-US" sz="2000" dirty="0"/>
              <a:t> </a:t>
            </a:r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টপোলজি</a:t>
            </a:r>
            <a:r>
              <a:rPr lang="en-US" sz="2000" dirty="0"/>
              <a:t> </a:t>
            </a:r>
            <a:r>
              <a:rPr lang="en-US" sz="2000" dirty="0" err="1"/>
              <a:t>নেটওয়ার্ক</a:t>
            </a:r>
            <a:r>
              <a:rPr lang="en-US" sz="2000" dirty="0"/>
              <a:t> </a:t>
            </a:r>
            <a:r>
              <a:rPr lang="en-US" sz="2000" dirty="0" err="1"/>
              <a:t>সত্যিকারের</a:t>
            </a:r>
            <a:r>
              <a:rPr lang="en-US" sz="2000" dirty="0"/>
              <a:t> </a:t>
            </a:r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নেটওয়ার্ক</a:t>
            </a:r>
            <a:r>
              <a:rPr lang="en-US" sz="2000" dirty="0"/>
              <a:t> </a:t>
            </a:r>
            <a:r>
              <a:rPr lang="en-US" sz="2000" dirty="0" err="1"/>
              <a:t>নয</a:t>
            </a:r>
            <a:r>
              <a:rPr lang="en-US" sz="2000" dirty="0"/>
              <a:t>়। </a:t>
            </a:r>
            <a:r>
              <a:rPr lang="en-US" sz="2000" dirty="0" err="1"/>
              <a:t>এগুলো</a:t>
            </a:r>
            <a:r>
              <a:rPr lang="en-US" sz="2000" dirty="0"/>
              <a:t> </a:t>
            </a:r>
            <a:r>
              <a:rPr lang="en-US" sz="2000" dirty="0" err="1"/>
              <a:t>হলো</a:t>
            </a:r>
            <a:r>
              <a:rPr lang="en-US" sz="2000" dirty="0"/>
              <a:t> </a:t>
            </a:r>
            <a:r>
              <a:rPr lang="en-US" sz="2000" dirty="0" err="1"/>
              <a:t>আসলে</a:t>
            </a:r>
            <a:r>
              <a:rPr lang="en-US" sz="2000" dirty="0"/>
              <a:t> </a:t>
            </a:r>
            <a:r>
              <a:rPr lang="en-US" sz="2000" dirty="0" err="1"/>
              <a:t>হাইব্রিড</a:t>
            </a:r>
            <a:r>
              <a:rPr lang="en-US" sz="2000" dirty="0"/>
              <a:t> </a:t>
            </a:r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নেটওয়ার্ক</a:t>
            </a:r>
            <a:r>
              <a:rPr lang="en-US" sz="2000" dirty="0"/>
              <a:t>। </a:t>
            </a:r>
            <a:r>
              <a:rPr lang="en-US" sz="2000" dirty="0" err="1"/>
              <a:t>এতে</a:t>
            </a:r>
            <a:r>
              <a:rPr lang="en-US" sz="2000" dirty="0"/>
              <a:t> </a:t>
            </a:r>
            <a:r>
              <a:rPr lang="en-US" sz="2000" dirty="0" err="1"/>
              <a:t>শুধু</a:t>
            </a:r>
            <a:r>
              <a:rPr lang="en-US" sz="2000" dirty="0"/>
              <a:t> </a:t>
            </a:r>
            <a:r>
              <a:rPr lang="en-US" sz="2000" dirty="0" err="1"/>
              <a:t>অতিরিক্ত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অপ্রয়োজনীয</a:t>
            </a:r>
            <a:r>
              <a:rPr lang="en-US" sz="2000" dirty="0"/>
              <a:t>় </a:t>
            </a:r>
            <a:r>
              <a:rPr lang="en-US" sz="2000" dirty="0" err="1"/>
              <a:t>লিঙ্ক</a:t>
            </a:r>
            <a:r>
              <a:rPr lang="en-US" sz="2000" dirty="0"/>
              <a:t> </a:t>
            </a:r>
            <a:r>
              <a:rPr lang="en-US" sz="2000" dirty="0" err="1"/>
              <a:t>থাকে</a:t>
            </a:r>
            <a:r>
              <a:rPr lang="en-US" sz="2000" dirty="0"/>
              <a:t>। </a:t>
            </a:r>
            <a:r>
              <a:rPr lang="en-US" sz="2000" dirty="0" err="1"/>
              <a:t>এতে</a:t>
            </a:r>
            <a:r>
              <a:rPr lang="en-US" sz="2000" dirty="0"/>
              <a:t> </a:t>
            </a:r>
            <a:r>
              <a:rPr lang="en-US" sz="2000" dirty="0" err="1"/>
              <a:t>ডেটা</a:t>
            </a:r>
            <a:r>
              <a:rPr lang="en-US" sz="2000" dirty="0"/>
              <a:t> </a:t>
            </a:r>
            <a:r>
              <a:rPr lang="en-US" sz="2000" dirty="0" err="1"/>
              <a:t>কমিউনিকেশনে</a:t>
            </a:r>
            <a:r>
              <a:rPr lang="en-US" sz="2000" dirty="0"/>
              <a:t> </a:t>
            </a:r>
            <a:r>
              <a:rPr lang="en-US" sz="2000" dirty="0" err="1"/>
              <a:t>অনেক</a:t>
            </a:r>
            <a:r>
              <a:rPr lang="en-US" sz="2000" dirty="0"/>
              <a:t> </a:t>
            </a:r>
            <a:r>
              <a:rPr lang="en-US" sz="2000" dirty="0" err="1"/>
              <a:t>বেশি</a:t>
            </a:r>
            <a:r>
              <a:rPr lang="en-US" sz="2000" dirty="0"/>
              <a:t> </a:t>
            </a:r>
            <a:r>
              <a:rPr lang="en-US" sz="2000" dirty="0" err="1"/>
              <a:t>নিশ্চয়তা</a:t>
            </a:r>
            <a:r>
              <a:rPr lang="en-US" sz="2000" dirty="0"/>
              <a:t> </a:t>
            </a:r>
            <a:r>
              <a:rPr lang="en-US" sz="2000" dirty="0" err="1"/>
              <a:t>থাকে</a:t>
            </a:r>
            <a:r>
              <a:rPr lang="en-US" sz="2000" dirty="0"/>
              <a:t> </a:t>
            </a:r>
            <a:r>
              <a:rPr lang="en-US" sz="2000" dirty="0" err="1"/>
              <a:t>এবং</a:t>
            </a:r>
            <a:r>
              <a:rPr lang="en-US" sz="2000" dirty="0"/>
              <a:t> </a:t>
            </a:r>
            <a:r>
              <a:rPr lang="en-US" sz="2000" dirty="0" err="1"/>
              <a:t>নেটওয়ার্কের</a:t>
            </a:r>
            <a:r>
              <a:rPr lang="en-US" sz="2000" dirty="0"/>
              <a:t> </a:t>
            </a:r>
            <a:r>
              <a:rPr lang="en-US" sz="2000" dirty="0" err="1"/>
              <a:t>সমস্যা</a:t>
            </a:r>
            <a:r>
              <a:rPr lang="en-US" sz="2000" dirty="0"/>
              <a:t> </a:t>
            </a:r>
            <a:r>
              <a:rPr lang="en-US" sz="2000" dirty="0" err="1"/>
              <a:t>খুব</a:t>
            </a:r>
            <a:r>
              <a:rPr lang="en-US" sz="2000" dirty="0"/>
              <a:t> </a:t>
            </a:r>
            <a:r>
              <a:rPr lang="en-US" sz="2000" dirty="0" err="1"/>
              <a:t>সহজে</a:t>
            </a:r>
            <a:r>
              <a:rPr lang="en-US" sz="2000" dirty="0"/>
              <a:t> </a:t>
            </a:r>
            <a:r>
              <a:rPr lang="en-US" sz="2000" dirty="0" err="1"/>
              <a:t>সমাধান</a:t>
            </a:r>
            <a:r>
              <a:rPr lang="en-US" sz="2000" dirty="0"/>
              <a:t> </a:t>
            </a:r>
            <a:r>
              <a:rPr lang="en-US" sz="2000" dirty="0" err="1"/>
              <a:t>করা</a:t>
            </a:r>
            <a:r>
              <a:rPr lang="en-US" sz="2000" dirty="0"/>
              <a:t> </a:t>
            </a:r>
            <a:r>
              <a:rPr lang="en-US" sz="2000" dirty="0" err="1"/>
              <a:t>যায</a:t>
            </a:r>
            <a:r>
              <a:rPr lang="en-US" sz="2000" dirty="0"/>
              <a:t>়। </a:t>
            </a:r>
          </a:p>
          <a:p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টপোলজিতে</a:t>
            </a:r>
            <a:r>
              <a:rPr lang="en-US" sz="2000" dirty="0"/>
              <a:t> </a:t>
            </a:r>
            <a:r>
              <a:rPr lang="en-US" sz="2000" dirty="0" err="1"/>
              <a:t>কম্পিউটারের</a:t>
            </a:r>
            <a:r>
              <a:rPr lang="en-US" sz="2000" dirty="0"/>
              <a:t> </a:t>
            </a:r>
            <a:r>
              <a:rPr lang="en-US" sz="2000" dirty="0" err="1"/>
              <a:t>সংখ্যা</a:t>
            </a:r>
            <a:r>
              <a:rPr lang="en-US" sz="2000" dirty="0"/>
              <a:t> </a:t>
            </a:r>
            <a:r>
              <a:rPr lang="en-US" sz="2000" dirty="0" err="1"/>
              <a:t>নির্ণয়ের</a:t>
            </a:r>
            <a:r>
              <a:rPr lang="en-US" sz="2000" dirty="0"/>
              <a:t> </a:t>
            </a:r>
            <a:r>
              <a:rPr lang="en-US" sz="2000" dirty="0" err="1"/>
              <a:t>সূত্র</a:t>
            </a:r>
            <a:r>
              <a:rPr lang="en-US" sz="2000" dirty="0"/>
              <a:t> </a:t>
            </a:r>
            <a:r>
              <a:rPr lang="en-US" sz="2000" dirty="0" err="1"/>
              <a:t>হলোঃ</a:t>
            </a:r>
            <a:r>
              <a:rPr lang="en-US" sz="2000" dirty="0"/>
              <a:t> c = n ( n − 1 ) </a:t>
            </a:r>
            <a:r>
              <a:rPr lang="en-US" sz="2000" dirty="0" err="1" smtClean="0"/>
              <a:t>হলো</a:t>
            </a:r>
            <a:r>
              <a:rPr lang="en-US" sz="2000" dirty="0" smtClean="0"/>
              <a:t> </a:t>
            </a:r>
            <a:r>
              <a:rPr lang="en-US" sz="2000" dirty="0" err="1"/>
              <a:t>কম্পিউটার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নোডের</a:t>
            </a:r>
            <a:r>
              <a:rPr lang="en-US" sz="2000" dirty="0"/>
              <a:t> </a:t>
            </a:r>
            <a:r>
              <a:rPr lang="en-US" sz="2000" dirty="0" err="1"/>
              <a:t>সংখ্যা</a:t>
            </a:r>
            <a:r>
              <a:rPr lang="en-US" sz="2000" dirty="0"/>
              <a:t>। </a:t>
            </a:r>
          </a:p>
          <a:p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টপোলজিতে</a:t>
            </a:r>
            <a:r>
              <a:rPr lang="en-US" sz="2000" dirty="0"/>
              <a:t> </a:t>
            </a:r>
            <a:r>
              <a:rPr lang="en-US" sz="2000" dirty="0" err="1"/>
              <a:t>যেহেতু</a:t>
            </a:r>
            <a:r>
              <a:rPr lang="en-US" sz="2000" dirty="0"/>
              <a:t> </a:t>
            </a:r>
            <a:r>
              <a:rPr lang="en-US" sz="2000" dirty="0" err="1"/>
              <a:t>প্রতিটি</a:t>
            </a:r>
            <a:r>
              <a:rPr lang="en-US" sz="2000" dirty="0"/>
              <a:t> </a:t>
            </a:r>
            <a:r>
              <a:rPr lang="en-US" sz="2000" dirty="0" err="1"/>
              <a:t>কম্পিউটার</a:t>
            </a:r>
            <a:r>
              <a:rPr lang="en-US" sz="2000" dirty="0"/>
              <a:t> </a:t>
            </a:r>
            <a:r>
              <a:rPr lang="en-US" sz="2000" dirty="0" err="1"/>
              <a:t>প্রতিটির</a:t>
            </a:r>
            <a:r>
              <a:rPr lang="en-US" sz="2000" dirty="0"/>
              <a:t> </a:t>
            </a:r>
            <a:r>
              <a:rPr lang="en-US" sz="2000" dirty="0" err="1"/>
              <a:t>সাথে</a:t>
            </a:r>
            <a:r>
              <a:rPr lang="en-US" sz="2000" dirty="0"/>
              <a:t> </a:t>
            </a:r>
            <a:r>
              <a:rPr lang="en-US" sz="2000" dirty="0" err="1"/>
              <a:t>সংযুক্ত</a:t>
            </a:r>
            <a:r>
              <a:rPr lang="en-US" sz="2000" dirty="0"/>
              <a:t> </a:t>
            </a:r>
            <a:r>
              <a:rPr lang="en-US" sz="2000" dirty="0" err="1"/>
              <a:t>থাকে</a:t>
            </a:r>
            <a:r>
              <a:rPr lang="en-US" sz="2000" dirty="0"/>
              <a:t> </a:t>
            </a:r>
            <a:r>
              <a:rPr lang="en-US" sz="2000" dirty="0" err="1"/>
              <a:t>তাই</a:t>
            </a:r>
            <a:r>
              <a:rPr lang="en-US" sz="2000" dirty="0"/>
              <a:t> এ </a:t>
            </a:r>
            <a:r>
              <a:rPr lang="en-US" sz="2000" dirty="0" err="1"/>
              <a:t>অর্থে</a:t>
            </a:r>
            <a:r>
              <a:rPr lang="en-US" sz="2000" dirty="0"/>
              <a:t> </a:t>
            </a:r>
            <a:r>
              <a:rPr lang="en-US" sz="2000" dirty="0" err="1"/>
              <a:t>এই</a:t>
            </a:r>
            <a:r>
              <a:rPr lang="en-US" sz="2000" dirty="0"/>
              <a:t> </a:t>
            </a:r>
            <a:r>
              <a:rPr lang="en-US" sz="2000" dirty="0" err="1"/>
              <a:t>নেটওয়ার্কের</a:t>
            </a:r>
            <a:r>
              <a:rPr lang="en-US" sz="2000" dirty="0"/>
              <a:t> </a:t>
            </a:r>
            <a:r>
              <a:rPr lang="en-US" sz="2000" dirty="0" err="1"/>
              <a:t>প্রথম</a:t>
            </a:r>
            <a:r>
              <a:rPr lang="en-US" sz="2000" dirty="0"/>
              <a:t> </a:t>
            </a:r>
            <a:r>
              <a:rPr lang="en-US" sz="2000" dirty="0" err="1"/>
              <a:t>কম্পিউটারটি</a:t>
            </a:r>
            <a:r>
              <a:rPr lang="en-US" sz="2000" dirty="0"/>
              <a:t> </a:t>
            </a:r>
            <a:r>
              <a:rPr lang="en-US" sz="2000" dirty="0" err="1"/>
              <a:t>শেষ</a:t>
            </a:r>
            <a:r>
              <a:rPr lang="en-US" sz="2000" dirty="0"/>
              <a:t> </a:t>
            </a:r>
            <a:r>
              <a:rPr lang="en-US" sz="2000" dirty="0" err="1"/>
              <a:t>কম্পিউটারের</a:t>
            </a:r>
            <a:r>
              <a:rPr lang="en-US" sz="2000" dirty="0"/>
              <a:t> </a:t>
            </a:r>
            <a:r>
              <a:rPr lang="en-US" sz="2000" dirty="0" err="1"/>
              <a:t>সাথে</a:t>
            </a:r>
            <a:r>
              <a:rPr lang="en-US" sz="2000" dirty="0"/>
              <a:t> </a:t>
            </a:r>
            <a:r>
              <a:rPr lang="en-US" sz="2000" dirty="0" err="1"/>
              <a:t>সংযুক্ত</a:t>
            </a:r>
            <a:r>
              <a:rPr lang="en-US" sz="2000" dirty="0"/>
              <a:t> </a:t>
            </a:r>
            <a:r>
              <a:rPr lang="en-US" sz="2000" dirty="0" err="1"/>
              <a:t>থাকে</a:t>
            </a:r>
            <a:r>
              <a:rPr lang="en-US" sz="2000" dirty="0"/>
              <a:t>। </a:t>
            </a:r>
            <a:r>
              <a:rPr lang="en-US" sz="2000" dirty="0" err="1"/>
              <a:t>রিং</a:t>
            </a:r>
            <a:r>
              <a:rPr lang="en-US" sz="2000" dirty="0"/>
              <a:t> </a:t>
            </a:r>
            <a:r>
              <a:rPr lang="en-US" sz="2000" dirty="0" err="1"/>
              <a:t>টপোলজিতে</a:t>
            </a:r>
            <a:r>
              <a:rPr lang="en-US" sz="2000" dirty="0"/>
              <a:t> </a:t>
            </a:r>
            <a:r>
              <a:rPr lang="en-US" sz="2000" dirty="0" err="1"/>
              <a:t>প্রতিটি</a:t>
            </a:r>
            <a:r>
              <a:rPr lang="en-US" sz="2000" dirty="0"/>
              <a:t> </a:t>
            </a:r>
            <a:r>
              <a:rPr lang="en-US" sz="2000" dirty="0" err="1"/>
              <a:t>কম্পিউটারকে</a:t>
            </a:r>
            <a:r>
              <a:rPr lang="en-US" sz="2000" dirty="0"/>
              <a:t> </a:t>
            </a:r>
            <a:r>
              <a:rPr lang="en-US" sz="2000" dirty="0" err="1"/>
              <a:t>প্রতিটির</a:t>
            </a:r>
            <a:r>
              <a:rPr lang="en-US" sz="2000" dirty="0"/>
              <a:t> </a:t>
            </a:r>
            <a:r>
              <a:rPr lang="en-US" sz="2000" dirty="0" err="1"/>
              <a:t>সাথে</a:t>
            </a:r>
            <a:r>
              <a:rPr lang="en-US" sz="2000" dirty="0"/>
              <a:t> </a:t>
            </a:r>
            <a:r>
              <a:rPr lang="en-US" sz="2000" dirty="0" err="1"/>
              <a:t>অতিরিক্ত</a:t>
            </a:r>
            <a:r>
              <a:rPr lang="en-US" sz="2000" dirty="0"/>
              <a:t> </a:t>
            </a:r>
            <a:r>
              <a:rPr lang="en-US" sz="2000" dirty="0" err="1"/>
              <a:t>নোড</a:t>
            </a:r>
            <a:r>
              <a:rPr lang="en-US" sz="2000" dirty="0"/>
              <a:t> </a:t>
            </a:r>
            <a:r>
              <a:rPr lang="en-US" sz="2000" dirty="0" err="1"/>
              <a:t>দিয়ে</a:t>
            </a:r>
            <a:r>
              <a:rPr lang="en-US" sz="2000" dirty="0"/>
              <a:t> </a:t>
            </a:r>
            <a:r>
              <a:rPr lang="en-US" sz="2000" dirty="0" err="1"/>
              <a:t>সংযুক্ত</a:t>
            </a:r>
            <a:r>
              <a:rPr lang="en-US" sz="2000" dirty="0"/>
              <a:t> </a:t>
            </a:r>
            <a:r>
              <a:rPr lang="en-US" sz="2000" dirty="0" err="1"/>
              <a:t>করলেই</a:t>
            </a:r>
            <a:r>
              <a:rPr lang="en-US" sz="2000" dirty="0"/>
              <a:t> </a:t>
            </a:r>
            <a:r>
              <a:rPr lang="en-US" sz="2000" dirty="0" err="1"/>
              <a:t>তা</a:t>
            </a:r>
            <a:r>
              <a:rPr lang="en-US" sz="2000" dirty="0"/>
              <a:t> </a:t>
            </a:r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টপোলজিতে</a:t>
            </a:r>
            <a:r>
              <a:rPr lang="en-US" sz="2000" dirty="0"/>
              <a:t> </a:t>
            </a:r>
            <a:r>
              <a:rPr lang="en-US" sz="2000" dirty="0" err="1"/>
              <a:t>রূপান্তরিত</a:t>
            </a:r>
            <a:r>
              <a:rPr lang="en-US" sz="2000" dirty="0"/>
              <a:t> </a:t>
            </a:r>
            <a:r>
              <a:rPr lang="en-US" sz="2000" dirty="0" err="1"/>
              <a:t>হবে</a:t>
            </a:r>
            <a:r>
              <a:rPr lang="en-US" sz="2000" dirty="0"/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4437787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Flower\60b0ca217ff3b46027c7b535168fd4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66800"/>
            <a:ext cx="65532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696200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b="1" u="sng" dirty="0" err="1"/>
              <a:t>হাইব্রিড</a:t>
            </a:r>
            <a:r>
              <a:rPr lang="en-US" sz="2400" b="1" u="sng" dirty="0"/>
              <a:t> </a:t>
            </a:r>
            <a:r>
              <a:rPr lang="en-US" sz="2400" b="1" u="sng" dirty="0" err="1"/>
              <a:t>টপোলজি</a:t>
            </a:r>
            <a:r>
              <a:rPr lang="en-US" sz="2400" b="1" u="sng" dirty="0"/>
              <a:t> (Hybrid Topology): </a:t>
            </a:r>
            <a:endParaRPr lang="en-US" sz="2400" b="1" u="sng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err="1" smtClean="0"/>
              <a:t>বাস</a:t>
            </a:r>
            <a:r>
              <a:rPr lang="en-US" sz="2400" dirty="0"/>
              <a:t>, </a:t>
            </a:r>
            <a:r>
              <a:rPr lang="en-US" sz="2400" dirty="0" err="1"/>
              <a:t>স্টার</a:t>
            </a:r>
            <a:r>
              <a:rPr lang="en-US" sz="2400" dirty="0"/>
              <a:t>, </a:t>
            </a:r>
            <a:r>
              <a:rPr lang="en-US" sz="2400" dirty="0" err="1"/>
              <a:t>রিং</a:t>
            </a:r>
            <a:r>
              <a:rPr lang="en-US" sz="2400" dirty="0"/>
              <a:t> </a:t>
            </a:r>
            <a:r>
              <a:rPr lang="en-US" sz="2400" dirty="0" err="1"/>
              <a:t>ইত্যাদি</a:t>
            </a:r>
            <a:r>
              <a:rPr lang="en-US" sz="2400" dirty="0"/>
              <a:t> </a:t>
            </a:r>
            <a:r>
              <a:rPr lang="en-US" sz="2400" dirty="0" err="1"/>
              <a:t>টপোলজির</a:t>
            </a:r>
            <a:r>
              <a:rPr lang="en-US" sz="2400" dirty="0"/>
              <a:t> </a:t>
            </a:r>
            <a:r>
              <a:rPr lang="en-US" sz="2400" dirty="0" err="1"/>
              <a:t>সমন্বয়ে</a:t>
            </a:r>
            <a:r>
              <a:rPr lang="en-US" sz="2400" dirty="0"/>
              <a:t> </a:t>
            </a:r>
            <a:r>
              <a:rPr lang="en-US" sz="2400" dirty="0" err="1"/>
              <a:t>গঠিত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টপোলজিকে</a:t>
            </a:r>
            <a:r>
              <a:rPr lang="en-US" sz="2400" dirty="0"/>
              <a:t> </a:t>
            </a:r>
            <a:r>
              <a:rPr lang="en-US" sz="2400" dirty="0" err="1"/>
              <a:t>বলা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 </a:t>
            </a:r>
            <a:r>
              <a:rPr lang="en-US" sz="2400" dirty="0" err="1"/>
              <a:t>হাইব্রিড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। </a:t>
            </a:r>
          </a:p>
          <a:p>
            <a:pPr lvl="0"/>
            <a:r>
              <a:rPr lang="en-US" sz="2400" dirty="0" err="1"/>
              <a:t>উদাহরণস্বরূপ</a:t>
            </a:r>
            <a:r>
              <a:rPr lang="en-US" sz="2400" dirty="0"/>
              <a:t> </a:t>
            </a:r>
            <a:r>
              <a:rPr lang="en-US" sz="2400" dirty="0" err="1"/>
              <a:t>ইন্টারনেটকে</a:t>
            </a:r>
            <a:r>
              <a:rPr lang="en-US" sz="2400" dirty="0"/>
              <a:t> এ </a:t>
            </a:r>
            <a:r>
              <a:rPr lang="en-US" sz="2400" dirty="0" err="1"/>
              <a:t>ধরনের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হিসেবে</a:t>
            </a:r>
            <a:r>
              <a:rPr lang="en-US" sz="2400" dirty="0"/>
              <a:t> </a:t>
            </a:r>
            <a:r>
              <a:rPr lang="en-US" sz="2400" dirty="0" err="1"/>
              <a:t>অভিহিত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যায</a:t>
            </a:r>
            <a:r>
              <a:rPr lang="en-US" sz="2400" dirty="0"/>
              <a:t>়। </a:t>
            </a:r>
            <a:r>
              <a:rPr lang="en-US" sz="2400" dirty="0" err="1"/>
              <a:t>কেননা</a:t>
            </a:r>
            <a:r>
              <a:rPr lang="en-US" sz="2400" dirty="0"/>
              <a:t> </a:t>
            </a:r>
            <a:r>
              <a:rPr lang="en-US" sz="2400" dirty="0" err="1"/>
              <a:t>ইন্টারনেট</a:t>
            </a:r>
            <a:r>
              <a:rPr lang="en-US" sz="2400" dirty="0"/>
              <a:t> </a:t>
            </a:r>
            <a:r>
              <a:rPr lang="en-US" sz="2400" dirty="0" err="1"/>
              <a:t>হলো</a:t>
            </a:r>
            <a:r>
              <a:rPr lang="en-US" sz="2400" dirty="0"/>
              <a:t> </a:t>
            </a:r>
            <a:r>
              <a:rPr lang="en-US" sz="2400" dirty="0" err="1"/>
              <a:t>বৃহ</a:t>
            </a:r>
            <a:r>
              <a:rPr lang="en-US" sz="2400" dirty="0"/>
              <a:t>ৎ </a:t>
            </a:r>
            <a:r>
              <a:rPr lang="en-US" sz="2400" dirty="0" err="1"/>
              <a:t>পরিসরের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যেখানে</a:t>
            </a:r>
            <a:r>
              <a:rPr lang="en-US" sz="2400" dirty="0"/>
              <a:t> </a:t>
            </a:r>
            <a:r>
              <a:rPr lang="en-US" sz="2400" dirty="0" err="1"/>
              <a:t>সব</a:t>
            </a:r>
            <a:r>
              <a:rPr lang="en-US" sz="2400" dirty="0"/>
              <a:t> </a:t>
            </a:r>
            <a:r>
              <a:rPr lang="en-US" sz="2400" dirty="0" err="1"/>
              <a:t>ধরনের</a:t>
            </a:r>
            <a:r>
              <a:rPr lang="en-US" sz="2400" dirty="0"/>
              <a:t> </a:t>
            </a:r>
            <a:r>
              <a:rPr lang="en-US" sz="2400" dirty="0" err="1"/>
              <a:t>টপোলজির</a:t>
            </a:r>
            <a:r>
              <a:rPr lang="en-US" sz="2400" dirty="0"/>
              <a:t> </a:t>
            </a:r>
            <a:r>
              <a:rPr lang="en-US" sz="2400" dirty="0" err="1"/>
              <a:t>মিশ্রণ</a:t>
            </a:r>
            <a:r>
              <a:rPr lang="en-US" sz="2400" dirty="0"/>
              <a:t> </a:t>
            </a:r>
            <a:r>
              <a:rPr lang="en-US" sz="2400" dirty="0" err="1"/>
              <a:t>দেখা</a:t>
            </a:r>
            <a:r>
              <a:rPr lang="en-US" sz="2400" dirty="0"/>
              <a:t> </a:t>
            </a:r>
            <a:r>
              <a:rPr lang="en-US" sz="2400" dirty="0" err="1"/>
              <a:t>যায</a:t>
            </a:r>
            <a:r>
              <a:rPr lang="en-US" sz="2400" dirty="0"/>
              <a:t>়। এ </a:t>
            </a:r>
            <a:r>
              <a:rPr lang="en-US" sz="24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প্রয়োজন</a:t>
            </a:r>
            <a:r>
              <a:rPr lang="en-US" sz="2400" dirty="0"/>
              <a:t> </a:t>
            </a:r>
            <a:r>
              <a:rPr lang="en-US" sz="2400" dirty="0" err="1"/>
              <a:t>অনুযায়ী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বৃদ্ধি</a:t>
            </a:r>
            <a:r>
              <a:rPr lang="en-US" sz="2400" dirty="0"/>
              <a:t> </a:t>
            </a:r>
            <a:r>
              <a:rPr lang="en-US" sz="2400" dirty="0" err="1"/>
              <a:t>করার</a:t>
            </a:r>
            <a:r>
              <a:rPr lang="en-US" sz="2400" dirty="0"/>
              <a:t> </a:t>
            </a:r>
            <a:r>
              <a:rPr lang="en-US" sz="2400" dirty="0" err="1"/>
              <a:t>সুযোগ</a:t>
            </a:r>
            <a:r>
              <a:rPr lang="en-US" sz="2400" dirty="0"/>
              <a:t> </a:t>
            </a:r>
            <a:r>
              <a:rPr lang="en-US" sz="2400" dirty="0" err="1"/>
              <a:t>রয়েছে</a:t>
            </a:r>
            <a:r>
              <a:rPr lang="en-US" sz="2400" dirty="0"/>
              <a:t>।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সমস্যা</a:t>
            </a:r>
            <a:r>
              <a:rPr lang="en-US" sz="2400" dirty="0"/>
              <a:t> </a:t>
            </a:r>
            <a:r>
              <a:rPr lang="en-US" sz="2400" dirty="0" err="1"/>
              <a:t>দেখা</a:t>
            </a:r>
            <a:r>
              <a:rPr lang="en-US" sz="2400" dirty="0"/>
              <a:t> </a:t>
            </a:r>
            <a:r>
              <a:rPr lang="en-US" sz="2400" dirty="0" err="1"/>
              <a:t>দিলে</a:t>
            </a:r>
            <a:r>
              <a:rPr lang="en-US" sz="2400" dirty="0"/>
              <a:t> </a:t>
            </a:r>
            <a:r>
              <a:rPr lang="en-US" sz="2400" dirty="0" err="1"/>
              <a:t>তা</a:t>
            </a:r>
            <a:r>
              <a:rPr lang="en-US" sz="2400" dirty="0"/>
              <a:t> </a:t>
            </a:r>
            <a:r>
              <a:rPr lang="en-US" sz="2400" dirty="0" err="1"/>
              <a:t>সহজেই</a:t>
            </a:r>
            <a:r>
              <a:rPr lang="en-US" sz="2400" dirty="0"/>
              <a:t> </a:t>
            </a:r>
            <a:r>
              <a:rPr lang="en-US" sz="2400" dirty="0" err="1"/>
              <a:t>নির্ণয</a:t>
            </a:r>
            <a:r>
              <a:rPr lang="en-US" sz="2400" dirty="0"/>
              <a:t>়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সম্ভব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়।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অংশ</a:t>
            </a:r>
            <a:r>
              <a:rPr lang="en-US" sz="2400" dirty="0"/>
              <a:t> </a:t>
            </a:r>
            <a:r>
              <a:rPr lang="en-US" sz="2400" dirty="0" err="1"/>
              <a:t>নষ্ট</a:t>
            </a:r>
            <a:r>
              <a:rPr lang="en-US" sz="2400" dirty="0"/>
              <a:t> </a:t>
            </a:r>
            <a:r>
              <a:rPr lang="en-US" sz="2400" dirty="0" err="1"/>
              <a:t>হয়ে</a:t>
            </a:r>
            <a:r>
              <a:rPr lang="en-US" sz="2400" dirty="0"/>
              <a:t> </a:t>
            </a:r>
            <a:r>
              <a:rPr lang="en-US" sz="2400" dirty="0" err="1"/>
              <a:t>গেলে</a:t>
            </a:r>
            <a:r>
              <a:rPr lang="en-US" sz="2400" dirty="0"/>
              <a:t> </a:t>
            </a:r>
            <a:r>
              <a:rPr lang="en-US" sz="2400" dirty="0" err="1"/>
              <a:t>সম্পূর্ণ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নষ্ট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 </a:t>
            </a:r>
            <a:r>
              <a:rPr lang="en-US" sz="2400" dirty="0" err="1"/>
              <a:t>হয়ে</a:t>
            </a:r>
            <a:r>
              <a:rPr lang="en-US" sz="2400" dirty="0"/>
              <a:t> </a:t>
            </a:r>
            <a:r>
              <a:rPr lang="en-US" sz="2400" dirty="0" err="1"/>
              <a:t>অংশবিশেষ</a:t>
            </a:r>
            <a:r>
              <a:rPr lang="en-US" sz="2400" dirty="0"/>
              <a:t> </a:t>
            </a:r>
            <a:r>
              <a:rPr lang="en-US" sz="2400" dirty="0" err="1"/>
              <a:t>নষ্ট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়। </a:t>
            </a:r>
          </a:p>
          <a:p>
            <a:pPr lvl="0"/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সমস্যা</a:t>
            </a:r>
            <a:r>
              <a:rPr lang="en-US" sz="2400" dirty="0"/>
              <a:t> </a:t>
            </a:r>
            <a:r>
              <a:rPr lang="en-US" sz="2400" dirty="0" err="1"/>
              <a:t>দেখা</a:t>
            </a:r>
            <a:r>
              <a:rPr lang="en-US" sz="2400" dirty="0"/>
              <a:t> </a:t>
            </a:r>
            <a:r>
              <a:rPr lang="en-US" sz="2400" dirty="0" err="1"/>
              <a:t>দিলে</a:t>
            </a:r>
            <a:r>
              <a:rPr lang="en-US" sz="2400" dirty="0"/>
              <a:t> </a:t>
            </a:r>
            <a:r>
              <a:rPr lang="en-US" sz="2400" dirty="0" err="1"/>
              <a:t>তা</a:t>
            </a:r>
            <a:r>
              <a:rPr lang="en-US" sz="2400" dirty="0"/>
              <a:t> </a:t>
            </a:r>
            <a:r>
              <a:rPr lang="en-US" sz="2400" dirty="0" err="1"/>
              <a:t>সহজেই</a:t>
            </a:r>
            <a:r>
              <a:rPr lang="en-US" sz="2400" dirty="0"/>
              <a:t> </a:t>
            </a:r>
            <a:r>
              <a:rPr lang="en-US" sz="2400" dirty="0" err="1"/>
              <a:t>নির্ণয</a:t>
            </a:r>
            <a:r>
              <a:rPr lang="en-US" sz="2400" dirty="0"/>
              <a:t>়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সম্ভব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়।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অংশ</a:t>
            </a:r>
            <a:r>
              <a:rPr lang="en-US" sz="2400" dirty="0"/>
              <a:t> </a:t>
            </a:r>
            <a:r>
              <a:rPr lang="en-US" sz="2400" dirty="0" err="1"/>
              <a:t>নষ্ট</a:t>
            </a:r>
            <a:r>
              <a:rPr lang="en-US" sz="2400" dirty="0"/>
              <a:t> </a:t>
            </a:r>
            <a:r>
              <a:rPr lang="en-US" sz="2400" dirty="0" err="1"/>
              <a:t>হয়ে</a:t>
            </a:r>
            <a:r>
              <a:rPr lang="en-US" sz="2400" dirty="0"/>
              <a:t> </a:t>
            </a:r>
            <a:r>
              <a:rPr lang="en-US" sz="2400" dirty="0" err="1"/>
              <a:t>গেলে</a:t>
            </a:r>
            <a:r>
              <a:rPr lang="en-US" sz="2400" dirty="0"/>
              <a:t> </a:t>
            </a:r>
            <a:r>
              <a:rPr lang="en-US" sz="2400" dirty="0" err="1"/>
              <a:t>সম্পূর্ণ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নষ্ট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 </a:t>
            </a:r>
            <a:r>
              <a:rPr lang="en-US" sz="2400" dirty="0" err="1"/>
              <a:t>হয়ে</a:t>
            </a:r>
            <a:r>
              <a:rPr lang="en-US" sz="2400" dirty="0"/>
              <a:t> </a:t>
            </a:r>
            <a:r>
              <a:rPr lang="en-US" sz="2400" dirty="0" err="1"/>
              <a:t>অংশবিশেষ</a:t>
            </a:r>
            <a:r>
              <a:rPr lang="en-US" sz="2400" dirty="0"/>
              <a:t> </a:t>
            </a:r>
            <a:r>
              <a:rPr lang="en-US" sz="2400" dirty="0" err="1"/>
              <a:t>নষ্ট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়। </a:t>
            </a:r>
          </a:p>
        </p:txBody>
      </p:sp>
    </p:spTree>
    <p:extLst>
      <p:ext uri="{BB962C8B-B14F-4D97-AF65-F5344CB8AC3E}">
        <p14:creationId xmlns="" xmlns:p14="http://schemas.microsoft.com/office/powerpoint/2010/main" val="3977361911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7338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Siyam Rupali" pitchFamily="2" charset="0"/>
                <a:cs typeface="Siyam Rupali" pitchFamily="2" charset="0"/>
              </a:rPr>
              <a:t>১।  </a:t>
            </a:r>
            <a:r>
              <a:rPr lang="bn-BD" sz="2000" b="1" dirty="0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নেটওয়ার্ক </a:t>
            </a:r>
            <a:r>
              <a:rPr lang="en-US" sz="2000" b="1" dirty="0" err="1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কি</a:t>
            </a:r>
            <a:r>
              <a:rPr lang="en-US" sz="2000" b="1" dirty="0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 ?</a:t>
            </a:r>
            <a:r>
              <a:rPr lang="bn-BD" sz="2000" b="1" dirty="0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 </a:t>
            </a:r>
            <a:endParaRPr lang="en-US" sz="2000" b="1" dirty="0" smtClean="0">
              <a:latin typeface="Siyam Rupali" pitchFamily="2" charset="0"/>
              <a:cs typeface="Siyam Rupali" pitchFamily="2" charset="0"/>
              <a:sym typeface="Wingdings" pitchFamily="2" charset="2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latin typeface="Siyam Rupali" pitchFamily="2" charset="0"/>
              <a:cs typeface="Siyam Rupali" pitchFamily="2" charset="0"/>
              <a:sym typeface="Wingdings" pitchFamily="2" charset="2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Siyam Rupali" pitchFamily="2" charset="0"/>
                <a:cs typeface="Siyam Rupali" pitchFamily="2" charset="0"/>
              </a:rPr>
              <a:t>২। </a:t>
            </a:r>
            <a:r>
              <a:rPr lang="bn-BD" sz="2000" b="1" dirty="0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নেটওয়ার্ক </a:t>
            </a:r>
            <a:r>
              <a:rPr lang="en-US" sz="2000" b="1" dirty="0" err="1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কত</a:t>
            </a:r>
            <a:r>
              <a:rPr lang="en-US" sz="2000" b="1" dirty="0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প্রকার</a:t>
            </a:r>
            <a:r>
              <a:rPr lang="en-US" sz="2000" b="1" dirty="0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 ও </a:t>
            </a:r>
            <a:r>
              <a:rPr lang="en-US" sz="2000" b="1" dirty="0" err="1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কি</a:t>
            </a:r>
            <a:r>
              <a:rPr lang="en-US" sz="2000" b="1" dirty="0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কি</a:t>
            </a:r>
            <a:r>
              <a:rPr lang="en-US" sz="2000" b="1" dirty="0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 ?</a:t>
            </a:r>
            <a:r>
              <a:rPr lang="bn-BD" sz="2000" b="1" dirty="0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 </a:t>
            </a:r>
            <a:r>
              <a:rPr lang="bn-IN" sz="2000" b="1" dirty="0" smtClean="0">
                <a:latin typeface="SutonnyMJ" pitchFamily="2" charset="0"/>
                <a:cs typeface="Siyam Rupali" pitchFamily="2" charset="0"/>
                <a:sym typeface="Wingdings" pitchFamily="2" charset="2"/>
              </a:rPr>
              <a:t>ব্যাখ্যা কর</a:t>
            </a:r>
            <a:r>
              <a:rPr lang="en-US" sz="2000" b="1" dirty="0" smtClean="0">
                <a:latin typeface="SutonnyMJ" pitchFamily="2" charset="0"/>
                <a:cs typeface="Siyam Rupali" pitchFamily="2" charset="0"/>
                <a:sym typeface="Wingdings" pitchFamily="2" charset="2"/>
              </a:rPr>
              <a:t>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latin typeface="Siyam Rupali" pitchFamily="2" charset="0"/>
              <a:cs typeface="Siyam Rupali" pitchFamily="2" charset="0"/>
              <a:sym typeface="Wingdings" pitchFamily="2" charset="2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Siyam Rupali" pitchFamily="2" charset="0"/>
                <a:cs typeface="Siyam Rupali" pitchFamily="2" charset="0"/>
                <a:sym typeface="Wingdings" pitchFamily="2" charset="2"/>
              </a:rPr>
              <a:t>৩। </a:t>
            </a:r>
            <a:r>
              <a:rPr lang="en-US" sz="20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000" b="1" dirty="0" smtClean="0">
                <a:latin typeface="Siyam Rupali" pitchFamily="2" charset="0"/>
                <a:cs typeface="Siyam Rupali" pitchFamily="2" charset="0"/>
              </a:rPr>
              <a:t>নেটওয়ার্ক টপোলজি কী</a:t>
            </a:r>
            <a:r>
              <a:rPr lang="en-US" sz="20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000" b="1" dirty="0" smtClean="0">
                <a:latin typeface="Siyam Rupali" pitchFamily="2" charset="0"/>
                <a:cs typeface="Siyam Rupali" pitchFamily="2" charset="0"/>
              </a:rPr>
              <a:t>? প্রত্যেক প্রকারের ডায়াগ্রাম অংকন কর।</a:t>
            </a:r>
            <a:endParaRPr lang="en-US" sz="2000" b="1" dirty="0" smtClean="0">
              <a:latin typeface="Siyam Rupali" pitchFamily="2" charset="0"/>
              <a:cs typeface="Siyam Rupali" pitchFamily="2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latin typeface="Siyam Rupali" pitchFamily="2" charset="0"/>
              <a:cs typeface="Siyam Rupali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Siyam Rupali" pitchFamily="2" charset="0"/>
                <a:cs typeface="Siyam Rupali" pitchFamily="2" charset="0"/>
              </a:rPr>
              <a:t>৪। </a:t>
            </a:r>
            <a:r>
              <a:rPr lang="bn-BD" sz="2000" b="1" dirty="0" smtClean="0">
                <a:latin typeface="Siyam Rupali" pitchFamily="2" charset="0"/>
                <a:cs typeface="Siyam Rupali" pitchFamily="2" charset="0"/>
              </a:rPr>
              <a:t> অফিস ব্যবস্থাপনার ক্ষেত্রে কোন ধরনের টপোলজির ব্যবহার </a:t>
            </a:r>
            <a:endParaRPr lang="en-US" sz="2000" b="1" dirty="0" smtClean="0">
              <a:latin typeface="Siyam Rupali" pitchFamily="2" charset="0"/>
              <a:cs typeface="Siyam Rupali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Siyam Rupali" pitchFamily="2" charset="0"/>
                <a:cs typeface="Siyam Rupali" pitchFamily="2" charset="0"/>
              </a:rPr>
              <a:t>     </a:t>
            </a:r>
            <a:r>
              <a:rPr lang="bn-BD" sz="2000" b="1" dirty="0" smtClean="0">
                <a:latin typeface="Siyam Rupali" pitchFamily="2" charset="0"/>
                <a:cs typeface="Siyam Rupali" pitchFamily="2" charset="0"/>
              </a:rPr>
              <a:t>করা যুক্তিযুক্ত ? মতামতের স্বপক্ষে যুক্তি দাও।</a:t>
            </a:r>
            <a:r>
              <a:rPr lang="en-US" sz="2000" b="1" dirty="0" smtClean="0">
                <a:latin typeface="Siyam Rupali" pitchFamily="2" charset="0"/>
                <a:cs typeface="Siyam Rupali" pitchFamily="2" charset="0"/>
              </a:rPr>
              <a:t>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1600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4600" y="381000"/>
            <a:ext cx="3815256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6934200" cy="4648200"/>
          </a:xfrm>
          <a:prstGeom prst="rect">
            <a:avLst/>
          </a:prstGeom>
        </p:spPr>
      </p:pic>
      <p:pic>
        <p:nvPicPr>
          <p:cNvPr id="4" name="Picture 3" descr="por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pic>
        <p:nvPicPr>
          <p:cNvPr id="5" name="Picture 4" descr="por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62200" y="304800"/>
            <a:ext cx="42672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শিখন ফল</a:t>
            </a:r>
            <a:endParaRPr kumimoji="0" lang="en-US" sz="6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Siyam Rupali" pitchFamily="2" charset="0"/>
              <a:ea typeface="+mn-ea"/>
              <a:cs typeface="Siyam Rupali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4114800"/>
            <a:ext cx="8229600" cy="24384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iyam Rupali" pitchFamily="2" charset="0"/>
              <a:ea typeface="+mn-ea"/>
              <a:cs typeface="Siyam Rupali" pitchFamily="2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600200"/>
            <a:ext cx="5410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এ পাঠ শেষে শিক্ষার্থীরা - -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2400" y="2514600"/>
            <a:ext cx="4953000" cy="762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১। </a:t>
            </a:r>
            <a:r>
              <a:rPr lang="bn-BD" sz="2000" b="1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নেটওয়ার্ক </a:t>
            </a:r>
            <a:r>
              <a:rPr lang="en-US" sz="2000" b="1" dirty="0" err="1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কি</a:t>
            </a:r>
            <a:r>
              <a:rPr lang="en-US" sz="2000" b="1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 ?</a:t>
            </a:r>
            <a:r>
              <a:rPr lang="bn-BD" sz="2000" b="1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SutonnyMJ" pitchFamily="2" charset="0"/>
                <a:cs typeface="Siyam Rupali" pitchFamily="2" charset="0"/>
                <a:sym typeface="Wingdings" pitchFamily="2" charset="2"/>
              </a:rPr>
              <a:t>ব্যাখ্যা করতে </a:t>
            </a:r>
            <a:r>
              <a:rPr lang="bn-BD" sz="2000" b="1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পারবে।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3276600"/>
            <a:ext cx="6172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b="1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২। </a:t>
            </a:r>
            <a:r>
              <a:rPr lang="bn-BD" sz="2000" b="1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নেটওয়ার্ক টপোলজির প্রকারভেদ বর্ণনা করতে পারবে।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4038600"/>
            <a:ext cx="69342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b="1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৩। </a:t>
            </a:r>
            <a:r>
              <a:rPr lang="bn-BD" sz="2000" b="1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  <a:sym typeface="Wingdings" pitchFamily="2" charset="2"/>
              </a:rPr>
              <a:t>কোন ধরনের টপোলজি সুবিধাজনক তা ব্যাখ্যা করতে পারবে।</a:t>
            </a:r>
            <a:endParaRPr lang="en-US" sz="2000" b="1" dirty="0" smtClean="0">
              <a:solidFill>
                <a:schemeClr val="tx1"/>
              </a:solidFill>
              <a:latin typeface="Siyam Rupali" pitchFamily="2" charset="0"/>
              <a:cs typeface="Siyam Rupali" pitchFamily="2" charset="0"/>
              <a:sym typeface="Wingdings" pitchFamily="2" charset="2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ম্যলওয়্যার ভাইরাস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8001000" cy="5181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457200"/>
            <a:ext cx="5638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 smtClean="0"/>
              <a:t>নেটওয়ার্ক</a:t>
            </a:r>
            <a:r>
              <a:rPr lang="en-US" sz="3200" dirty="0" smtClean="0"/>
              <a:t> ৪ </a:t>
            </a:r>
            <a:r>
              <a:rPr lang="en-US" sz="3200" dirty="0" err="1" smtClean="0"/>
              <a:t>প্রকার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875619604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ম্যলওয়্যার ভাইরাস\main-qimg-99660be62458917d84ca3533ce7a9ac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239000" cy="510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155293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71" t="7053" r="8044" b="7110"/>
          <a:stretch/>
        </p:blipFill>
        <p:spPr>
          <a:xfrm>
            <a:off x="990600" y="990600"/>
            <a:ext cx="7278852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447800"/>
            <a:ext cx="8458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algn="ctr"/>
            <a:r>
              <a:rPr lang="bn-B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 দূরত্ব অনুসারে কম্পিউটার নেটওয়ার্ককে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B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প্রকার।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algn="ctr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28600"/>
            <a:ext cx="5867400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362200"/>
            <a:ext cx="7315200" cy="27853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1"/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প্যান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(PAN)-Personal Area Network</a:t>
            </a:r>
          </a:p>
          <a:p>
            <a:pPr marL="342900" lvl="1"/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1" indent="-685800"/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(LAN)- Local Area Network</a:t>
            </a:r>
          </a:p>
          <a:p>
            <a:pPr marL="1028700" lvl="1" indent="-685800"/>
            <a:endParaRPr lang="en-US" sz="2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00" lvl="1" indent="-685800"/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(MAN)-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Metpolitan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Area Network</a:t>
            </a:r>
          </a:p>
          <a:p>
            <a:pPr marL="1028700" lvl="1" indent="-685800"/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1" indent="-685800"/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ওয়ান</a:t>
            </a:r>
            <a:r>
              <a:rPr lang="en-US" sz="2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(WAN)- Wide Area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1583501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581400"/>
            <a:ext cx="78486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ল্যাপটপ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পিডিএ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বহনযোগ্য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প্রিন্টার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ইত্যাদি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এ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ব্যবহৃত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ইনফরমেশন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টেকনোলজি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ডিভাইস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উদাহরণ</a:t>
            </a:r>
            <a:r>
              <a:rPr lang="en-US" sz="2500" dirty="0" smtClean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500" dirty="0" err="1" smtClean="0">
                <a:latin typeface="NikoshBAN" pitchFamily="2" charset="0"/>
                <a:ea typeface="Calibri"/>
                <a:cs typeface="NikoshBAN" pitchFamily="2" charset="0"/>
              </a:rPr>
              <a:t>বাড়ী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অফিস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গাড়ী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কিংবা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জনগণের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জন্য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উন্মুক্ত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যে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কোন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জায়গায়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তৈরি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যেতে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712"/>
          <a:stretch/>
        </p:blipFill>
        <p:spPr>
          <a:xfrm>
            <a:off x="2667000" y="1219200"/>
            <a:ext cx="4191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52600" y="228600"/>
            <a:ext cx="5486400" cy="861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প্যান</a:t>
            </a: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(PAN)-Personal Area Network</a:t>
            </a:r>
          </a:p>
          <a:p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45033"/>
      </p:ext>
    </p:extLst>
  </p:cSld>
  <p:clrMapOvr>
    <a:masterClrMapping/>
  </p:clrMapOvr>
  <p:transition advClick="0" advTm="5000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</TotalTime>
  <Words>1367</Words>
  <Application>Microsoft Office PowerPoint</Application>
  <PresentationFormat>On-screen Show (4:3)</PresentationFormat>
  <Paragraphs>110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SAIDUR RAHMAN</dc:creator>
  <cp:lastModifiedBy>PC</cp:lastModifiedBy>
  <cp:revision>56</cp:revision>
  <dcterms:created xsi:type="dcterms:W3CDTF">2006-08-16T00:00:00Z</dcterms:created>
  <dcterms:modified xsi:type="dcterms:W3CDTF">2020-09-26T18:25:45Z</dcterms:modified>
</cp:coreProperties>
</file>