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8" r:id="rId2"/>
    <p:sldId id="279" r:id="rId3"/>
    <p:sldId id="299" r:id="rId4"/>
    <p:sldId id="317" r:id="rId5"/>
    <p:sldId id="318" r:id="rId6"/>
    <p:sldId id="320" r:id="rId7"/>
    <p:sldId id="319" r:id="rId8"/>
    <p:sldId id="261" r:id="rId9"/>
    <p:sldId id="292" r:id="rId10"/>
    <p:sldId id="290" r:id="rId11"/>
    <p:sldId id="291" r:id="rId12"/>
    <p:sldId id="293" r:id="rId13"/>
    <p:sldId id="294" r:id="rId14"/>
    <p:sldId id="295" r:id="rId15"/>
    <p:sldId id="297" r:id="rId16"/>
    <p:sldId id="296" r:id="rId17"/>
    <p:sldId id="302" r:id="rId18"/>
    <p:sldId id="306" r:id="rId19"/>
    <p:sldId id="303" r:id="rId20"/>
    <p:sldId id="304" r:id="rId21"/>
    <p:sldId id="305" r:id="rId22"/>
    <p:sldId id="307" r:id="rId23"/>
    <p:sldId id="308" r:id="rId24"/>
    <p:sldId id="309" r:id="rId25"/>
    <p:sldId id="311" r:id="rId26"/>
    <p:sldId id="312" r:id="rId27"/>
    <p:sldId id="313" r:id="rId28"/>
    <p:sldId id="310" r:id="rId29"/>
    <p:sldId id="314" r:id="rId30"/>
    <p:sldId id="315" r:id="rId31"/>
    <p:sldId id="316" r:id="rId32"/>
    <p:sldId id="263" r:id="rId33"/>
    <p:sldId id="266" r:id="rId34"/>
    <p:sldId id="321" r:id="rId35"/>
    <p:sldId id="265" r:id="rId36"/>
    <p:sldId id="300" r:id="rId37"/>
    <p:sldId id="277" r:id="rId38"/>
    <p:sldId id="301" r:id="rId39"/>
    <p:sldId id="256" r:id="rId40"/>
    <p:sldId id="257" r:id="rId41"/>
    <p:sldId id="258" r:id="rId42"/>
    <p:sldId id="259" r:id="rId43"/>
    <p:sldId id="262" r:id="rId44"/>
    <p:sldId id="264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CEAE-E844-4453-8C3A-ED74711993D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B655-8586-4F14-83D3-2D256B62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B655-8586-4F14-83D3-2D256B62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CA3DA-2915-4791-9325-BF250B75938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1A55-A8D9-4443-9BE1-3CDAE7A1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4">
                <a:lumMod val="0"/>
                <a:lumOff val="100000"/>
              </a:schemeClr>
            </a:gs>
            <a:gs pos="54750">
              <a:srgbClr val="C0BC14"/>
            </a:gs>
            <a:gs pos="47500">
              <a:srgbClr val="80B828"/>
            </a:gs>
            <a:gs pos="33000">
              <a:srgbClr val="00B050"/>
            </a:gs>
            <a:gs pos="62000">
              <a:schemeClr val="accent4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gradFill flip="none" rotWithShape="1">
            <a:gsLst>
              <a:gs pos="0">
                <a:schemeClr val="accent6"/>
              </a:gs>
              <a:gs pos="48000">
                <a:srgbClr val="FFFF00"/>
              </a:gs>
              <a:gs pos="100000">
                <a:srgbClr val="0070C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-to-machine" TargetMode="External"/><Relationship Id="rId2" Type="http://schemas.openxmlformats.org/officeDocument/2006/relationships/hyperlink" Target="https://en.wikipedia.org/wiki/Autom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Internet_of_thing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70" y="1305921"/>
            <a:ext cx="8925636" cy="5020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0138" y="417606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1st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0357" y="1037228"/>
            <a:ext cx="10189045" cy="4647961"/>
            <a:chOff x="471466" y="456056"/>
            <a:chExt cx="11510631" cy="5935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66" y="456056"/>
              <a:ext cx="7880964" cy="59358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8703" y="456056"/>
              <a:ext cx="6163394" cy="5935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081905" y="329342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1st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600" y="5805093"/>
            <a:ext cx="382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dobe Garamond Pro Bold" panose="02020702060506020403" pitchFamily="18" charset="0"/>
              </a:rPr>
              <a:t>Steam Engine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34" y="1200385"/>
            <a:ext cx="8800531" cy="470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1260" y="36997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1st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9182" y="5902660"/>
            <a:ext cx="414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Weaving loom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3689" y="1057253"/>
            <a:ext cx="11281015" cy="4852075"/>
            <a:chOff x="468572" y="914400"/>
            <a:chExt cx="11281015" cy="48520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572" y="914400"/>
              <a:ext cx="6096000" cy="4852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8963" y="914400"/>
              <a:ext cx="6080624" cy="4852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252717" y="34936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2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702" y="5759202"/>
            <a:ext cx="420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dobe Garamond Pro Bold" panose="02020702060506020403" pitchFamily="18" charset="0"/>
              </a:rPr>
              <a:t>Assembly Line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235507"/>
            <a:ext cx="8911987" cy="485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2717" y="34936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2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09" y="949184"/>
            <a:ext cx="6851791" cy="4965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235" y="943613"/>
            <a:ext cx="3380555" cy="4970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91971" y="5914440"/>
            <a:ext cx="4208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dobe Garamond Pro Bold" panose="02020702060506020403" pitchFamily="18" charset="0"/>
              </a:rPr>
              <a:t>Mass Production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260" y="235727"/>
            <a:ext cx="582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2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65" y="1057253"/>
            <a:ext cx="8643584" cy="4612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2717" y="34936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2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648" y="5669708"/>
            <a:ext cx="561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Usage </a:t>
            </a:r>
            <a:r>
              <a:rPr lang="en-US" sz="3600" dirty="0" err="1">
                <a:latin typeface="Adobe Garamond Pro Bold" panose="02020702060506020403" pitchFamily="18" charset="0"/>
              </a:rPr>
              <a:t>E</a:t>
            </a:r>
            <a:r>
              <a:rPr lang="en-US" sz="3600" dirty="0" err="1" smtClean="0">
                <a:latin typeface="Adobe Garamond Pro Bold" panose="02020702060506020403" pitchFamily="18" charset="0"/>
              </a:rPr>
              <a:t>lecticity</a:t>
            </a:r>
            <a:r>
              <a:rPr lang="en-US" sz="3600" dirty="0" smtClean="0">
                <a:latin typeface="Adobe Garamond Pro Bold" panose="02020702060506020403" pitchFamily="18" charset="0"/>
              </a:rPr>
              <a:t> in a Factory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92" y="828248"/>
            <a:ext cx="9362364" cy="52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946" y="1160060"/>
            <a:ext cx="9921923" cy="4481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6798" y="5791840"/>
            <a:ext cx="32311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dobe Garamond Pro Bold" panose="02020702060506020403" pitchFamily="18" charset="0"/>
              </a:rPr>
              <a:t>Computers</a:t>
            </a:r>
            <a:endParaRPr lang="en-US" sz="3600" dirty="0"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260" y="36997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3rd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743" y="1201855"/>
            <a:ext cx="7970292" cy="4483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0374" y="5813946"/>
            <a:ext cx="400903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dobe Garamond Pro Bold" panose="02020702060506020403" pitchFamily="18" charset="0"/>
              </a:rPr>
              <a:t>IT Micro Circuit</a:t>
            </a:r>
            <a:endParaRPr lang="en-US" sz="3600" dirty="0"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0149" y="36516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3rd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890" y="655092"/>
            <a:ext cx="100584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2213" y="1322365"/>
            <a:ext cx="4062833" cy="186204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387350" h="50800" prst="softRound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 smtClean="0">
                <a:ln/>
                <a:solidFill>
                  <a:schemeClr val="accent4"/>
                </a:solidFill>
                <a:latin typeface="Li Shakib75 Unicode" panose="02000600000000000000" pitchFamily="2" charset="0"/>
                <a:cs typeface="Li Shakib75 Unicode" panose="02000600000000000000" pitchFamily="2" charset="0"/>
              </a:rPr>
              <a:t>স্বাগতম</a:t>
            </a:r>
            <a:endParaRPr lang="en-US" sz="11500" b="1" dirty="0">
              <a:ln/>
              <a:solidFill>
                <a:schemeClr val="accent4"/>
              </a:solidFill>
              <a:latin typeface="Li Shakib75 Unicode" panose="02000600000000000000" pitchFamily="2" charset="0"/>
              <a:cs typeface="Li Shakib75 Unicod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01" y="1247062"/>
            <a:ext cx="7900348" cy="4443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6321" y="5841134"/>
            <a:ext cx="32311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dobe Garamond Pro Bold" panose="02020702060506020403" pitchFamily="18" charset="0"/>
              </a:rPr>
              <a:t>Processor</a:t>
            </a:r>
            <a:endParaRPr lang="en-US" sz="3600" dirty="0"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135" y="389049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3rd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695" y="1167184"/>
            <a:ext cx="7567012" cy="4456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6253" y="5774305"/>
            <a:ext cx="482789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dobe Garamond Pro Bold" panose="02020702060506020403" pitchFamily="18" charset="0"/>
              </a:rPr>
              <a:t>Automated Production</a:t>
            </a:r>
            <a:endParaRPr lang="en-US" sz="3600" dirty="0"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61" y="384235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3rd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271" y="1130910"/>
            <a:ext cx="8761862" cy="4607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37680" y="5848064"/>
            <a:ext cx="658504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dobe Garamond Pro Bold" panose="02020702060506020403" pitchFamily="18" charset="0"/>
              </a:rPr>
              <a:t>Global supply chain</a:t>
            </a:r>
            <a:endParaRPr lang="en-US" sz="3600" dirty="0"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260" y="369977"/>
            <a:ext cx="59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3rd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1502871"/>
            <a:ext cx="9171295" cy="4189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926" y="5872304"/>
            <a:ext cx="52238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Mass connectivity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7097" y="614914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149" y="1202709"/>
            <a:ext cx="7915703" cy="4452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718" y="5848917"/>
            <a:ext cx="58925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Connectivity with smart tools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2126" y="398011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41" y="1279944"/>
            <a:ext cx="8056919" cy="4520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4022" y="5800299"/>
            <a:ext cx="42853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Smart Technology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980" y="464790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001" y="1309167"/>
            <a:ext cx="9112439" cy="4409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925" y="5868538"/>
            <a:ext cx="53885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Smart Technology for home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925" y="451154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 b="-1"/>
          <a:stretch/>
        </p:blipFill>
        <p:spPr>
          <a:xfrm>
            <a:off x="2010067" y="1174112"/>
            <a:ext cx="8171867" cy="4509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5664" y="5827594"/>
            <a:ext cx="62206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Smart Technology for home/office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6856" y="394374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460" y="1307624"/>
            <a:ext cx="7806520" cy="4391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4022" y="5800299"/>
            <a:ext cx="42853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Real – Time Data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980" y="394374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70" y="1910636"/>
            <a:ext cx="9144000" cy="4346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355" y="872045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8" b="100000" l="3002" r="92281">
                        <a14:foregroundMark x1="23842" y1="13766" x2="23842" y2="13766"/>
                        <a14:foregroundMark x1="20840" y1="13523" x2="20840" y2="13523"/>
                        <a14:foregroundMark x1="24185" y1="9945" x2="24185" y2="9945"/>
                        <a14:foregroundMark x1="26501" y1="7095" x2="26501" y2="7095"/>
                        <a14:foregroundMark x1="36878" y1="7095" x2="38250" y2="7338"/>
                        <a14:foregroundMark x1="43654" y1="14251" x2="43654" y2="14251"/>
                        <a14:foregroundMark x1="49314" y1="18739" x2="49314" y2="18739"/>
                        <a14:foregroundMark x1="57719" y1="20194" x2="57719" y2="20194"/>
                        <a14:foregroundMark x1="68096" y1="18011" x2="68096" y2="18011"/>
                        <a14:foregroundMark x1="82590" y1="12796" x2="82590" y2="12796"/>
                        <a14:foregroundMark x1="88250" y1="13766" x2="88250" y2="13766"/>
                        <a14:foregroundMark x1="71441" y1="28684" x2="71441" y2="28684"/>
                        <a14:foregroundMark x1="60034" y1="30867" x2="60034" y2="30867"/>
                        <a14:foregroundMark x1="64408" y1="44572" x2="64408" y2="44572"/>
                        <a14:foregroundMark x1="58748" y1="64281" x2="58748" y2="64524"/>
                        <a14:foregroundMark x1="57376" y1="82535" x2="57376" y2="82535"/>
                        <a14:foregroundMark x1="57719" y1="95391" x2="57719" y2="95391"/>
                        <a14:foregroundMark x1="55746" y1="98484" x2="55746" y2="98484"/>
                        <a14:foregroundMark x1="8405" y1="97271" x2="8405" y2="97271"/>
                        <a14:foregroundMark x1="9434" y1="90600" x2="9434" y2="89933"/>
                        <a14:foregroundMark x1="10720" y1="66222" x2="10720" y2="66222"/>
                        <a14:foregroundMark x1="10720" y1="33899" x2="10720" y2="33899"/>
                        <a14:foregroundMark x1="18439" y1="17344" x2="18439" y2="17344"/>
                        <a14:foregroundMark x1="20497" y1="13766" x2="20497" y2="13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25" y="2271456"/>
            <a:ext cx="2433711" cy="344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309" y="1645919"/>
            <a:ext cx="7718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dobe Garamond Pro Bold" panose="02020702060506020403" pitchFamily="18" charset="0"/>
              </a:rPr>
              <a:t>Muhammad </a:t>
            </a:r>
            <a:r>
              <a:rPr lang="en-US" sz="4000" dirty="0" err="1" smtClean="0">
                <a:latin typeface="Adobe Garamond Pro Bold" panose="02020702060506020403" pitchFamily="18" charset="0"/>
              </a:rPr>
              <a:t>Golam</a:t>
            </a:r>
            <a:r>
              <a:rPr lang="en-US" sz="4000" dirty="0" smtClean="0">
                <a:latin typeface="Adobe Garamond Pro Bold" panose="02020702060506020403" pitchFamily="18" charset="0"/>
              </a:rPr>
              <a:t> </a:t>
            </a:r>
            <a:r>
              <a:rPr lang="en-US" sz="4000" dirty="0" err="1" smtClean="0">
                <a:latin typeface="Adobe Garamond Pro Bold" panose="02020702060506020403" pitchFamily="18" charset="0"/>
              </a:rPr>
              <a:t>Rabbani</a:t>
            </a:r>
            <a:endParaRPr lang="en-US" sz="4000" dirty="0" smtClean="0">
              <a:latin typeface="Adobe Garamond Pro Bold" panose="02020702060506020403" pitchFamily="18" charset="0"/>
            </a:endParaRP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MBS(Management) MEd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Assistant Teacher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Begum </a:t>
            </a:r>
            <a:r>
              <a:rPr lang="en-US" sz="4000" dirty="0" err="1" smtClean="0">
                <a:latin typeface="Adobe Garamond Pro Bold" panose="02020702060506020403" pitchFamily="18" charset="0"/>
              </a:rPr>
              <a:t>Rahima</a:t>
            </a:r>
            <a:r>
              <a:rPr lang="en-US" sz="4000" dirty="0" smtClean="0">
                <a:latin typeface="Adobe Garamond Pro Bold" panose="02020702060506020403" pitchFamily="18" charset="0"/>
              </a:rPr>
              <a:t> Girls’ High School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Mobile No: 01770822913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Email: mdrabbani1975@gmail.com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9637" y="618978"/>
            <a:ext cx="669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The content Prepared by……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09" y="5812181"/>
            <a:ext cx="682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Some slides credited by Hemi Hossain</a:t>
            </a:r>
            <a:endParaRPr lang="en-US" sz="32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44" y="1342048"/>
            <a:ext cx="9062113" cy="5010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0827" y="489908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9" y="1626254"/>
            <a:ext cx="8284191" cy="465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843750" y="1761797"/>
            <a:ext cx="3220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Zoom,</a:t>
            </a:r>
          </a:p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Google Meet,</a:t>
            </a:r>
          </a:p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OBS,</a:t>
            </a:r>
          </a:p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Google Classroom,</a:t>
            </a:r>
          </a:p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Facebook Live,</a:t>
            </a:r>
          </a:p>
          <a:p>
            <a:pPr algn="ctr"/>
            <a:r>
              <a:rPr lang="en-US" sz="3200" dirty="0" err="1" smtClean="0">
                <a:latin typeface="Adobe Garamond Pro Bold" panose="02020702060506020403" pitchFamily="18" charset="0"/>
              </a:rPr>
              <a:t>Youtube</a:t>
            </a:r>
            <a:r>
              <a:rPr lang="en-US" sz="3200" dirty="0" smtClean="0">
                <a:latin typeface="Adobe Garamond Pro Bold" panose="02020702060506020403" pitchFamily="18" charset="0"/>
              </a:rPr>
              <a:t> Live,</a:t>
            </a:r>
          </a:p>
          <a:p>
            <a:pPr algn="ctr"/>
            <a:r>
              <a:rPr lang="en-US" sz="3200" dirty="0" err="1" smtClean="0">
                <a:latin typeface="Adobe Garamond Pro Bold" panose="02020702060506020403" pitchFamily="18" charset="0"/>
              </a:rPr>
              <a:t>Streamyard</a:t>
            </a:r>
            <a:r>
              <a:rPr lang="en-US" sz="3200" dirty="0" smtClean="0">
                <a:latin typeface="Adobe Garamond Pro Bold" panose="02020702060506020403" pitchFamily="18" charset="0"/>
              </a:rPr>
              <a:t> Live Etc.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260" y="590120"/>
            <a:ext cx="590948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</a:t>
            </a:r>
            <a:r>
              <a:rPr lang="en-US" sz="4000" baseline="30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Industrial Revolution</a:t>
            </a:r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703" y="661601"/>
            <a:ext cx="980259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54" y="603802"/>
            <a:ext cx="9774014" cy="567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7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1" y="1583141"/>
            <a:ext cx="8857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Adobe Garamond Pro Bold" panose="02020702060506020403" pitchFamily="18" charset="0"/>
              </a:rPr>
              <a:t>What impact will bring in education sector during the industrial revolution 4.0 ?</a:t>
            </a:r>
            <a:endParaRPr lang="en-US" sz="4800" dirty="0">
              <a:latin typeface="Adobe Garamond Pro Bold" panose="02020702060506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1" y="4694830"/>
            <a:ext cx="97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dobe Garamond Pro Bold" panose="02020702060506020403" pitchFamily="18" charset="0"/>
              </a:rPr>
              <a:t>Are the teachers ready for the revolution 4.0 in education?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09" y="685417"/>
            <a:ext cx="9726382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49816" y="2683380"/>
            <a:ext cx="7621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Adobe Garamond Pro Bold" panose="02020702060506020403" pitchFamily="18" charset="0"/>
              </a:rPr>
              <a:t>Mind Set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Adobe Garamond Pro Bold" panose="02020702060506020403" pitchFamily="18" charset="0"/>
              </a:rPr>
              <a:t>Adopt Ability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Adobe Garamond Pro Bold" panose="02020702060506020403" pitchFamily="18" charset="0"/>
              </a:rPr>
              <a:t>Skills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Adobe Garamond Pro Bold" panose="02020702060506020403" pitchFamily="18" charset="0"/>
              </a:rPr>
              <a:t>Tools or Resources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402606" y="247640"/>
            <a:ext cx="614149" cy="7527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6200000">
            <a:off x="11166143" y="5828394"/>
            <a:ext cx="614149" cy="7527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5590" y="5418161"/>
            <a:ext cx="86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obe Garamond Pro Bold" panose="02020702060506020403" pitchFamily="18" charset="0"/>
              </a:rPr>
              <a:t>STEM = Science, Technology, Engineering, Math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67" y="453103"/>
            <a:ext cx="1103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 teacher is a mentor. He should be mentoring one to one</a:t>
            </a:r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0272" y="1214092"/>
            <a:ext cx="86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Digital Transformation In Education to Win IR 4.0</a:t>
            </a:r>
            <a:endParaRPr lang="en-US" sz="3200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273" y="1798867"/>
            <a:ext cx="869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dobe Garamond Pro Bold" panose="02020702060506020403" pitchFamily="18" charset="0"/>
              </a:rPr>
              <a:t>It is necessary for a teacher</a:t>
            </a:r>
            <a:endParaRPr lang="en-US" sz="4400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019" y="766391"/>
            <a:ext cx="921196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3314" y="449716"/>
            <a:ext cx="11126256" cy="2181166"/>
            <a:chOff x="1023583" y="1161832"/>
            <a:chExt cx="10845420" cy="1835632"/>
          </a:xfrm>
        </p:grpSpPr>
        <p:sp>
          <p:nvSpPr>
            <p:cNvPr id="2" name="Isosceles Triangle 1"/>
            <p:cNvSpPr/>
            <p:nvPr/>
          </p:nvSpPr>
          <p:spPr>
            <a:xfrm>
              <a:off x="1023583" y="2074460"/>
              <a:ext cx="5581934" cy="6823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78759" y="1161832"/>
              <a:ext cx="4126171" cy="8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Adobe Garamond Pro Bold" panose="02020702060506020403" pitchFamily="18" charset="0"/>
                </a:rPr>
                <a:t>AOR</a:t>
              </a:r>
            </a:p>
            <a:p>
              <a:pPr algn="ctr"/>
              <a:r>
                <a:rPr lang="en-US" sz="2400" dirty="0" smtClean="0">
                  <a:latin typeface="Adobe Garamond Pro Bold" panose="02020702060506020403" pitchFamily="18" charset="0"/>
                </a:rPr>
                <a:t>Above the line</a:t>
              </a:r>
              <a:endParaRPr lang="en-US" sz="2400" dirty="0">
                <a:latin typeface="Adobe Garamond Pro Bold" panose="02020702060506020403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46912" y="2142699"/>
              <a:ext cx="4016992" cy="8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dobe Garamond Pro Bold" panose="02020702060506020403" pitchFamily="18" charset="0"/>
                </a:rPr>
                <a:t>BED</a:t>
              </a:r>
            </a:p>
            <a:p>
              <a:pPr algn="ctr"/>
              <a:r>
                <a:rPr lang="en-US" sz="2400" b="1" dirty="0" smtClean="0">
                  <a:latin typeface="Adobe Garamond Pro Bold" panose="02020702060506020403" pitchFamily="18" charset="0"/>
                </a:rPr>
                <a:t>Under the line</a:t>
              </a:r>
              <a:endParaRPr lang="en-US" sz="2400" b="1" dirty="0">
                <a:latin typeface="Adobe Garamond Pro Bold" panose="02020702060506020403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3438" y="172720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Adobe Garamond Pro Bold" panose="02020702060506020403" pitchFamily="18" charset="0"/>
                </a:rPr>
                <a:t>GROW</a:t>
              </a:r>
              <a:endParaRPr lang="en-US" sz="4800" dirty="0">
                <a:latin typeface="Adobe Garamond Pro Bold" panose="020207020605060204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49469" y="1727200"/>
              <a:ext cx="1619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Adobe Garamond Pro Bold" panose="02020702060506020403" pitchFamily="18" charset="0"/>
                </a:rPr>
                <a:t>MIA</a:t>
              </a:r>
              <a:endParaRPr lang="en-US" sz="4800" dirty="0">
                <a:latin typeface="Adobe Garamond Pro Bold" panose="02020702060506020403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635319" y="1835624"/>
              <a:ext cx="614150" cy="477672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714697" y="1903862"/>
              <a:ext cx="614150" cy="477672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0625" y="3534770"/>
            <a:ext cx="11109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Garamond Pro Bold" panose="02020702060506020403" pitchFamily="18" charset="0"/>
              </a:rPr>
              <a:t>BED = Blame, Excuse, Deny</a:t>
            </a:r>
          </a:p>
          <a:p>
            <a:r>
              <a:rPr lang="en-US" sz="3600" dirty="0" smtClean="0">
                <a:latin typeface="Adobe Garamond Pro Bold" panose="02020702060506020403" pitchFamily="18" charset="0"/>
              </a:rPr>
              <a:t>AOR = Accountability, Ownership, Responsibility</a:t>
            </a:r>
          </a:p>
          <a:p>
            <a:r>
              <a:rPr lang="en-US" sz="3600" dirty="0" smtClean="0">
                <a:latin typeface="Adobe Garamond Pro Bold" panose="02020702060506020403" pitchFamily="18" charset="0"/>
              </a:rPr>
              <a:t>GROW = Goal, Reality, Options, Will (Or Way Forward)</a:t>
            </a:r>
          </a:p>
          <a:p>
            <a:r>
              <a:rPr lang="en-US" sz="3600" dirty="0" smtClean="0">
                <a:latin typeface="Adobe Garamond Pro Bold" panose="02020702060506020403" pitchFamily="18" charset="0"/>
              </a:rPr>
              <a:t>MIA = Massive Immediate Action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402606" y="247640"/>
            <a:ext cx="614149" cy="7527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6200000">
            <a:off x="11166143" y="5828394"/>
            <a:ext cx="614149" cy="7527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63" y="3129702"/>
            <a:ext cx="10323961" cy="2263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1420" y="900752"/>
            <a:ext cx="887104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dobe Garamond Pro Bold" panose="02020702060506020403" pitchFamily="18" charset="0"/>
              </a:rPr>
              <a:t>Are we prepared for Industrial Revolution 4.0 in Education?</a:t>
            </a:r>
            <a:endParaRPr lang="en-US" sz="48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0" y="2483893"/>
            <a:ext cx="7792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Revolution means </a:t>
            </a:r>
            <a:r>
              <a:rPr lang="en-US" sz="3600" dirty="0" smtClean="0">
                <a:latin typeface="Adobe Garamond Pro Bold" panose="02020702060506020403" pitchFamily="18" charset="0"/>
              </a:rPr>
              <a:t>a </a:t>
            </a:r>
            <a:r>
              <a:rPr lang="en-US" sz="3600" dirty="0">
                <a:latin typeface="Adobe Garamond Pro Bold" panose="02020702060506020403" pitchFamily="18" charset="0"/>
              </a:rPr>
              <a:t>forcible overthrow of a government or social order, in </a:t>
            </a:r>
            <a:r>
              <a:rPr lang="en-US" sz="3600" dirty="0" err="1">
                <a:latin typeface="Adobe Garamond Pro Bold" panose="02020702060506020403" pitchFamily="18" charset="0"/>
              </a:rPr>
              <a:t>favour</a:t>
            </a:r>
            <a:r>
              <a:rPr lang="en-US" sz="3600" dirty="0">
                <a:latin typeface="Adobe Garamond Pro Bold" panose="02020702060506020403" pitchFamily="18" charset="0"/>
              </a:rPr>
              <a:t> of a new system.</a:t>
            </a:r>
          </a:p>
          <a:p>
            <a:pPr algn="just"/>
            <a:endParaRPr lang="en-US" sz="36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180795"/>
            <a:ext cx="10058400" cy="44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506" y="1079819"/>
            <a:ext cx="10058400" cy="49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12" y="1122146"/>
            <a:ext cx="10058400" cy="47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30" y="709233"/>
            <a:ext cx="9783540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30" y="671127"/>
            <a:ext cx="9783540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77" y="899759"/>
            <a:ext cx="9821646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045" y="699706"/>
            <a:ext cx="9735909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93" y="737812"/>
            <a:ext cx="9774014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09" y="671127"/>
            <a:ext cx="9726382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93" y="637785"/>
            <a:ext cx="9774014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8" y="1419369"/>
            <a:ext cx="100311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Industrial revolution </a:t>
            </a:r>
            <a:r>
              <a:rPr lang="en-US" sz="3600" dirty="0">
                <a:latin typeface="Adobe Garamond Pro Bold" panose="02020702060506020403" pitchFamily="18" charset="0"/>
              </a:rPr>
              <a:t>is defined as the changes in manufacturing and transportation that began with fewer things being made by hand but instead made using machines in larger-scale factories.</a:t>
            </a:r>
          </a:p>
          <a:p>
            <a:pPr algn="just"/>
            <a:r>
              <a:rPr lang="en-US" sz="3600" i="1" dirty="0">
                <a:latin typeface="Adobe Garamond Pro Bold" panose="02020702060506020403" pitchFamily="18" charset="0"/>
              </a:rPr>
              <a:t>An example of the industrial revolution was the era of making yarn with a “Spinning Jenny” instead of spinning one spool at a time.</a:t>
            </a:r>
          </a:p>
          <a:p>
            <a:pPr algn="just"/>
            <a:endParaRPr lang="en-US" sz="44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66" y="618733"/>
            <a:ext cx="9793067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30" y="623496"/>
            <a:ext cx="9783540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19" y="628259"/>
            <a:ext cx="9754961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66" y="637785"/>
            <a:ext cx="9793067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309" y="790206"/>
            <a:ext cx="918338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158" y="1607782"/>
            <a:ext cx="8329684" cy="3291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dobe Garamond Pro Bold" panose="02020702060506020403" pitchFamily="18" charset="0"/>
              </a:rPr>
              <a:t>See you again next class.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309" y="828312"/>
            <a:ext cx="9183382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6" y="1733264"/>
            <a:ext cx="10522424" cy="40934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 </a:t>
            </a:r>
            <a:r>
              <a:rPr lang="en-US" sz="3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Fourth Industrial Revolution</a:t>
            </a: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 (or </a:t>
            </a:r>
            <a:r>
              <a:rPr lang="en-US" sz="3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Industry 4.0</a:t>
            </a: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) </a:t>
            </a:r>
            <a:r>
              <a:rPr lang="en-US" sz="3200" dirty="0">
                <a:latin typeface="Adobe Garamond Pro Bold" panose="02020702060506020403" pitchFamily="18" charset="0"/>
              </a:rPr>
              <a:t>is the ongoing </a:t>
            </a:r>
            <a:r>
              <a:rPr lang="en-US" sz="3200" dirty="0">
                <a:latin typeface="Adobe Garamond Pro Bold" panose="02020702060506020403" pitchFamily="18" charset="0"/>
                <a:hlinkClick r:id="rId2" tooltip="Automation"/>
              </a:rPr>
              <a:t>automation</a:t>
            </a:r>
            <a:r>
              <a:rPr lang="en-US" sz="3200" dirty="0">
                <a:latin typeface="Adobe Garamond Pro Bold" panose="02020702060506020403" pitchFamily="18" charset="0"/>
              </a:rPr>
              <a:t> of traditional manufacturing and industrial practices, using modern smart technology. Large-scale </a:t>
            </a:r>
            <a:r>
              <a:rPr lang="en-US" sz="3200" dirty="0">
                <a:latin typeface="Adobe Garamond Pro Bold" panose="02020702060506020403" pitchFamily="18" charset="0"/>
                <a:hlinkClick r:id="rId3" tooltip="Machine-to-machine"/>
              </a:rPr>
              <a:t>machine-to-machine</a:t>
            </a:r>
            <a:r>
              <a:rPr lang="en-US" sz="3200" dirty="0">
                <a:latin typeface="Adobe Garamond Pro Bold" panose="02020702060506020403" pitchFamily="18" charset="0"/>
              </a:rPr>
              <a:t> communication (M2M) and the </a:t>
            </a:r>
            <a:r>
              <a:rPr lang="en-US" sz="3200" dirty="0">
                <a:latin typeface="Adobe Garamond Pro Bold" panose="02020702060506020403" pitchFamily="18" charset="0"/>
                <a:hlinkClick r:id="rId4" tooltip="Internet of things"/>
              </a:rPr>
              <a:t>internet of things</a:t>
            </a:r>
            <a:r>
              <a:rPr lang="en-US" sz="3200" dirty="0">
                <a:latin typeface="Adobe Garamond Pro Bold" panose="02020702060506020403" pitchFamily="18" charset="0"/>
              </a:rPr>
              <a:t> (</a:t>
            </a:r>
            <a:r>
              <a:rPr lang="en-US" sz="3200" dirty="0" smtClean="0">
                <a:latin typeface="Adobe Garamond Pro Bold" panose="02020702060506020403" pitchFamily="18" charset="0"/>
              </a:rPr>
              <a:t>IOT</a:t>
            </a:r>
            <a:r>
              <a:rPr lang="en-US" sz="3200" dirty="0">
                <a:latin typeface="Adobe Garamond Pro Bold" panose="02020702060506020403" pitchFamily="18" charset="0"/>
              </a:rPr>
              <a:t>) are integrated for increased automation, improved communication and self-monitoring, and production of smart machines that can analyze and diagnose issues without the need for human intervention</a:t>
            </a:r>
            <a:r>
              <a:rPr lang="en-US" sz="3200" dirty="0" smtClean="0">
                <a:latin typeface="Adobe Garamond Pro Bold" panose="02020702060506020403" pitchFamily="18" charset="0"/>
              </a:rPr>
              <a:t>.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891" y="1333827"/>
            <a:ext cx="9567080" cy="4516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1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17" y="947363"/>
            <a:ext cx="8991566" cy="496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3311" y="301032"/>
            <a:ext cx="610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4 Industrial revolutions</a:t>
            </a:r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77" y="1136168"/>
            <a:ext cx="6342221" cy="475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427" y="1136168"/>
            <a:ext cx="3590900" cy="479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38395" y="483929"/>
            <a:ext cx="610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1st Industrial revolutions</a:t>
            </a:r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369</Words>
  <Application>Microsoft Office PowerPoint</Application>
  <PresentationFormat>Widescreen</PresentationFormat>
  <Paragraphs>82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Adobe Garamond Pro Bold</vt:lpstr>
      <vt:lpstr>Arial</vt:lpstr>
      <vt:lpstr>Calibri</vt:lpstr>
      <vt:lpstr>Calibri Light</vt:lpstr>
      <vt:lpstr>Li Shakib75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271</cp:revision>
  <dcterms:created xsi:type="dcterms:W3CDTF">2020-09-13T03:59:04Z</dcterms:created>
  <dcterms:modified xsi:type="dcterms:W3CDTF">2020-09-27T12:50:41Z</dcterms:modified>
</cp:coreProperties>
</file>