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ppt/media/image16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8" r:id="rId3"/>
    <p:sldId id="259" r:id="rId4"/>
    <p:sldId id="258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833756-4D99-47A8-A473-480317C3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91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0432D-7FD4-4AFD-855C-C636376F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5186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NikoshBAN" panose="02000000000000000000" pitchFamily="2" charset="0"/>
              </a:defRPr>
            </a:lvl9pPr>
          </a:lstStyle>
          <a:p>
            <a:r>
              <a:rPr lang="bn-BD" altLang="en-US" sz="4800" b="1">
                <a:solidFill>
                  <a:srgbClr val="FF0000"/>
                </a:solidFill>
                <a:latin typeface="NikoshBAN" panose="02000000000000000000" pitchFamily="2" charset="0"/>
              </a:rPr>
              <a:t>সবাইকে শুভেচ্ছা</a:t>
            </a:r>
            <a:endParaRPr lang="en-US" altLang="en-US" sz="3200" b="1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8111FC-532B-47FB-AFEA-2D3D6A565D93}"/>
              </a:ext>
            </a:extLst>
          </p:cNvPr>
          <p:cNvSpPr txBox="1"/>
          <p:nvPr/>
        </p:nvSpPr>
        <p:spPr>
          <a:xfrm>
            <a:off x="715434" y="3041203"/>
            <a:ext cx="399073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VIRUS এর পূর্ণরূপ লিখ।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CF03B-1EF5-45A1-9E53-03BC041A42B0}"/>
              </a:ext>
            </a:extLst>
          </p:cNvPr>
          <p:cNvSpPr txBox="1"/>
          <p:nvPr/>
        </p:nvSpPr>
        <p:spPr>
          <a:xfrm>
            <a:off x="699794" y="550252"/>
            <a:ext cx="11462044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5B74F-C384-4EED-91C2-CF87E9A2FB84}"/>
              </a:ext>
            </a:extLst>
          </p:cNvPr>
          <p:cNvSpPr txBox="1"/>
          <p:nvPr/>
        </p:nvSpPr>
        <p:spPr>
          <a:xfrm>
            <a:off x="963062" y="1826505"/>
            <a:ext cx="317148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রোল-জোড়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420A1-20A5-466A-8BF8-483F725C2529}"/>
              </a:ext>
            </a:extLst>
          </p:cNvPr>
          <p:cNvSpPr txBox="1"/>
          <p:nvPr/>
        </p:nvSpPr>
        <p:spPr>
          <a:xfrm>
            <a:off x="6700642" y="2887314"/>
            <a:ext cx="477592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আক্রান্ত কম্পিউটারের চারটি লক্ষণ লিখ।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4E2BD-1D6B-4E61-8022-68290747021C}"/>
              </a:ext>
            </a:extLst>
          </p:cNvPr>
          <p:cNvSpPr txBox="1"/>
          <p:nvPr/>
        </p:nvSpPr>
        <p:spPr>
          <a:xfrm>
            <a:off x="8468246" y="1826505"/>
            <a:ext cx="276069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রোল-বিজোড়</a:t>
            </a:r>
          </a:p>
        </p:txBody>
      </p:sp>
    </p:spTree>
    <p:extLst>
      <p:ext uri="{BB962C8B-B14F-4D97-AF65-F5344CB8AC3E}">
        <p14:creationId xmlns:p14="http://schemas.microsoft.com/office/powerpoint/2010/main" val="619854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68F909-EE98-425F-844B-7F5716EBB71D}"/>
              </a:ext>
            </a:extLst>
          </p:cNvPr>
          <p:cNvCxnSpPr/>
          <p:nvPr/>
        </p:nvCxnSpPr>
        <p:spPr>
          <a:xfrm>
            <a:off x="3490119" y="2743200"/>
            <a:ext cx="2895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458D96-6296-4E95-A595-259CB815F731}"/>
              </a:ext>
            </a:extLst>
          </p:cNvPr>
          <p:cNvCxnSpPr/>
          <p:nvPr/>
        </p:nvCxnSpPr>
        <p:spPr>
          <a:xfrm>
            <a:off x="3490119" y="274320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142A82-C110-4701-AAE1-9ECC658D68A5}"/>
              </a:ext>
            </a:extLst>
          </p:cNvPr>
          <p:cNvCxnSpPr/>
          <p:nvPr/>
        </p:nvCxnSpPr>
        <p:spPr>
          <a:xfrm>
            <a:off x="9052719" y="274320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478EDB-5BA5-4BFD-8E34-4F04DD170A94}"/>
              </a:ext>
            </a:extLst>
          </p:cNvPr>
          <p:cNvSpPr txBox="1"/>
          <p:nvPr/>
        </p:nvSpPr>
        <p:spPr>
          <a:xfrm>
            <a:off x="728874" y="185528"/>
            <a:ext cx="1146311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এর প্রকারভেদ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5B339-6414-4816-81B8-3AFEBDF90586}"/>
              </a:ext>
            </a:extLst>
          </p:cNvPr>
          <p:cNvGrpSpPr/>
          <p:nvPr/>
        </p:nvGrpSpPr>
        <p:grpSpPr>
          <a:xfrm>
            <a:off x="1603661" y="1524000"/>
            <a:ext cx="9072889" cy="2895600"/>
            <a:chOff x="1603661" y="1524000"/>
            <a:chExt cx="9072889" cy="2895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AB5991-AB9A-4C83-AF1C-DF8ACAB686E1}"/>
                </a:ext>
              </a:extLst>
            </p:cNvPr>
            <p:cNvSpPr txBox="1"/>
            <p:nvPr/>
          </p:nvSpPr>
          <p:spPr>
            <a:xfrm>
              <a:off x="3970506" y="1524000"/>
              <a:ext cx="4828927" cy="76944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 ভাইরাস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7E9265-09BF-4659-9506-5902903AEC28}"/>
                </a:ext>
              </a:extLst>
            </p:cNvPr>
            <p:cNvSpPr txBox="1"/>
            <p:nvPr/>
          </p:nvSpPr>
          <p:spPr>
            <a:xfrm>
              <a:off x="7442972" y="3200400"/>
              <a:ext cx="3233578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নিবাসী ভাইরাস/</a:t>
              </a:r>
            </a:p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Resident Virus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B79F817-C2FC-41A9-B642-F193EF22B1AF}"/>
                </a:ext>
              </a:extLst>
            </p:cNvPr>
            <p:cNvCxnSpPr/>
            <p:nvPr/>
          </p:nvCxnSpPr>
          <p:spPr>
            <a:xfrm>
              <a:off x="6396583" y="2293441"/>
              <a:ext cx="0" cy="457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912F2B-5427-4FF0-8F89-056629331950}"/>
                </a:ext>
              </a:extLst>
            </p:cNvPr>
            <p:cNvCxnSpPr/>
            <p:nvPr/>
          </p:nvCxnSpPr>
          <p:spPr>
            <a:xfrm>
              <a:off x="6385719" y="2743200"/>
              <a:ext cx="2667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C97212-D57C-442A-ADE6-E41F6D600081}"/>
                </a:ext>
              </a:extLst>
            </p:cNvPr>
            <p:cNvSpPr txBox="1"/>
            <p:nvPr/>
          </p:nvSpPr>
          <p:spPr>
            <a:xfrm>
              <a:off x="1603661" y="3219271"/>
              <a:ext cx="3785395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অনিবাসী ভাইরাস/</a:t>
              </a:r>
            </a:p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Non-Resident Virus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76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930C02-9D29-4531-9499-2863BB57FED2}"/>
              </a:ext>
            </a:extLst>
          </p:cNvPr>
          <p:cNvSpPr txBox="1"/>
          <p:nvPr/>
        </p:nvSpPr>
        <p:spPr>
          <a:xfrm>
            <a:off x="689113" y="214723"/>
            <a:ext cx="11502887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123C6-8717-41BF-8FEB-B9EC3F4D4144}"/>
              </a:ext>
            </a:extLst>
          </p:cNvPr>
          <p:cNvSpPr txBox="1"/>
          <p:nvPr/>
        </p:nvSpPr>
        <p:spPr>
          <a:xfrm>
            <a:off x="1285462" y="2504493"/>
            <a:ext cx="962107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কাজের ধরণ অনুযায়ী ভাইরাস কত প্রকার?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ব্রেইন ভাইরাস তৈরি করেন কে?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আরপানেটে প্রাপ্ত ভাইরাসের নাম কি?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1EA5C-F86F-4C7B-871D-200CCFEB5C6A}"/>
              </a:ext>
            </a:extLst>
          </p:cNvPr>
          <p:cNvSpPr txBox="1"/>
          <p:nvPr/>
        </p:nvSpPr>
        <p:spPr>
          <a:xfrm>
            <a:off x="3166818" y="1359608"/>
            <a:ext cx="585836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প্রশ্নগুলোর উত্তর বলি</a:t>
            </a:r>
          </a:p>
        </p:txBody>
      </p:sp>
    </p:spTree>
    <p:extLst>
      <p:ext uri="{BB962C8B-B14F-4D97-AF65-F5344CB8AC3E}">
        <p14:creationId xmlns:p14="http://schemas.microsoft.com/office/powerpoint/2010/main" val="1402624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572960-7B88-49EA-BFFA-7A62537B1B2D}"/>
              </a:ext>
            </a:extLst>
          </p:cNvPr>
          <p:cNvSpPr txBox="1"/>
          <p:nvPr/>
        </p:nvSpPr>
        <p:spPr>
          <a:xfrm>
            <a:off x="684894" y="82824"/>
            <a:ext cx="11507106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B51BA-5A9D-4019-919B-6E5AD5D44ED1}"/>
              </a:ext>
            </a:extLst>
          </p:cNvPr>
          <p:cNvSpPr txBox="1"/>
          <p:nvPr/>
        </p:nvSpPr>
        <p:spPr>
          <a:xfrm>
            <a:off x="1268317" y="1199271"/>
            <a:ext cx="245772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জৈবিক ভাইরাস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D0E9A-23FD-4197-AA7F-14F7276ABD9C}"/>
              </a:ext>
            </a:extLst>
          </p:cNvPr>
          <p:cNvSpPr txBox="1"/>
          <p:nvPr/>
        </p:nvSpPr>
        <p:spPr>
          <a:xfrm>
            <a:off x="7970630" y="1199271"/>
            <a:ext cx="29530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ভাইরাস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36A6C-4CC8-46DE-9D3F-2937ABABB996}"/>
              </a:ext>
            </a:extLst>
          </p:cNvPr>
          <p:cNvSpPr/>
          <p:nvPr/>
        </p:nvSpPr>
        <p:spPr>
          <a:xfrm>
            <a:off x="804164" y="1648451"/>
            <a:ext cx="5291836" cy="22211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69C44-6290-4773-B6FF-D40FA2DB1DF4}"/>
              </a:ext>
            </a:extLst>
          </p:cNvPr>
          <p:cNvSpPr/>
          <p:nvPr/>
        </p:nvSpPr>
        <p:spPr>
          <a:xfrm>
            <a:off x="994664" y="4488307"/>
            <a:ext cx="4910836" cy="22868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1503-22EC-47AE-9BF3-ABD8D5A40B1A}"/>
              </a:ext>
            </a:extLst>
          </p:cNvPr>
          <p:cNvSpPr txBox="1"/>
          <p:nvPr/>
        </p:nvSpPr>
        <p:spPr>
          <a:xfrm>
            <a:off x="1158511" y="3947826"/>
            <a:ext cx="41905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ভাইরাস মুক্ত করার জন্য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85A5A-C476-45DD-A3C5-E7953FBA4985}"/>
              </a:ext>
            </a:extLst>
          </p:cNvPr>
          <p:cNvSpPr/>
          <p:nvPr/>
        </p:nvSpPr>
        <p:spPr>
          <a:xfrm>
            <a:off x="6697145" y="1648450"/>
            <a:ext cx="4860645" cy="22211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A4C6D-52C8-45AC-A6EE-2753A9746B05}"/>
              </a:ext>
            </a:extLst>
          </p:cNvPr>
          <p:cNvSpPr txBox="1"/>
          <p:nvPr/>
        </p:nvSpPr>
        <p:spPr>
          <a:xfrm>
            <a:off x="6842920" y="3947826"/>
            <a:ext cx="52084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ভাইরাস মুক্ত করার জন্য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B05CF-6AC4-4F08-9B41-1A067EA63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124" r="1471"/>
          <a:stretch/>
        </p:blipFill>
        <p:spPr>
          <a:xfrm>
            <a:off x="6096000" y="4487735"/>
            <a:ext cx="5813028" cy="22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30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23FAF-0346-49B6-9B41-BB9A27279574}"/>
              </a:ext>
            </a:extLst>
          </p:cNvPr>
          <p:cNvSpPr txBox="1"/>
          <p:nvPr/>
        </p:nvSpPr>
        <p:spPr>
          <a:xfrm>
            <a:off x="702531" y="427911"/>
            <a:ext cx="11489469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উল্লেখযোগ্য এন্টিভাইরাস সফটওয়্যারের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D9406-65B5-45F3-8596-F4BCADCE937E}"/>
              </a:ext>
            </a:extLst>
          </p:cNvPr>
          <p:cNvSpPr/>
          <p:nvPr/>
        </p:nvSpPr>
        <p:spPr>
          <a:xfrm>
            <a:off x="946208" y="1600200"/>
            <a:ext cx="2218843" cy="40597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BB8CA-F54F-4B5E-97C4-F5A369A022CD}"/>
              </a:ext>
            </a:extLst>
          </p:cNvPr>
          <p:cNvSpPr/>
          <p:nvPr/>
        </p:nvSpPr>
        <p:spPr>
          <a:xfrm>
            <a:off x="3431499" y="1600200"/>
            <a:ext cx="2958457" cy="40597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340CA-C166-4C6D-B28E-4931F62CB901}"/>
              </a:ext>
            </a:extLst>
          </p:cNvPr>
          <p:cNvSpPr/>
          <p:nvPr/>
        </p:nvSpPr>
        <p:spPr>
          <a:xfrm>
            <a:off x="6368129" y="1600200"/>
            <a:ext cx="3020092" cy="405979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A2000-DBB3-499A-B747-96549BD73A99}"/>
              </a:ext>
            </a:extLst>
          </p:cNvPr>
          <p:cNvSpPr/>
          <p:nvPr/>
        </p:nvSpPr>
        <p:spPr>
          <a:xfrm>
            <a:off x="9597834" y="1600200"/>
            <a:ext cx="2342112" cy="406204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8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C267FD-7743-4041-B620-070E1A8072CC}"/>
              </a:ext>
            </a:extLst>
          </p:cNvPr>
          <p:cNvSpPr txBox="1"/>
          <p:nvPr/>
        </p:nvSpPr>
        <p:spPr>
          <a:xfrm>
            <a:off x="711750" y="427911"/>
            <a:ext cx="11480250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উল্লেখযোগ্য এন্টিভাইরাস সফটওয়্যারের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F2ADD-16D3-4F8C-8823-0193619C0188}"/>
              </a:ext>
            </a:extLst>
          </p:cNvPr>
          <p:cNvSpPr/>
          <p:nvPr/>
        </p:nvSpPr>
        <p:spPr>
          <a:xfrm>
            <a:off x="1679655" y="1748879"/>
            <a:ext cx="2214004" cy="39549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A4B40-DD69-4B77-8B89-51EC83DA7C9F}"/>
              </a:ext>
            </a:extLst>
          </p:cNvPr>
          <p:cNvSpPr/>
          <p:nvPr/>
        </p:nvSpPr>
        <p:spPr>
          <a:xfrm>
            <a:off x="4349196" y="1748879"/>
            <a:ext cx="2214004" cy="39624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BB3584-0399-46EA-BF7C-664771913541}"/>
              </a:ext>
            </a:extLst>
          </p:cNvPr>
          <p:cNvSpPr/>
          <p:nvPr/>
        </p:nvSpPr>
        <p:spPr>
          <a:xfrm>
            <a:off x="7018736" y="1680121"/>
            <a:ext cx="2214004" cy="4031158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16" b="98480" l="3333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39" t="-1890" r="-487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E1736-8A41-4FD5-8120-E62A94009673}"/>
              </a:ext>
            </a:extLst>
          </p:cNvPr>
          <p:cNvSpPr/>
          <p:nvPr/>
        </p:nvSpPr>
        <p:spPr>
          <a:xfrm>
            <a:off x="9688276" y="1939379"/>
            <a:ext cx="2214004" cy="3771900"/>
          </a:xfrm>
          <a:prstGeom prst="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500" l="14600" r="87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857" r="-1785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EL\Documents\laptop.jpg">
            <a:extLst>
              <a:ext uri="{FF2B5EF4-FFF2-40B4-BE49-F238E27FC236}">
                <a16:creationId xmlns:a16="http://schemas.microsoft.com/office/drawing/2014/main" id="{74CA10A0-B25F-43F8-9FBC-9D2A02AE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815517"/>
            <a:ext cx="4585665" cy="31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49E3F8-F30F-4834-8066-DFC52371CEAC}"/>
              </a:ext>
            </a:extLst>
          </p:cNvPr>
          <p:cNvSpPr txBox="1"/>
          <p:nvPr/>
        </p:nvSpPr>
        <p:spPr>
          <a:xfrm>
            <a:off x="1052666" y="238539"/>
            <a:ext cx="976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বিনামূল্যে ইন্টারনেট থেকে এন্টিভাইরাস সফ্‌টওয়ার প্রোগ্রামের নাম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08E9C-897A-4CD6-B0DC-703C65F39E44}"/>
              </a:ext>
            </a:extLst>
          </p:cNvPr>
          <p:cNvSpPr txBox="1"/>
          <p:nvPr/>
        </p:nvSpPr>
        <p:spPr>
          <a:xfrm>
            <a:off x="912571" y="4188103"/>
            <a:ext cx="10934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এভিজি এন্টিভাইরাস সফ্‌টওয়্যার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 ডাউনলোড ওয়েবসাইট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www.avg.com  )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এভিরা এন্টিভাইরাস সফ্‌টওয়্যার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 ডাউনলোড ওয়েবসাইট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www.avira.com )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এভাস্ট এন্টিভাইরাস সফ্‌টওয়্যার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 ডাউনলোড ওয়েবসাইট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www.avast.com  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FE71F9C-E6BD-4265-87A6-08BEA0083BEC}"/>
              </a:ext>
            </a:extLst>
          </p:cNvPr>
          <p:cNvSpPr txBox="1"/>
          <p:nvPr/>
        </p:nvSpPr>
        <p:spPr>
          <a:xfrm>
            <a:off x="755374" y="228600"/>
            <a:ext cx="114366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কম্পিউটার যন্ত্রগুলো ভাইরাসমুক্ত রাখার পদ্ধতিঃ- 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3258E6-F7B2-4791-96F2-A6BB837B9AD6}"/>
              </a:ext>
            </a:extLst>
          </p:cNvPr>
          <p:cNvSpPr txBox="1"/>
          <p:nvPr/>
        </p:nvSpPr>
        <p:spPr>
          <a:xfrm>
            <a:off x="755374" y="1934817"/>
            <a:ext cx="11556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অন্য যন্ত্রে ব্যবহ্রত সিডি, পেনদ্রাইভ, মেমোরি কার্ড ইত্যাদি নিজের যন্ত্রে ব্যবহারের পূর্বে ভাইরাসমুক্ত করে নেয়া ( এন্টি ভাইরাস দ্বারা স্ক্যান করে নেওয়া )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অন্য কম্পিউটার থেকে কপিকৃত সফ্‌টাওয়্যার নিজের কম্পিউটারে ব্যবহারের আগে সফ্‌টাওয়্যারটিকে ভাইরাস মুক্ত  করা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অন্য যন্ত্রের কোনো ফাইল নিজের যন্ত্রে ব্যবহারের পূর্বে ফাইলটিকে ভাইরাস মুক্ত করা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ইন্টারনেট থেকে ডাউনলোড করে ইনস্টল করার সময়ে সতর্ক থাকা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অন্যান্য কম্পিউটারে বা যন্ত্রে ব্যবহ্রত সফ্‌টওয়্যার কপি করে ব্যবহার না করা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35C6B8-5F9F-485E-92A4-96F2A7F2C5CE}"/>
              </a:ext>
            </a:extLst>
          </p:cNvPr>
          <p:cNvSpPr txBox="1"/>
          <p:nvPr/>
        </p:nvSpPr>
        <p:spPr>
          <a:xfrm>
            <a:off x="675861" y="228600"/>
            <a:ext cx="1151613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কম্পিউটার যন্ত্রগুলো ভাইরাসমুক্ত রাখার পদ্ধতিঃ- 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795FE-23EB-4546-8365-149E6CF463C2}"/>
              </a:ext>
            </a:extLst>
          </p:cNvPr>
          <p:cNvSpPr txBox="1"/>
          <p:nvPr/>
        </p:nvSpPr>
        <p:spPr>
          <a:xfrm>
            <a:off x="675861" y="2107095"/>
            <a:ext cx="11516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কম্পিউটারে ভাইরাস প্রবেশ করলে সতর্কতামূলক বার্তা প্রদর্শন করার জন্য এন্টিভাইরাস সফ্‌টওয়্যারকে হালনাগাদ করে রাখা প্রয়োজন ।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প্রতিদিনের ব্যবহ্রত তথ্য বা ফাইলসমূহ আলাদা কোনো ভাইরাসমুক্ত ডিক্স, পেইন্ডাইভে রাখা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ই-মেইল আদান-প্রদানে সতর্কতা আবলম্বন করা । যেমন; সন্দেহজনক সোর্স থেকে আগত ই-মেইল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না করা । করলেও ভাইরাসমুক্ত করে তা খোলা উচিত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গেম ফাইল ব্যবহারের আগে অবশ্যই ভাইরাস চেক করতে হবে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9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6D6768-2DD1-4532-881B-43BDA5ABA5D4}"/>
              </a:ext>
            </a:extLst>
          </p:cNvPr>
          <p:cNvSpPr/>
          <p:nvPr/>
        </p:nvSpPr>
        <p:spPr>
          <a:xfrm>
            <a:off x="675861" y="2448835"/>
            <a:ext cx="11516139" cy="2992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5732E-46FC-4CDC-83B9-1D7F4B26DD73}"/>
              </a:ext>
            </a:extLst>
          </p:cNvPr>
          <p:cNvSpPr txBox="1"/>
          <p:nvPr/>
        </p:nvSpPr>
        <p:spPr>
          <a:xfrm>
            <a:off x="1408190" y="2962638"/>
            <a:ext cx="10600254" cy="584775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কম্পিউটার ভাইরাস কি?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1B7B5-F230-4A57-BAD4-7AB2B3283773}"/>
              </a:ext>
            </a:extLst>
          </p:cNvPr>
          <p:cNvSpPr txBox="1"/>
          <p:nvPr/>
        </p:nvSpPr>
        <p:spPr>
          <a:xfrm>
            <a:off x="1432719" y="3810000"/>
            <a:ext cx="10600254" cy="584775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কম্পিউটার ভাইরাসের ইতিহাস লিখ।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DE0B6-2FAC-46D0-8F90-95B1A11E1B03}"/>
              </a:ext>
            </a:extLst>
          </p:cNvPr>
          <p:cNvSpPr txBox="1"/>
          <p:nvPr/>
        </p:nvSpPr>
        <p:spPr>
          <a:xfrm>
            <a:off x="1432720" y="4522325"/>
            <a:ext cx="10600254" cy="584775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ভাইরাসে আক্রান্ত কম্পিউটারের লক্ষণসমূহ লিখ।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60CC2-9A36-4A59-9CA9-BC7C0D64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8" y="230466"/>
            <a:ext cx="2871176" cy="18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5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202A-C6B1-4519-A6CA-1361CD1B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302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BAEEA-7DAA-4AB6-9492-8A158DB1FAAD}"/>
              </a:ext>
            </a:extLst>
          </p:cNvPr>
          <p:cNvSpPr txBox="1"/>
          <p:nvPr/>
        </p:nvSpPr>
        <p:spPr>
          <a:xfrm>
            <a:off x="7124700" y="3429000"/>
            <a:ext cx="2857500" cy="212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শ্রেণিঃঅষ্টম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dirty="0"/>
              <a:t>সময়ঃ ৫০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87A8C-13D3-4F94-8BEE-C433AEEB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121912"/>
            <a:ext cx="2781300" cy="261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18C024-1AB9-44DD-863C-2BDA778C417B}"/>
              </a:ext>
            </a:extLst>
          </p:cNvPr>
          <p:cNvSpPr/>
          <p:nvPr/>
        </p:nvSpPr>
        <p:spPr>
          <a:xfrm>
            <a:off x="1371600" y="4289288"/>
            <a:ext cx="5181600" cy="213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নুরুল ইসলাম 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 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 আলী বহুমূখী উচ্চ বিদ্যালয় 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গাজীপুর। 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০১৯১৬ ২২৯৪৫৭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AutoShape 5">
            <a:extLst>
              <a:ext uri="{FF2B5EF4-FFF2-40B4-BE49-F238E27FC236}">
                <a16:creationId xmlns:a16="http://schemas.microsoft.com/office/drawing/2014/main" id="{B3C27D69-EB60-49D8-8E1C-AB074E79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0"/>
            <a:ext cx="5867400" cy="12192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alt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C8C0F-6564-43C4-86DC-EC547248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73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95BEBA-072F-4933-85DC-028BE683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6" y="949497"/>
            <a:ext cx="5515237" cy="299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D7ACF-CE35-4591-98DC-784AAB95C3B6}"/>
              </a:ext>
            </a:extLst>
          </p:cNvPr>
          <p:cNvSpPr txBox="1"/>
          <p:nvPr/>
        </p:nvSpPr>
        <p:spPr>
          <a:xfrm>
            <a:off x="715617" y="41529"/>
            <a:ext cx="1144119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 কি?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814F6-4173-4FAF-AA05-DC653E4780AB}"/>
              </a:ext>
            </a:extLst>
          </p:cNvPr>
          <p:cNvSpPr/>
          <p:nvPr/>
        </p:nvSpPr>
        <p:spPr>
          <a:xfrm>
            <a:off x="6725579" y="3133314"/>
            <a:ext cx="543123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Under</a:t>
            </a:r>
            <a:endParaRPr lang="en-US" sz="4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661516-D2C3-4DF4-BF9B-F526871F7199}"/>
              </a:ext>
            </a:extLst>
          </p:cNvPr>
          <p:cNvGrpSpPr/>
          <p:nvPr/>
        </p:nvGrpSpPr>
        <p:grpSpPr>
          <a:xfrm>
            <a:off x="6725579" y="971349"/>
            <a:ext cx="5471320" cy="3586812"/>
            <a:chOff x="6725579" y="971349"/>
            <a:chExt cx="5471320" cy="35868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DEE05D-1F04-401E-A97F-56749149400B}"/>
                </a:ext>
              </a:extLst>
            </p:cNvPr>
            <p:cNvSpPr txBox="1"/>
            <p:nvPr/>
          </p:nvSpPr>
          <p:spPr>
            <a:xfrm flipH="1">
              <a:off x="6730273" y="971349"/>
              <a:ext cx="863121" cy="358681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wordArtVert" wrap="square" rtlCol="0">
              <a:spAutoFit/>
            </a:bodyPr>
            <a:lstStyle/>
            <a:p>
              <a:r>
                <a:rPr lang="en-US" sz="4000" b="1" dirty="0"/>
                <a:t>VIRUS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6B4AA3-8DBA-4ABE-9EAB-CFE7F9858F38}"/>
                </a:ext>
              </a:extLst>
            </p:cNvPr>
            <p:cNvSpPr/>
            <p:nvPr/>
          </p:nvSpPr>
          <p:spPr>
            <a:xfrm>
              <a:off x="6725580" y="971349"/>
              <a:ext cx="5471319" cy="707886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Vital</a:t>
              </a:r>
              <a:endParaRPr lang="en-US" sz="40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7DA289-7D62-48BA-8D6C-9495E39C1274}"/>
                </a:ext>
              </a:extLst>
            </p:cNvPr>
            <p:cNvSpPr/>
            <p:nvPr/>
          </p:nvSpPr>
          <p:spPr>
            <a:xfrm>
              <a:off x="6725580" y="1688310"/>
              <a:ext cx="5471319" cy="707886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Information</a:t>
              </a:r>
              <a:endParaRPr lang="en-US" sz="40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972085-E375-4BBE-BCDF-123253B2D237}"/>
                </a:ext>
              </a:extLst>
            </p:cNvPr>
            <p:cNvSpPr/>
            <p:nvPr/>
          </p:nvSpPr>
          <p:spPr>
            <a:xfrm>
              <a:off x="6725580" y="2396196"/>
              <a:ext cx="5471319" cy="707886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Resource</a:t>
              </a:r>
              <a:endParaRPr lang="en-US" sz="4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64E646-C16C-4BE9-A2E1-15A47808904A}"/>
                </a:ext>
              </a:extLst>
            </p:cNvPr>
            <p:cNvSpPr/>
            <p:nvPr/>
          </p:nvSpPr>
          <p:spPr>
            <a:xfrm>
              <a:off x="6725579" y="3850275"/>
              <a:ext cx="5431234" cy="707886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Seize</a:t>
              </a:r>
              <a:endParaRPr lang="en-US" sz="4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A8529F-FB2D-4624-A97F-BB67617F3954}"/>
              </a:ext>
            </a:extLst>
          </p:cNvPr>
          <p:cNvGrpSpPr/>
          <p:nvPr/>
        </p:nvGrpSpPr>
        <p:grpSpPr>
          <a:xfrm>
            <a:off x="858178" y="4194070"/>
            <a:ext cx="7225647" cy="1788402"/>
            <a:chOff x="858178" y="4194070"/>
            <a:chExt cx="7225647" cy="17884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E7804D-DEDC-4230-A85E-FA7FA44AD298}"/>
                </a:ext>
              </a:extLst>
            </p:cNvPr>
            <p:cNvSpPr txBox="1"/>
            <p:nvPr/>
          </p:nvSpPr>
          <p:spPr>
            <a:xfrm>
              <a:off x="858178" y="4194070"/>
              <a:ext cx="606837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 panose="05020102010507070707" pitchFamily="18" charset="2"/>
                </a:rPr>
                <a:t></a:t>
              </a:r>
              <a:r>
                <a:rPr lang="en-US" sz="2000" b="1" spc="-15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0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ভাইরাস একটি প্রোগ্রাম যা  </a:t>
              </a:r>
              <a:r>
                <a:rPr lang="en-US" sz="2000" b="1" spc="-15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ব্যহারকারীর</a:t>
              </a:r>
              <a:r>
                <a:rPr lang="en-US" sz="20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0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000" b="1" spc="-15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অজান্তে</a:t>
              </a:r>
              <a:r>
                <a:rPr lang="en-US" sz="20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কম্পিউটারে প্রবেশ করে।</a:t>
              </a:r>
              <a:endPara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5AECD-5DEC-4B8C-9BC9-435E2E6F7946}"/>
                </a:ext>
              </a:extLst>
            </p:cNvPr>
            <p:cNvSpPr txBox="1"/>
            <p:nvPr/>
          </p:nvSpPr>
          <p:spPr>
            <a:xfrm>
              <a:off x="858178" y="5043754"/>
              <a:ext cx="722564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 panose="05020102010507070707" pitchFamily="18" charset="2"/>
                </a:rPr>
                <a:t> </a:t>
              </a:r>
              <a:r>
                <a:rPr lang="en-US" sz="2400" b="1" spc="-15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ভাইরাস নিজে নিজে বিস্তার লাভ করে।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9F8B21-0E4C-4C42-8F68-CEF328E35376}"/>
                </a:ext>
              </a:extLst>
            </p:cNvPr>
            <p:cNvSpPr txBox="1"/>
            <p:nvPr/>
          </p:nvSpPr>
          <p:spPr>
            <a:xfrm>
              <a:off x="858179" y="5520807"/>
              <a:ext cx="58674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 panose="05020102010507070707" pitchFamily="18" charset="2"/>
                </a:rPr>
                <a:t> </a:t>
              </a:r>
              <a:r>
                <a:rPr lang="en-US" sz="2400" b="1" spc="-15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ভাইরাস মানুষের তৈরি।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34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16A847-1DFD-44C0-BA56-0B7044D63143}"/>
              </a:ext>
            </a:extLst>
          </p:cNvPr>
          <p:cNvSpPr/>
          <p:nvPr/>
        </p:nvSpPr>
        <p:spPr>
          <a:xfrm>
            <a:off x="1936301" y="2729947"/>
            <a:ext cx="8943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ভাইরাস</a:t>
            </a:r>
          </a:p>
        </p:txBody>
      </p:sp>
    </p:spTree>
    <p:extLst>
      <p:ext uri="{BB962C8B-B14F-4D97-AF65-F5344CB8AC3E}">
        <p14:creationId xmlns:p14="http://schemas.microsoft.com/office/powerpoint/2010/main" val="2535956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26C03BC-CC27-43C4-B414-AA25F15B3EA4}"/>
              </a:ext>
            </a:extLst>
          </p:cNvPr>
          <p:cNvGrpSpPr/>
          <p:nvPr/>
        </p:nvGrpSpPr>
        <p:grpSpPr>
          <a:xfrm>
            <a:off x="1999249" y="2623066"/>
            <a:ext cx="8576387" cy="1992868"/>
            <a:chOff x="1999249" y="1403866"/>
            <a:chExt cx="8576387" cy="19928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02325A-1E5D-494D-944C-18BC6397D61E}"/>
                </a:ext>
              </a:extLst>
            </p:cNvPr>
            <p:cNvSpPr txBox="1"/>
            <p:nvPr/>
          </p:nvSpPr>
          <p:spPr>
            <a:xfrm>
              <a:off x="1999249" y="1403866"/>
              <a:ext cx="382348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1। ভাইরাস কী বলতে পারবে।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1EB595-FB47-4EB7-9B60-80C3D7C45367}"/>
                </a:ext>
              </a:extLst>
            </p:cNvPr>
            <p:cNvSpPr txBox="1"/>
            <p:nvPr/>
          </p:nvSpPr>
          <p:spPr>
            <a:xfrm>
              <a:off x="1999249" y="1918901"/>
              <a:ext cx="826059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২। ভাইরাসে আক্রান্ত কম্পিউটারের লক্ষণ চিহ্নিত করতে পারবে।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FE211D-E87A-4CAC-A2B7-3FDB015DC196}"/>
                </a:ext>
              </a:extLst>
            </p:cNvPr>
            <p:cNvSpPr txBox="1"/>
            <p:nvPr/>
          </p:nvSpPr>
          <p:spPr>
            <a:xfrm>
              <a:off x="1999249" y="2433936"/>
              <a:ext cx="485902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৩। ভাইরাসের ইতিহাস বলতে পারবে।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234432-B737-45C6-81D4-BDDE78115BDE}"/>
                </a:ext>
              </a:extLst>
            </p:cNvPr>
            <p:cNvSpPr txBox="1"/>
            <p:nvPr/>
          </p:nvSpPr>
          <p:spPr>
            <a:xfrm>
              <a:off x="1999249" y="2935069"/>
              <a:ext cx="857638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৪। ভাইরাস/ম্যালওয়্যার থেকে নিষ্কৃতির উপায় ব্যাখ্যা করতে 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9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8E406-3C42-4D72-AA1E-6C775F63DAB0}"/>
              </a:ext>
            </a:extLst>
          </p:cNvPr>
          <p:cNvSpPr txBox="1"/>
          <p:nvPr/>
        </p:nvSpPr>
        <p:spPr>
          <a:xfrm>
            <a:off x="706848" y="233432"/>
            <a:ext cx="11485152" cy="769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ভাইরাসের ইতিহাস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B389E29-E082-49E8-A9F0-264CE6B641E2}"/>
              </a:ext>
            </a:extLst>
          </p:cNvPr>
          <p:cNvSpPr/>
          <p:nvPr/>
        </p:nvSpPr>
        <p:spPr>
          <a:xfrm>
            <a:off x="2779042" y="1434266"/>
            <a:ext cx="8309112" cy="1236603"/>
          </a:xfrm>
          <a:custGeom>
            <a:avLst/>
            <a:gdLst>
              <a:gd name="connsiteX0" fmla="*/ 0 w 10349752"/>
              <a:gd name="connsiteY0" fmla="*/ 0 h 591492"/>
              <a:gd name="connsiteX1" fmla="*/ 10054006 w 10349752"/>
              <a:gd name="connsiteY1" fmla="*/ 0 h 591492"/>
              <a:gd name="connsiteX2" fmla="*/ 10349752 w 10349752"/>
              <a:gd name="connsiteY2" fmla="*/ 295746 h 591492"/>
              <a:gd name="connsiteX3" fmla="*/ 10054006 w 10349752"/>
              <a:gd name="connsiteY3" fmla="*/ 591492 h 591492"/>
              <a:gd name="connsiteX4" fmla="*/ 0 w 10349752"/>
              <a:gd name="connsiteY4" fmla="*/ 591492 h 591492"/>
              <a:gd name="connsiteX5" fmla="*/ 0 w 10349752"/>
              <a:gd name="connsiteY5" fmla="*/ 0 h 5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9752" h="591492">
                <a:moveTo>
                  <a:pt x="10349752" y="591491"/>
                </a:moveTo>
                <a:lnTo>
                  <a:pt x="295746" y="591491"/>
                </a:lnTo>
                <a:lnTo>
                  <a:pt x="0" y="295746"/>
                </a:lnTo>
                <a:lnTo>
                  <a:pt x="295746" y="1"/>
                </a:lnTo>
                <a:lnTo>
                  <a:pt x="10349752" y="1"/>
                </a:lnTo>
                <a:lnTo>
                  <a:pt x="10349752" y="591491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08705" tIns="137161" rIns="256032" bIns="137161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বিজ্ঞানী জন ভন নিউম্যান সর্বপ্রথম কম্পিউটার ভাইরাস নিয়ে আলোচনা করেন ১৯৪৯ সালে।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2BEB2-A3FA-46A2-B706-B4466E0E656E}"/>
              </a:ext>
            </a:extLst>
          </p:cNvPr>
          <p:cNvSpPr/>
          <p:nvPr/>
        </p:nvSpPr>
        <p:spPr>
          <a:xfrm>
            <a:off x="706847" y="1138168"/>
            <a:ext cx="1828800" cy="18288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DE0669-37FC-4A92-96B2-EDD5681987C9}"/>
              </a:ext>
            </a:extLst>
          </p:cNvPr>
          <p:cNvSpPr/>
          <p:nvPr/>
        </p:nvSpPr>
        <p:spPr>
          <a:xfrm>
            <a:off x="2779042" y="3263067"/>
            <a:ext cx="8309112" cy="1236602"/>
          </a:xfrm>
          <a:custGeom>
            <a:avLst/>
            <a:gdLst>
              <a:gd name="connsiteX0" fmla="*/ 0 w 10349752"/>
              <a:gd name="connsiteY0" fmla="*/ 0 h 591492"/>
              <a:gd name="connsiteX1" fmla="*/ 10054006 w 10349752"/>
              <a:gd name="connsiteY1" fmla="*/ 0 h 591492"/>
              <a:gd name="connsiteX2" fmla="*/ 10349752 w 10349752"/>
              <a:gd name="connsiteY2" fmla="*/ 295746 h 591492"/>
              <a:gd name="connsiteX3" fmla="*/ 10054006 w 10349752"/>
              <a:gd name="connsiteY3" fmla="*/ 591492 h 591492"/>
              <a:gd name="connsiteX4" fmla="*/ 0 w 10349752"/>
              <a:gd name="connsiteY4" fmla="*/ 591492 h 591492"/>
              <a:gd name="connsiteX5" fmla="*/ 0 w 10349752"/>
              <a:gd name="connsiteY5" fmla="*/ 0 h 5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9752" h="591492">
                <a:moveTo>
                  <a:pt x="10349752" y="591491"/>
                </a:moveTo>
                <a:lnTo>
                  <a:pt x="295746" y="591491"/>
                </a:lnTo>
                <a:lnTo>
                  <a:pt x="0" y="295746"/>
                </a:lnTo>
                <a:lnTo>
                  <a:pt x="295746" y="1"/>
                </a:lnTo>
                <a:lnTo>
                  <a:pt x="10349752" y="1"/>
                </a:lnTo>
                <a:lnTo>
                  <a:pt x="10349752" y="591491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08705" tIns="129541" rIns="241808" bIns="129541" numCol="1" spcCol="1270" anchor="ctr" anchorCtr="0">
            <a:noAutofit/>
          </a:bodyPr>
          <a:lstStyle/>
          <a:p>
            <a:pPr marL="0" lvl="0" indent="0" algn="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১৯৮০ সালে এ নামকরণ করেছেন প্রখ্যাত গবেষক ‘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University of New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Havon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bn-BD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এর অধ্যাপক ফ্রেন্ড কোহেন 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Fred Cohen.</a:t>
            </a:r>
            <a:endParaRPr lang="en-US" sz="2400" kern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08363D-930A-4CB3-AA00-3A9D7A653008}"/>
              </a:ext>
            </a:extLst>
          </p:cNvPr>
          <p:cNvSpPr/>
          <p:nvPr/>
        </p:nvSpPr>
        <p:spPr>
          <a:xfrm>
            <a:off x="706847" y="2966968"/>
            <a:ext cx="1828800" cy="1828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CB1CF5-7D12-4D17-A9BE-199345E57BAB}"/>
              </a:ext>
            </a:extLst>
          </p:cNvPr>
          <p:cNvSpPr/>
          <p:nvPr/>
        </p:nvSpPr>
        <p:spPr>
          <a:xfrm>
            <a:off x="2779042" y="5091867"/>
            <a:ext cx="8309112" cy="1236602"/>
          </a:xfrm>
          <a:custGeom>
            <a:avLst/>
            <a:gdLst>
              <a:gd name="connsiteX0" fmla="*/ 0 w 10349752"/>
              <a:gd name="connsiteY0" fmla="*/ 0 h 591492"/>
              <a:gd name="connsiteX1" fmla="*/ 10054006 w 10349752"/>
              <a:gd name="connsiteY1" fmla="*/ 0 h 591492"/>
              <a:gd name="connsiteX2" fmla="*/ 10349752 w 10349752"/>
              <a:gd name="connsiteY2" fmla="*/ 295746 h 591492"/>
              <a:gd name="connsiteX3" fmla="*/ 10054006 w 10349752"/>
              <a:gd name="connsiteY3" fmla="*/ 591492 h 591492"/>
              <a:gd name="connsiteX4" fmla="*/ 0 w 10349752"/>
              <a:gd name="connsiteY4" fmla="*/ 591492 h 591492"/>
              <a:gd name="connsiteX5" fmla="*/ 0 w 10349752"/>
              <a:gd name="connsiteY5" fmla="*/ 0 h 5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9752" h="591492">
                <a:moveTo>
                  <a:pt x="10349752" y="591491"/>
                </a:moveTo>
                <a:lnTo>
                  <a:pt x="295746" y="591491"/>
                </a:lnTo>
                <a:lnTo>
                  <a:pt x="0" y="295746"/>
                </a:lnTo>
                <a:lnTo>
                  <a:pt x="295746" y="1"/>
                </a:lnTo>
                <a:lnTo>
                  <a:pt x="10349752" y="1"/>
                </a:lnTo>
                <a:lnTo>
                  <a:pt x="10349752" y="591491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08705" tIns="91441" rIns="170688" bIns="91441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সত্তর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দশকে ইন্টারনেটের আদি অবস্থা আরপানেট (ARPANET)  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ক্রিপার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একটি ভাইরাস চিহ্নিত করা হয়।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90BB41-B28D-409B-AFF4-35FDA5DBDCCD}"/>
              </a:ext>
            </a:extLst>
          </p:cNvPr>
          <p:cNvSpPr/>
          <p:nvPr/>
        </p:nvSpPr>
        <p:spPr>
          <a:xfrm>
            <a:off x="706847" y="4795768"/>
            <a:ext cx="1828800" cy="18288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956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9606CC-BB36-42C6-80F1-1C341C3FBBF4}"/>
              </a:ext>
            </a:extLst>
          </p:cNvPr>
          <p:cNvSpPr/>
          <p:nvPr/>
        </p:nvSpPr>
        <p:spPr>
          <a:xfrm>
            <a:off x="2815765" y="1377692"/>
            <a:ext cx="8289555" cy="1265430"/>
          </a:xfrm>
          <a:custGeom>
            <a:avLst/>
            <a:gdLst>
              <a:gd name="connsiteX0" fmla="*/ 0 w 10349752"/>
              <a:gd name="connsiteY0" fmla="*/ 0 h 1265428"/>
              <a:gd name="connsiteX1" fmla="*/ 9717038 w 10349752"/>
              <a:gd name="connsiteY1" fmla="*/ 0 h 1265428"/>
              <a:gd name="connsiteX2" fmla="*/ 10349752 w 10349752"/>
              <a:gd name="connsiteY2" fmla="*/ 632714 h 1265428"/>
              <a:gd name="connsiteX3" fmla="*/ 9717038 w 10349752"/>
              <a:gd name="connsiteY3" fmla="*/ 1265428 h 1265428"/>
              <a:gd name="connsiteX4" fmla="*/ 0 w 10349752"/>
              <a:gd name="connsiteY4" fmla="*/ 1265428 h 1265428"/>
              <a:gd name="connsiteX5" fmla="*/ 0 w 10349752"/>
              <a:gd name="connsiteY5" fmla="*/ 0 h 126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9752" h="1265428">
                <a:moveTo>
                  <a:pt x="10349752" y="1265427"/>
                </a:moveTo>
                <a:lnTo>
                  <a:pt x="632714" y="1265427"/>
                </a:lnTo>
                <a:lnTo>
                  <a:pt x="0" y="632714"/>
                </a:lnTo>
                <a:lnTo>
                  <a:pt x="632714" y="1"/>
                </a:lnTo>
                <a:lnTo>
                  <a:pt x="10349752" y="1"/>
                </a:lnTo>
                <a:lnTo>
                  <a:pt x="10349752" y="1265427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74376" tIns="91441" rIns="170688" bIns="9144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1982 সালে এলক ক্লোনার (ELK CLONER) ফ্লপি ডিস্কের মাধ্যমে সাড়া পৃথিবীতে ছড়িয়ে পড়ে।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FFFC67-A7B7-4DF3-9495-7EC6C5EDDC91}"/>
              </a:ext>
            </a:extLst>
          </p:cNvPr>
          <p:cNvSpPr/>
          <p:nvPr/>
        </p:nvSpPr>
        <p:spPr>
          <a:xfrm>
            <a:off x="706848" y="1096859"/>
            <a:ext cx="1828800" cy="18288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B9F233-10DE-43B8-92B7-89969A6735FB}"/>
              </a:ext>
            </a:extLst>
          </p:cNvPr>
          <p:cNvSpPr/>
          <p:nvPr/>
        </p:nvSpPr>
        <p:spPr>
          <a:xfrm>
            <a:off x="2815767" y="3301307"/>
            <a:ext cx="8289556" cy="1265430"/>
          </a:xfrm>
          <a:custGeom>
            <a:avLst/>
            <a:gdLst>
              <a:gd name="connsiteX0" fmla="*/ 0 w 10349752"/>
              <a:gd name="connsiteY0" fmla="*/ 0 h 1265428"/>
              <a:gd name="connsiteX1" fmla="*/ 9717038 w 10349752"/>
              <a:gd name="connsiteY1" fmla="*/ 0 h 1265428"/>
              <a:gd name="connsiteX2" fmla="*/ 10349752 w 10349752"/>
              <a:gd name="connsiteY2" fmla="*/ 632714 h 1265428"/>
              <a:gd name="connsiteX3" fmla="*/ 9717038 w 10349752"/>
              <a:gd name="connsiteY3" fmla="*/ 1265428 h 1265428"/>
              <a:gd name="connsiteX4" fmla="*/ 0 w 10349752"/>
              <a:gd name="connsiteY4" fmla="*/ 1265428 h 1265428"/>
              <a:gd name="connsiteX5" fmla="*/ 0 w 10349752"/>
              <a:gd name="connsiteY5" fmla="*/ 0 h 126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9752" h="1265428">
                <a:moveTo>
                  <a:pt x="10349752" y="1265427"/>
                </a:moveTo>
                <a:lnTo>
                  <a:pt x="632714" y="1265427"/>
                </a:lnTo>
                <a:lnTo>
                  <a:pt x="0" y="632714"/>
                </a:lnTo>
                <a:lnTo>
                  <a:pt x="632714" y="1"/>
                </a:lnTo>
                <a:lnTo>
                  <a:pt x="10349752" y="1"/>
                </a:lnTo>
                <a:lnTo>
                  <a:pt x="10349752" y="1265427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74376" tIns="91441" rIns="170688" bIns="91441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বিধ্বংসী আচরণ প্রথম প্রকাশি হয় </a:t>
            </a:r>
            <a:r>
              <a:rPr lang="en-US" sz="24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ব্রেইন ভাইরাসের 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মাধ্যমে, ১৯৮৬ সালে।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B3DE4F-D15D-4E25-9E79-C770454FC6BE}"/>
              </a:ext>
            </a:extLst>
          </p:cNvPr>
          <p:cNvSpPr/>
          <p:nvPr/>
        </p:nvSpPr>
        <p:spPr>
          <a:xfrm>
            <a:off x="706848" y="3017942"/>
            <a:ext cx="1828800" cy="18288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437DB7-FD11-49FA-8C83-2FC781962144}"/>
              </a:ext>
            </a:extLst>
          </p:cNvPr>
          <p:cNvSpPr/>
          <p:nvPr/>
        </p:nvSpPr>
        <p:spPr>
          <a:xfrm>
            <a:off x="2815766" y="5220710"/>
            <a:ext cx="8289556" cy="1265429"/>
          </a:xfrm>
          <a:custGeom>
            <a:avLst/>
            <a:gdLst>
              <a:gd name="connsiteX0" fmla="*/ 0 w 10349752"/>
              <a:gd name="connsiteY0" fmla="*/ 0 h 1265428"/>
              <a:gd name="connsiteX1" fmla="*/ 9717038 w 10349752"/>
              <a:gd name="connsiteY1" fmla="*/ 0 h 1265428"/>
              <a:gd name="connsiteX2" fmla="*/ 10349752 w 10349752"/>
              <a:gd name="connsiteY2" fmla="*/ 632714 h 1265428"/>
              <a:gd name="connsiteX3" fmla="*/ 9717038 w 10349752"/>
              <a:gd name="connsiteY3" fmla="*/ 1265428 h 1265428"/>
              <a:gd name="connsiteX4" fmla="*/ 0 w 10349752"/>
              <a:gd name="connsiteY4" fmla="*/ 1265428 h 1265428"/>
              <a:gd name="connsiteX5" fmla="*/ 0 w 10349752"/>
              <a:gd name="connsiteY5" fmla="*/ 0 h 126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9752" h="1265428">
                <a:moveTo>
                  <a:pt x="10349752" y="1265427"/>
                </a:moveTo>
                <a:lnTo>
                  <a:pt x="632714" y="1265427"/>
                </a:lnTo>
                <a:lnTo>
                  <a:pt x="0" y="632714"/>
                </a:lnTo>
                <a:lnTo>
                  <a:pt x="632714" y="1"/>
                </a:lnTo>
                <a:lnTo>
                  <a:pt x="10349752" y="1"/>
                </a:lnTo>
                <a:lnTo>
                  <a:pt x="10349752" y="1265427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74376" tIns="91440" rIns="170688" bIns="91441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ব্রেইন ভাইরাস আবিষ্কার করেন পাকিস্তানি দুই ভাই </a:t>
            </a:r>
            <a:r>
              <a:rPr lang="en-US" sz="24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ভাসিত ফারুক আলভি এবং আমজাদ ফারুক আলভি।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290276-EEF7-4E4D-A9BA-3C6352C3B4F1}"/>
              </a:ext>
            </a:extLst>
          </p:cNvPr>
          <p:cNvSpPr/>
          <p:nvPr/>
        </p:nvSpPr>
        <p:spPr>
          <a:xfrm>
            <a:off x="706848" y="4939025"/>
            <a:ext cx="1828800" cy="18288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37AEB-1D36-4441-BF37-D695E7AF19A0}"/>
              </a:ext>
            </a:extLst>
          </p:cNvPr>
          <p:cNvSpPr txBox="1"/>
          <p:nvPr/>
        </p:nvSpPr>
        <p:spPr>
          <a:xfrm>
            <a:off x="706848" y="233432"/>
            <a:ext cx="11485152" cy="769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ভাইরাসের ইতিহাস</a:t>
            </a:r>
          </a:p>
        </p:txBody>
      </p:sp>
    </p:spTree>
    <p:extLst>
      <p:ext uri="{BB962C8B-B14F-4D97-AF65-F5344CB8AC3E}">
        <p14:creationId xmlns:p14="http://schemas.microsoft.com/office/powerpoint/2010/main" val="36340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D878C96-3304-42C8-ADBD-28D9DE122CEA}"/>
              </a:ext>
            </a:extLst>
          </p:cNvPr>
          <p:cNvGrpSpPr/>
          <p:nvPr/>
        </p:nvGrpSpPr>
        <p:grpSpPr>
          <a:xfrm>
            <a:off x="1676402" y="1336127"/>
            <a:ext cx="9601201" cy="4921677"/>
            <a:chOff x="1676402" y="1336127"/>
            <a:chExt cx="9601201" cy="49216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4600B7-23A4-4878-B30F-4A79CEB1D358}"/>
                </a:ext>
              </a:extLst>
            </p:cNvPr>
            <p:cNvSpPr txBox="1"/>
            <p:nvPr/>
          </p:nvSpPr>
          <p:spPr>
            <a:xfrm>
              <a:off x="1676402" y="1336127"/>
              <a:ext cx="960120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প্রোগ্রাম ও ফাইল 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Open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স্বাভাবিক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সময়ের চেয়ে বেশি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সময়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লাগছে 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8CA6E0-17D4-4CAC-9627-EB3C97D9BB45}"/>
                </a:ext>
              </a:extLst>
            </p:cNvPr>
            <p:cNvSpPr txBox="1"/>
            <p:nvPr/>
          </p:nvSpPr>
          <p:spPr>
            <a:xfrm>
              <a:off x="1676402" y="2131152"/>
              <a:ext cx="960120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মেমোরি  কম  দেখাচ্ছে বলে গতি কমে গেছে 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C10CD0-66DE-4E9B-ADC8-48BC30A7EC72}"/>
                </a:ext>
              </a:extLst>
            </p:cNvPr>
            <p:cNvSpPr txBox="1"/>
            <p:nvPr/>
          </p:nvSpPr>
          <p:spPr>
            <a:xfrm>
              <a:off x="1676402" y="2647885"/>
              <a:ext cx="960120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 চালু অবস্থায় চলমান কাজের  সাথে সংশ্লিষ্ট নয় এমন কিছু  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অপ্রত্যাশিত বার্তা প্রদর্শিত হচ্ছে 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3DFE50-1094-41EF-A6FD-B0096A89969A}"/>
                </a:ext>
              </a:extLst>
            </p:cNvPr>
            <p:cNvSpPr txBox="1"/>
            <p:nvPr/>
          </p:nvSpPr>
          <p:spPr>
            <a:xfrm>
              <a:off x="1676402" y="3507276"/>
              <a:ext cx="960120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নতুন প্রোগ্রাম ইনস্টলের ক্ষেত্রে বেশি সময় লাগছে </a:t>
              </a:r>
              <a:r>
                <a:rPr lang="en-US" sz="2400" b="1" spc="-1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980A00-FC86-4622-829B-C102FEB1B7AF}"/>
                </a:ext>
              </a:extLst>
            </p:cNvPr>
            <p:cNvSpPr txBox="1"/>
            <p:nvPr/>
          </p:nvSpPr>
          <p:spPr>
            <a:xfrm>
              <a:off x="1676402" y="4024009"/>
              <a:ext cx="960120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চলমান কাজের ফাইলগুলো বেশি জায়গা দখল করছে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52966-1494-441B-A0D3-92D7619EC38C}"/>
                </a:ext>
              </a:extLst>
            </p:cNvPr>
            <p:cNvSpPr txBox="1"/>
            <p:nvPr/>
          </p:nvSpPr>
          <p:spPr>
            <a:xfrm>
              <a:off x="1676402" y="4540742"/>
              <a:ext cx="960120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 চালু হতে হতে বন্ধ বা শাট ডাউন হয়ে যাচ্ছে কিংবা কাজ করতে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হঠাৎ বন্ধ হয়ে যাচ্ছে বা রিস্টার্ট হচ্ছে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B89863-EBB7-4D31-8BAE-E11E660C8488}"/>
                </a:ext>
              </a:extLst>
            </p:cNvPr>
            <p:cNvSpPr txBox="1"/>
            <p:nvPr/>
          </p:nvSpPr>
          <p:spPr>
            <a:xfrm>
              <a:off x="1676402" y="5426807"/>
              <a:ext cx="960120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 2" panose="05020102010507070707" pitchFamily="18" charset="2"/>
                </a:rPr>
                <a:t>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ফোল্ডারে বিদ্যমান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 নাম পরিবর্তন হয়ে গেছে বা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নষ্ট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দিয়েছে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E8A201F-81B4-446D-AA2E-9DAE6BCC1EB5}"/>
              </a:ext>
            </a:extLst>
          </p:cNvPr>
          <p:cNvSpPr txBox="1"/>
          <p:nvPr/>
        </p:nvSpPr>
        <p:spPr>
          <a:xfrm>
            <a:off x="742122" y="415395"/>
            <a:ext cx="1143662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ভাইরাসে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24442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8EB7D-AB70-4FEA-9105-E5F31D63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/>
          <a:stretch/>
        </p:blipFill>
        <p:spPr>
          <a:xfrm>
            <a:off x="6453597" y="914401"/>
            <a:ext cx="5562599" cy="301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B027D-D6EA-4426-A92E-1014233D9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4" y="914401"/>
            <a:ext cx="5542668" cy="301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AF225E-0BB2-4053-A679-5B6182648D40}"/>
              </a:ext>
            </a:extLst>
          </p:cNvPr>
          <p:cNvSpPr/>
          <p:nvPr/>
        </p:nvSpPr>
        <p:spPr>
          <a:xfrm>
            <a:off x="715192" y="101023"/>
            <a:ext cx="1147680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 যা ক্ষতি করে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7FCC-5F34-4F8B-8A5E-F11B13E60693}"/>
              </a:ext>
            </a:extLst>
          </p:cNvPr>
          <p:cNvSpPr txBox="1"/>
          <p:nvPr/>
        </p:nvSpPr>
        <p:spPr>
          <a:xfrm>
            <a:off x="890996" y="4594883"/>
            <a:ext cx="1112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কম্পিউটারে সংরক্ষিত কোনো ফাইল মুছে দিতে পারে ;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ডেটা বিকৃত বা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Corrupt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করে দিতে পারে 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কম্পিউটারে কাজ করার সময় আচমকা অবাঞ্জিত বার্তা প্রদর্শন করতে পারে 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কম্পিউটার মনিটরের ডিসপ্লেকে বিকৃত বা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Corrupt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করে দিতে পারে 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সিস্টেমের কাজকে ধীরগতি সম্পন্ন করে দিতে পারে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78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424</TotalTime>
  <Words>663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NikoshBAN</vt:lpstr>
      <vt:lpstr>Crop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Islam</dc:creator>
  <cp:lastModifiedBy>Arif Islam</cp:lastModifiedBy>
  <cp:revision>12</cp:revision>
  <dcterms:created xsi:type="dcterms:W3CDTF">2020-09-26T02:57:49Z</dcterms:created>
  <dcterms:modified xsi:type="dcterms:W3CDTF">2020-09-27T06:00:05Z</dcterms:modified>
</cp:coreProperties>
</file>