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4" r:id="rId15"/>
    <p:sldId id="269" r:id="rId16"/>
    <p:sldId id="270" r:id="rId17"/>
    <p:sldId id="271" r:id="rId18"/>
    <p:sldId id="272" r:id="rId19"/>
    <p:sldId id="267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82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9.xml"/><Relationship Id="rId1" Type="http://schemas.openxmlformats.org/officeDocument/2006/relationships/audio" Target="file:///C:\Users\hp\Desktop\phone\VID_20200923_192741%5b1%5d.mp3" TargetMode="Externa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152400"/>
            <a:ext cx="5715000" cy="769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4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আজকের ক্লাসে সবাইকে স্বাগত</a:t>
            </a:r>
            <a:endParaRPr lang="en-US" sz="44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6" name="Picture 5" descr="498bd79ed_199192.jpg"/>
          <p:cNvPicPr>
            <a:picLocks noChangeAspect="1"/>
          </p:cNvPicPr>
          <p:nvPr/>
        </p:nvPicPr>
        <p:blipFill>
          <a:blip r:embed="rId2"/>
          <a:srcRect t="24194" r="769"/>
          <a:stretch>
            <a:fillRect/>
          </a:stretch>
        </p:blipFill>
        <p:spPr>
          <a:xfrm>
            <a:off x="76200" y="1295400"/>
            <a:ext cx="3829249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PSX_20191003_221957.jpg"/>
          <p:cNvPicPr>
            <a:picLocks noChangeAspect="1"/>
          </p:cNvPicPr>
          <p:nvPr/>
        </p:nvPicPr>
        <p:blipFill>
          <a:blip r:embed="rId3"/>
          <a:srcRect l="23392" t="3846" r="2106"/>
          <a:stretch>
            <a:fillRect/>
          </a:stretch>
        </p:blipFill>
        <p:spPr>
          <a:xfrm>
            <a:off x="4084456" y="1295400"/>
            <a:ext cx="4983344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609600"/>
            <a:ext cx="2209800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6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জোড়ায় কাজ</a:t>
            </a:r>
            <a:endParaRPr lang="en-US" sz="36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" name="Picture 2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447800"/>
            <a:ext cx="2343150" cy="1952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6600" y="37338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SutonnyOMJ" pitchFamily="2" charset="0"/>
                <a:cs typeface="SutonnyOMJ" pitchFamily="2" charset="0"/>
              </a:rPr>
              <a:t>সময়ঃ ৫ মিনিট</a:t>
            </a:r>
            <a:endParaRPr lang="en-US" sz="3200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5054025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SutonnyOMJ" pitchFamily="2" charset="0"/>
                <a:cs typeface="SutonnyOMJ" pitchFamily="2" charset="0"/>
              </a:rPr>
              <a:t>উপজাতি ভেদে ধর্ম ও উৎসব গুলোর তালিকা তৈরি কর</a:t>
            </a:r>
            <a:endParaRPr lang="en-US" sz="3200" b="1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52400"/>
            <a:ext cx="3352800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600" b="1" dirty="0" smtClean="0">
                <a:latin typeface="SutonnyOMJ" pitchFamily="2" charset="0"/>
                <a:cs typeface="SutonnyOMJ" pitchFamily="2" charset="0"/>
              </a:rPr>
              <a:t>লোকবিশ্বাসঃ </a:t>
            </a:r>
            <a:endParaRPr lang="en-US" sz="3600" b="1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" name="Picture 2" descr="download (1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62000"/>
            <a:ext cx="2514600" cy="1976087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200400" y="1284982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ওঁরাওদের বিশ্বাস পৌষ মাসে গৃহ নির্মাণ অকল্যাণ।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5" name="Picture 4" descr="GARO_TRADITIONAL_DRESS-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28600" y="2819400"/>
            <a:ext cx="2514600" cy="190500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276600" y="30480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গারোদেরর বিশ্বাস রাতে ঘর ঝাড়ু দিয়ে বাইরে ময়লা ফেলতে নেই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7" name="Picture 6" descr="adi.jpg"/>
          <p:cNvPicPr>
            <a:picLocks noChangeAspect="1"/>
          </p:cNvPicPr>
          <p:nvPr/>
        </p:nvPicPr>
        <p:blipFill>
          <a:blip r:embed="rId4"/>
          <a:srcRect l="23325" t="8889" r="-386" b="22222"/>
          <a:stretch>
            <a:fillRect/>
          </a:stretch>
        </p:blipFill>
        <p:spPr>
          <a:xfrm>
            <a:off x="228600" y="4819195"/>
            <a:ext cx="2491740" cy="2115005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352800" y="5562600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খিয়াংদের বিশ্বাস নব্জাতকের ছুতে গেলে আগুনে হাত গরম করতে হয়</a:t>
            </a:r>
            <a:endParaRPr lang="en-US" sz="28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685800"/>
            <a:ext cx="1447800" cy="584775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সরব পাঠ</a:t>
            </a:r>
            <a:endParaRPr lang="en-US" sz="32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1676400"/>
            <a:ext cx="5105400" cy="646331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পাঠ্য বইয়ে বিয়ে অংশটুকু পড় </a:t>
            </a:r>
            <a:endParaRPr lang="en-US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6" name="Picture 5" descr="agartala-school-4-9-17.jpg"/>
          <p:cNvPicPr>
            <a:picLocks noChangeAspect="1"/>
          </p:cNvPicPr>
          <p:nvPr/>
        </p:nvPicPr>
        <p:blipFill>
          <a:blip r:embed="rId2"/>
          <a:srcRect l="10000" t="2663" r="54000" b="16864"/>
          <a:stretch>
            <a:fillRect/>
          </a:stretch>
        </p:blipFill>
        <p:spPr>
          <a:xfrm>
            <a:off x="457200" y="1676400"/>
            <a:ext cx="2057400" cy="25908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slide15-l.jpg"/>
          <p:cNvPicPr>
            <a:picLocks noChangeAspect="1"/>
          </p:cNvPicPr>
          <p:nvPr/>
        </p:nvPicPr>
        <p:blipFill>
          <a:blip r:embed="rId3"/>
          <a:srcRect l="57500" t="4444" r="7500" b="27777"/>
          <a:stretch>
            <a:fillRect/>
          </a:stretch>
        </p:blipFill>
        <p:spPr>
          <a:xfrm>
            <a:off x="6629400" y="3352800"/>
            <a:ext cx="2256020" cy="3276600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600200" y="5130225"/>
            <a:ext cx="4876800" cy="584775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পোশাক ও অলংকার অংশটুকু পড়</a:t>
            </a:r>
            <a:endParaRPr lang="en-US" sz="32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4572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খাদ্য ও পানীয়</a:t>
            </a:r>
            <a:endParaRPr lang="en-US" sz="32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" name="Picture 2" descr="download (1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43000"/>
            <a:ext cx="2514600" cy="1743075"/>
          </a:xfrm>
          <a:prstGeom prst="roundRect">
            <a:avLst>
              <a:gd name="adj" fmla="val 16667"/>
            </a:avLst>
          </a:prstGeom>
          <a:ln w="76200">
            <a:solidFill>
              <a:srgbClr val="C000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200400" y="13716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নাখাম বা শুটকি গারোদের প্রিয় খাদ্য</a:t>
            </a:r>
            <a:endParaRPr lang="en-US" sz="28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5" name="Picture 4" descr="moton-710x280.jpg"/>
          <p:cNvPicPr>
            <a:picLocks noChangeAspect="1"/>
          </p:cNvPicPr>
          <p:nvPr/>
        </p:nvPicPr>
        <p:blipFill>
          <a:blip r:embed="rId3"/>
          <a:srcRect l="20423" t="714" r="17042" b="5000"/>
          <a:stretch>
            <a:fillRect/>
          </a:stretch>
        </p:blipFill>
        <p:spPr>
          <a:xfrm>
            <a:off x="228600" y="3048000"/>
            <a:ext cx="2581506" cy="1828800"/>
          </a:xfrm>
          <a:prstGeom prst="roundRect">
            <a:avLst>
              <a:gd name="adj" fmla="val 16667"/>
            </a:avLst>
          </a:prstGeom>
          <a:ln w="76200">
            <a:solidFill>
              <a:srgbClr val="C000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 descr="images (1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1" y="4972050"/>
            <a:ext cx="2635134" cy="1733550"/>
          </a:xfrm>
          <a:prstGeom prst="roundRect">
            <a:avLst>
              <a:gd name="adj" fmla="val 16667"/>
            </a:avLst>
          </a:prstGeom>
          <a:ln w="76200">
            <a:solidFill>
              <a:srgbClr val="C000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971800" y="4001631"/>
            <a:ext cx="1905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মনিপুরি</a:t>
            </a:r>
            <a:endParaRPr lang="en-US" sz="2800" b="1" dirty="0" smtClean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bn-IN" sz="28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IN" sz="28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সমাজে মাংস ও </a:t>
            </a:r>
            <a:endParaRPr lang="en-US" sz="2800" b="1" dirty="0" smtClean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bn-IN" sz="28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নেশা </a:t>
            </a:r>
            <a:r>
              <a:rPr lang="bn-IN" sz="28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দ্রব্য </a:t>
            </a:r>
            <a:endParaRPr lang="en-US" sz="2800" b="1" dirty="0" smtClean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bn-IN" sz="28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নিষিদ্ধ</a:t>
            </a:r>
            <a:endParaRPr lang="en-US" sz="28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48199" y="4191000"/>
            <a:ext cx="4422371" cy="2362200"/>
          </a:xfrm>
          <a:prstGeom prst="roundRect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atin typeface="SutonnyOMJ" pitchFamily="2" charset="0"/>
                <a:cs typeface="SutonnyOMJ" pitchFamily="2" charset="0"/>
              </a:rPr>
              <a:t>এই ধরনের বিভিন্ন লোকবিশ্বাস, আচার, ব্যবহার এই সকল নৃগোষ্ঠীদের মধ্যে প্রচলিত আছে আর এসব মিলেই তাদের সংস্কৃতি তথা বৈচিত্রময় সংস্কৃতি</a:t>
            </a:r>
            <a:endParaRPr lang="en-US" sz="2800" b="1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2286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দলীয় কাজ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352800" y="3962400"/>
            <a:ext cx="2590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সময় ৮ মিনিট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5486400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atin typeface="SutonnyOMJ" pitchFamily="2" charset="0"/>
                <a:cs typeface="SutonnyOMJ" pitchFamily="2" charset="0"/>
              </a:rPr>
              <a:t>ক্ষুদ্র নৃগোষ্ঠীদের সাংস্কৃতিক বৈচিত্র সম্পর্কে একটি অনুচ্ছেদ লিখ।</a:t>
            </a:r>
            <a:endParaRPr lang="en-US" sz="3200" b="1" dirty="0"/>
          </a:p>
        </p:txBody>
      </p:sp>
      <p:pic>
        <p:nvPicPr>
          <p:cNvPr id="6" name="Picture 5" descr="grou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518" y="913268"/>
            <a:ext cx="3377882" cy="28205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05200" y="304800"/>
            <a:ext cx="1905000" cy="762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3600" b="1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মূল্যায়ন</a:t>
            </a:r>
            <a:endParaRPr lang="en-US" sz="3600" b="1" dirty="0">
              <a:solidFill>
                <a:srgbClr val="0070C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6764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3200" b="1" dirty="0" smtClean="0">
                <a:latin typeface="SutonnyOMJ" pitchFamily="2" charset="0"/>
                <a:cs typeface="SutonnyOMJ" pitchFamily="2" charset="0"/>
              </a:rPr>
              <a:t> চাকমাদের ধর্ম কি?</a:t>
            </a:r>
            <a:endParaRPr lang="en-US" sz="3200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391400" y="1676400"/>
            <a:ext cx="1447800" cy="762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SutonnyOMJ" pitchFamily="2" charset="0"/>
                <a:cs typeface="SutonnyOMJ" pitchFamily="2" charset="0"/>
              </a:rPr>
              <a:t>বৌদ্ধ</a:t>
            </a:r>
            <a:endParaRPr lang="en-US" sz="3200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743200"/>
            <a:ext cx="541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3200" b="1" dirty="0" smtClean="0">
                <a:latin typeface="SutonnyOMJ" pitchFamily="2" charset="0"/>
                <a:cs typeface="SutonnyOMJ" pitchFamily="2" charset="0"/>
              </a:rPr>
              <a:t>ওরাওরা কোন মাস থেকে বছর গণনা   </a:t>
            </a:r>
          </a:p>
          <a:p>
            <a:r>
              <a:rPr lang="bn-IN" sz="3200" b="1" dirty="0" smtClean="0">
                <a:latin typeface="SutonnyOMJ" pitchFamily="2" charset="0"/>
                <a:cs typeface="SutonnyOMJ" pitchFamily="2" charset="0"/>
              </a:rPr>
              <a:t>    করে?</a:t>
            </a:r>
            <a:endParaRPr lang="en-US" sz="3200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91400" y="2819400"/>
            <a:ext cx="1524000" cy="762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SutonnyOMJ" pitchFamily="2" charset="0"/>
                <a:cs typeface="SutonnyOMJ" pitchFamily="2" charset="0"/>
              </a:rPr>
              <a:t>ফাল্গুণ</a:t>
            </a:r>
            <a:endParaRPr lang="en-US" sz="3200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8862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3200" b="1" dirty="0" smtClean="0">
                <a:latin typeface="SutonnyOMJ" pitchFamily="2" charset="0"/>
                <a:cs typeface="SutonnyOMJ" pitchFamily="2" charset="0"/>
              </a:rPr>
              <a:t>থামি কাদের পোশাক?</a:t>
            </a:r>
            <a:endParaRPr lang="en-US" sz="3200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315200" y="4038600"/>
            <a:ext cx="1600200" cy="8382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SutonnyOMJ" pitchFamily="2" charset="0"/>
                <a:cs typeface="SutonnyOMJ" pitchFamily="2" charset="0"/>
              </a:rPr>
              <a:t>মারমা নারীদের</a:t>
            </a:r>
            <a:endParaRPr lang="en-US" sz="3200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50292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3200" b="1" dirty="0" smtClean="0">
                <a:latin typeface="SutonnyOMJ" pitchFamily="2" charset="0"/>
                <a:cs typeface="SutonnyOMJ" pitchFamily="2" charset="0"/>
              </a:rPr>
              <a:t>নাখাম কি?</a:t>
            </a:r>
            <a:endParaRPr lang="en-US" sz="3200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315200" y="5181600"/>
            <a:ext cx="1600200" cy="8382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SutonnyOMJ" pitchFamily="2" charset="0"/>
                <a:cs typeface="SutonnyOMJ" pitchFamily="2" charset="0"/>
              </a:rPr>
              <a:t>শুটকি মাছ</a:t>
            </a:r>
            <a:endParaRPr lang="en-US" sz="3200" b="1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24200" y="304800"/>
            <a:ext cx="2438400" cy="10668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atin typeface="SutonnyOMJ" pitchFamily="2" charset="0"/>
                <a:cs typeface="SutonnyOMJ" pitchFamily="2" charset="0"/>
              </a:rPr>
              <a:t>বাড়ির কাজ</a:t>
            </a:r>
            <a:endParaRPr lang="en-US" sz="4400" b="1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 descr="Banglar-Ba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524000"/>
            <a:ext cx="5410200" cy="3009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56388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SutonnyOMJ" pitchFamily="2" charset="0"/>
                <a:cs typeface="SutonnyOMJ" pitchFamily="2" charset="0"/>
              </a:rPr>
              <a:t>বাংলাদেশের ক্ষুদ্র নৃগোষ্ঠীর সাংস্কৃতিক বৈশিষ্ট্য সম্পর্কে লিখ।</a:t>
            </a:r>
            <a:endParaRPr lang="en-US" sz="3200" b="1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228600"/>
            <a:ext cx="5257800" cy="14478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600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ধন্যবাদ</a:t>
            </a:r>
            <a:endParaRPr lang="en-US" sz="16600" dirty="0">
              <a:solidFill>
                <a:srgbClr val="0070C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" name="Picture 2" descr="498bd79ed_199192.jpg"/>
          <p:cNvPicPr>
            <a:picLocks noChangeAspect="1"/>
          </p:cNvPicPr>
          <p:nvPr/>
        </p:nvPicPr>
        <p:blipFill>
          <a:blip r:embed="rId2"/>
          <a:srcRect t="23656" r="1538"/>
          <a:stretch>
            <a:fillRect/>
          </a:stretch>
        </p:blipFill>
        <p:spPr>
          <a:xfrm>
            <a:off x="98738" y="1905000"/>
            <a:ext cx="4168462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আদিবাস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804" y="1905000"/>
            <a:ext cx="4294796" cy="4495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-76200"/>
            <a:ext cx="8229600" cy="715962"/>
          </a:xfrm>
          <a:prstGeom prst="rect">
            <a:avLst/>
          </a:prstGeom>
        </p:spPr>
        <p:txBody>
          <a:bodyPr spcFirstLastPara="1" numCol="1">
            <a:prstTxWarp prst="textArchDown">
              <a:avLst>
                <a:gd name="adj" fmla="val 205401"/>
              </a:avLst>
            </a:prstTxWarp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1200" cap="none" spc="0" normalizeH="0" baseline="0" noProof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SutonnySushreeOMJ" pitchFamily="2" charset="0"/>
                <a:ea typeface="+mj-ea"/>
                <a:cs typeface="SutonnySushreeOMJ" pitchFamily="2" charset="0"/>
              </a:rPr>
              <a:t>পরিচিতি</a:t>
            </a:r>
            <a:endParaRPr kumimoji="0" lang="en-US" sz="4400" b="0" i="0" u="none" strike="noStrike" kern="1200" cap="none" spc="0" normalizeH="0" baseline="0" noProof="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uLnTx/>
              <a:uFillTx/>
              <a:latin typeface="SutonnySushreeOMJ" pitchFamily="2" charset="0"/>
              <a:ea typeface="+mj-ea"/>
              <a:cs typeface="SutonnySushreeOMJ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265237"/>
            <a:ext cx="6477000" cy="3001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I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I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I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I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I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utonnyOMJ" pitchFamily="2" charset="0"/>
              <a:ea typeface="+mn-ea"/>
              <a:cs typeface="SutonnyOMJ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I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utonnyOMJ" pitchFamily="2" charset="0"/>
              <a:ea typeface="+mn-ea"/>
              <a:cs typeface="SutonnyOMJ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I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তন্ময় কুমার মণ্ডল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I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সহকারী শিক্ষক(কৃষি)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I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বিদ্যানন্দী হোসেনপুর দাখিল মাদ্রাসা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I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রাজৈর, মাদারীপুর।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utonnyOMJ" pitchFamily="2" charset="0"/>
              <a:ea typeface="+mn-ea"/>
              <a:cs typeface="SutonnyO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4168676"/>
            <a:ext cx="464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SutonnyOMJ" pitchFamily="2" charset="0"/>
                <a:cs typeface="SutonnyOMJ" pitchFamily="2" charset="0"/>
              </a:rPr>
              <a:t>শ্রেণিঃ সপ্তম</a:t>
            </a:r>
          </a:p>
          <a:p>
            <a:r>
              <a:rPr lang="bn-IN" sz="3600" b="1" dirty="0" smtClean="0">
                <a:latin typeface="SutonnyOMJ" pitchFamily="2" charset="0"/>
                <a:cs typeface="SutonnyOMJ" pitchFamily="2" charset="0"/>
              </a:rPr>
              <a:t>বিষয়ঃ বাংলাদেশ ও বিশ্বপরিচয়</a:t>
            </a:r>
          </a:p>
          <a:p>
            <a:r>
              <a:rPr lang="bn-IN" sz="3600" b="1" dirty="0" smtClean="0">
                <a:latin typeface="SutonnyOMJ" pitchFamily="2" charset="0"/>
                <a:cs typeface="SutonnyOMJ" pitchFamily="2" charset="0"/>
              </a:rPr>
              <a:t>অধ্যায়ঃ দ্বিতীয়</a:t>
            </a:r>
          </a:p>
          <a:p>
            <a:r>
              <a:rPr lang="bn-IN" sz="3600" b="1" dirty="0" smtClean="0">
                <a:latin typeface="SutonnyOMJ" pitchFamily="2" charset="0"/>
                <a:cs typeface="SutonnyOMJ" pitchFamily="2" charset="0"/>
              </a:rPr>
              <a:t>সময়ঃ ৫০ মিনিট</a:t>
            </a:r>
            <a:endParaRPr lang="en-US" sz="3600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20180125_1336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214" y="903415"/>
            <a:ext cx="2838386" cy="2906585"/>
          </a:xfrm>
          <a:prstGeom prst="rect">
            <a:avLst/>
          </a:prstGeom>
        </p:spPr>
      </p:pic>
      <p:pic>
        <p:nvPicPr>
          <p:cNvPr id="9" name="Picture 8" descr="Screenshot_20200113_150232.jpg"/>
          <p:cNvPicPr>
            <a:picLocks noChangeAspect="1"/>
          </p:cNvPicPr>
          <p:nvPr/>
        </p:nvPicPr>
        <p:blipFill>
          <a:blip r:embed="rId3" cstate="print"/>
          <a:srcRect l="2151" t="2222" r="2151"/>
          <a:stretch>
            <a:fillRect/>
          </a:stretch>
        </p:blipFill>
        <p:spPr>
          <a:xfrm>
            <a:off x="6154882" y="914401"/>
            <a:ext cx="2303318" cy="289559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57400" y="2286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ছবিতে কি লক্ষ্য করা যাচ্ছে?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499246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হ্যাঁ, এগুলো আমাদের ক্ষুদ্র নৃগোষ্ঠীর সংস্কৃতি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9144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তাহলে আমাদের আজকের পাঠ -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657671"/>
            <a:ext cx="899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বাংলাদেশের সংস্কৃতি ও সাংস্কৃতিক বৈচিত্র (৪র্থ পর্ব- পাঠ-৫) </a:t>
            </a:r>
          </a:p>
          <a:p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বাংলাদেশের বিভিন্ন ক্ষুদ্র নৃগোষ্ঠীর সংস্কৃতি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1" name="Picture 10" descr="download (16).jpg"/>
          <p:cNvPicPr>
            <a:picLocks noChangeAspect="1"/>
          </p:cNvPicPr>
          <p:nvPr/>
        </p:nvPicPr>
        <p:blipFill>
          <a:blip r:embed="rId2"/>
          <a:srcRect l="16913" t="4878" r="26309" b="7317"/>
          <a:stretch>
            <a:fillRect/>
          </a:stretch>
        </p:blipFill>
        <p:spPr>
          <a:xfrm>
            <a:off x="152400" y="1600200"/>
            <a:ext cx="4267200" cy="297180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 descr="raj20190331043431.jpg"/>
          <p:cNvPicPr>
            <a:picLocks noChangeAspect="1"/>
          </p:cNvPicPr>
          <p:nvPr/>
        </p:nvPicPr>
        <p:blipFill>
          <a:blip r:embed="rId3"/>
          <a:srcRect l="23429" r="12142" b="915"/>
          <a:stretch>
            <a:fillRect/>
          </a:stretch>
        </p:blipFill>
        <p:spPr>
          <a:xfrm>
            <a:off x="4648200" y="1600200"/>
            <a:ext cx="4343400" cy="297180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2590800" y="76200"/>
            <a:ext cx="3733800" cy="1219200"/>
          </a:xfrm>
          <a:prstGeom prst="ellipseRibbon">
            <a:avLst>
              <a:gd name="adj1" fmla="val 18077"/>
              <a:gd name="adj2" fmla="val 61163"/>
              <a:gd name="adj3" fmla="val 13461"/>
            </a:avLst>
          </a:prstGeom>
          <a:solidFill>
            <a:srgbClr val="0070C0"/>
          </a:solidFill>
          <a:ln w="38100">
            <a:solidFill>
              <a:srgbClr val="FFFF00"/>
            </a:solidFill>
            <a:prstDash val="sysDot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SutonnyOMJ" pitchFamily="2" charset="0"/>
                <a:cs typeface="SutonnyOMJ" pitchFamily="2" charset="0"/>
              </a:rPr>
              <a:t>শিখনফল</a:t>
            </a:r>
            <a:endParaRPr lang="en-US" sz="5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1371600"/>
            <a:ext cx="8991600" cy="5105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 বাংলাদেশে বসবাসরত ক্ষুদ্র নৃগোষ্ঠীদের অঞ্চল চিহ্নিত করতে পারবে।</a:t>
            </a:r>
          </a:p>
          <a:p>
            <a:endParaRPr lang="bn-IN" sz="3600" dirty="0" smtClean="0">
              <a:latin typeface="SutonnyOMJ" pitchFamily="2" charset="0"/>
              <a:cs typeface="SutonnyOMJ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 ক্ষুদ্র নৃগোষ্ঠীদের ধর্ম ও উৎসব সম্পর্কে ব্যাখ্যা করতে পারবে।</a:t>
            </a:r>
          </a:p>
          <a:p>
            <a:endParaRPr lang="bn-IN" sz="3600" dirty="0" smtClean="0">
              <a:latin typeface="SutonnyOMJ" pitchFamily="2" charset="0"/>
              <a:cs typeface="SutonnyOMJ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 ক্ষুদ্র নৃগোষ্ঠীদের সাংস্কৃতিক বৈচিত্র সম্পর্কে বিশ্লেষণ করতে পারবে।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0px-Bangladesh,_administrative_divisions_-_bn_-_colored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"/>
            <a:ext cx="4343400" cy="48768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14214025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52400"/>
            <a:ext cx="4343400" cy="48768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8600" y="5257801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চট্টগ্রাম অঞ্চল</a:t>
            </a:r>
            <a:endParaRPr lang="en-US" sz="32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52578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চাকমা, মারমা, ত্রিপুরা, বম, খুমি ইত্যাদি</a:t>
            </a:r>
            <a:endParaRPr lang="en-US" sz="32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59436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বৃহত্তর ময়মনসিংহ</a:t>
            </a:r>
            <a:endParaRPr lang="en-US" sz="32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59436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গারো, হাজং ইত্যাদি</a:t>
            </a:r>
            <a:endParaRPr lang="en-US" sz="32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0px-Bangladesh,_administrative_divisions_-_bn_-_colored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" y="152399"/>
            <a:ext cx="5157787" cy="6553201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410200" y="5334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সিলেট</a:t>
            </a:r>
            <a:endParaRPr lang="en-US" sz="3200" b="1" dirty="0">
              <a:solidFill>
                <a:srgbClr val="0070C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0" y="5334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খাসিয়া, মনিপুর।</a:t>
            </a:r>
            <a:endParaRPr lang="en-US" sz="3200" b="1" dirty="0">
              <a:solidFill>
                <a:srgbClr val="0070C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200" y="1595497"/>
            <a:ext cx="2133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রাজশাহী, রংপুর, দিনাজপুর, চাপাইনবাবগঞ্জ</a:t>
            </a:r>
            <a:endParaRPr lang="en-US" sz="3200" b="1" dirty="0">
              <a:solidFill>
                <a:srgbClr val="0070C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43800" y="1970782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সাঁওতাল, ওরওঁরা</a:t>
            </a:r>
            <a:endParaRPr lang="en-US" sz="3200" b="1" dirty="0">
              <a:solidFill>
                <a:srgbClr val="0070C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4256782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কক্সবাজার, পটুয়াখালি</a:t>
            </a:r>
            <a:endParaRPr lang="en-US" sz="3200" b="1" dirty="0">
              <a:solidFill>
                <a:srgbClr val="0070C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43800" y="4596825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রাখাইন</a:t>
            </a:r>
            <a:endParaRPr lang="en-US" sz="3200" b="1" dirty="0">
              <a:solidFill>
                <a:srgbClr val="0070C0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124200" y="228600"/>
            <a:ext cx="2819400" cy="16002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SutonnyOMJ" pitchFamily="2" charset="0"/>
                <a:cs typeface="SutonnyOMJ" pitchFamily="2" charset="0"/>
              </a:rPr>
              <a:t>একক কাজ</a:t>
            </a:r>
            <a:endParaRPr lang="en-US" sz="4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4495800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SutonnyOMJ" pitchFamily="2" charset="0"/>
                <a:cs typeface="SutonnyOMJ" pitchFamily="2" charset="0"/>
              </a:rPr>
              <a:t>বাংলাদেশে কোন অঞ্চলে কোন নৃগোষ্ঠী বাস করে তার একটি তালিকা তৈরী কর।</a:t>
            </a:r>
            <a:endParaRPr lang="en-US" sz="4800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0" y="31242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SutonnyOMJ" pitchFamily="2" charset="0"/>
                <a:cs typeface="SutonnyOMJ" pitchFamily="2" charset="0"/>
              </a:rPr>
              <a:t>৩ মিনিট</a:t>
            </a:r>
            <a:endParaRPr lang="en-US" sz="3200" b="1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6" name="Picture 5" descr="224009kalerkantho-2019-11-21-4.jpg"/>
          <p:cNvPicPr>
            <a:picLocks noChangeAspect="1"/>
          </p:cNvPicPr>
          <p:nvPr/>
        </p:nvPicPr>
        <p:blipFill>
          <a:blip r:embed="rId2"/>
          <a:srcRect l="4000" t="8592" r="43000" b="8592"/>
          <a:stretch>
            <a:fillRect/>
          </a:stretch>
        </p:blipFill>
        <p:spPr>
          <a:xfrm>
            <a:off x="3124200" y="1981200"/>
            <a:ext cx="2743200" cy="25879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 flipH="1">
            <a:off x="609600" y="685800"/>
            <a:ext cx="1905000" cy="1524000"/>
          </a:xfrm>
          <a:prstGeom prst="wedgeEllipseCallout">
            <a:avLst>
              <a:gd name="adj1" fmla="val -56565"/>
              <a:gd name="adj2" fmla="val 642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SutonnyOMJ" pitchFamily="2" charset="0"/>
                <a:cs typeface="SutonnyOMJ" pitchFamily="2" charset="0"/>
              </a:rPr>
              <a:t>আদর্শপাঠ</a:t>
            </a:r>
            <a:endParaRPr lang="en-US" sz="44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 descr="179798_15136.jpg"/>
          <p:cNvPicPr>
            <a:picLocks noChangeAspect="1"/>
          </p:cNvPicPr>
          <p:nvPr/>
        </p:nvPicPr>
        <p:blipFill>
          <a:blip r:embed="rId3"/>
          <a:srcRect l="4000" t="6231" r="6000" b="6231"/>
          <a:stretch>
            <a:fillRect/>
          </a:stretch>
        </p:blipFill>
        <p:spPr>
          <a:xfrm>
            <a:off x="2819399" y="1905000"/>
            <a:ext cx="2242705" cy="2819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1600" y="1828800"/>
            <a:ext cx="2362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ক্ষুদ্র নৃগোষ্ঠীদের সংস্কৃতি এর</a:t>
            </a:r>
          </a:p>
          <a:p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ধর্ম ও আনন্দ উৎসব অংশটুকু।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7" name="VID_20200923_192741[1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429000" y="3124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931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909KK-13-04-17-097-P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76200"/>
            <a:ext cx="4457700" cy="3276600"/>
          </a:xfrm>
          <a:prstGeom prst="roundRect">
            <a:avLst>
              <a:gd name="adj" fmla="val 16667"/>
            </a:avLst>
          </a:prstGeom>
          <a:ln w="7620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2" descr="hq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3048000"/>
            <a:ext cx="4695613" cy="3581400"/>
          </a:xfrm>
          <a:prstGeom prst="roundRect">
            <a:avLst>
              <a:gd name="adj" fmla="val 16667"/>
            </a:avLst>
          </a:prstGeom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410200" y="457200"/>
            <a:ext cx="2209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SutonnyOMJ" pitchFamily="2" charset="0"/>
                <a:cs typeface="SutonnyOMJ" pitchFamily="2" charset="0"/>
              </a:rPr>
              <a:t>বৈ- বৈসুক</a:t>
            </a:r>
          </a:p>
          <a:p>
            <a:r>
              <a:rPr lang="bn-IN" sz="3600" b="1" dirty="0" smtClean="0">
                <a:latin typeface="SutonnyOMJ" pitchFamily="2" charset="0"/>
                <a:cs typeface="SutonnyOMJ" pitchFamily="2" charset="0"/>
              </a:rPr>
              <a:t>সা- সাংগ্রাই</a:t>
            </a:r>
          </a:p>
          <a:p>
            <a:r>
              <a:rPr lang="bn-IN" sz="3600" b="1" dirty="0" smtClean="0">
                <a:latin typeface="SutonnyOMJ" pitchFamily="2" charset="0"/>
                <a:cs typeface="SutonnyOMJ" pitchFamily="2" charset="0"/>
              </a:rPr>
              <a:t>বি- বিজু</a:t>
            </a:r>
            <a:endParaRPr lang="en-US" sz="3600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0292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SutonnyOMJ" pitchFamily="2" charset="0"/>
                <a:cs typeface="SutonnyOMJ" pitchFamily="2" charset="0"/>
              </a:rPr>
              <a:t>মনিপুরিদের প্রিয় গোপি নাচ</a:t>
            </a:r>
            <a:endParaRPr lang="en-US" sz="3200" b="1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</TotalTime>
  <Words>317</Words>
  <Application>Microsoft Office PowerPoint</Application>
  <PresentationFormat>On-screen Show (4:3)</PresentationFormat>
  <Paragraphs>80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Office Theme</vt:lpstr>
      <vt:lpstr>Aspect</vt:lpstr>
      <vt:lpstr>Flow</vt:lpstr>
      <vt:lpstr>Foundry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Windows User</cp:lastModifiedBy>
  <cp:revision>49</cp:revision>
  <dcterms:created xsi:type="dcterms:W3CDTF">2006-08-16T00:00:00Z</dcterms:created>
  <dcterms:modified xsi:type="dcterms:W3CDTF">2020-09-27T12:57:10Z</dcterms:modified>
</cp:coreProperties>
</file>