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84" r:id="rId9"/>
    <p:sldId id="264" r:id="rId10"/>
    <p:sldId id="267" r:id="rId11"/>
    <p:sldId id="268" r:id="rId12"/>
    <p:sldId id="283" r:id="rId13"/>
    <p:sldId id="270" r:id="rId14"/>
    <p:sldId id="279" r:id="rId15"/>
    <p:sldId id="282" r:id="rId16"/>
    <p:sldId id="278" r:id="rId17"/>
    <p:sldId id="275"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7E0000"/>
    <a:srgbClr val="3333FF"/>
    <a:srgbClr val="00FF00"/>
    <a:srgbClr val="00CC00"/>
    <a:srgbClr val="339933"/>
    <a:srgbClr val="1AE410"/>
    <a:srgbClr val="006600"/>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8" name="Rectangle 7"/>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4597" y="173865"/>
              <a:ext cx="11831392" cy="6497392"/>
            </a:xfrm>
            <a:prstGeom prst="rect">
              <a:avLst/>
            </a:prstGeom>
            <a:noFill/>
            <a:ln w="762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223235" y="5743977"/>
            <a:ext cx="11766998" cy="884834"/>
            <a:chOff x="134470" y="2374526"/>
            <a:chExt cx="11164901" cy="1409700"/>
          </a:xfrm>
        </p:grpSpPr>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470" y="2374526"/>
              <a:ext cx="6185647" cy="1409700"/>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13724" y="2374526"/>
              <a:ext cx="6185647" cy="1409700"/>
            </a:xfrm>
            <a:prstGeom prst="rect">
              <a:avLst/>
            </a:prstGeom>
          </p:spPr>
        </p:pic>
      </p:grpSp>
      <p:pic>
        <p:nvPicPr>
          <p:cNvPr id="14" name="Picture 13"/>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9064304">
            <a:off x="129288" y="142294"/>
            <a:ext cx="721353" cy="663280"/>
          </a:xfrm>
          <a:prstGeom prst="rect">
            <a:avLst/>
          </a:prstGeom>
        </p:spPr>
      </p:pic>
      <p:pic>
        <p:nvPicPr>
          <p:cNvPr id="15" name="Picture 14"/>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2705941">
            <a:off x="11310830" y="171653"/>
            <a:ext cx="788047" cy="634968"/>
          </a:xfrm>
          <a:prstGeom prst="rect">
            <a:avLst/>
          </a:prstGeom>
        </p:spPr>
      </p:pic>
    </p:spTree>
    <p:extLst>
      <p:ext uri="{BB962C8B-B14F-4D97-AF65-F5344CB8AC3E}">
        <p14:creationId xmlns:p14="http://schemas.microsoft.com/office/powerpoint/2010/main" val="342905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71EF6-A0F7-4132-858A-9D11CB64787E}"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308621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71EF6-A0F7-4132-858A-9D11CB64787E}"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543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71EF6-A0F7-4132-858A-9D11CB64787E}"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53407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E71EF6-A0F7-4132-858A-9D11CB64787E}"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301157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E71EF6-A0F7-4132-858A-9D11CB64787E}"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26651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E71EF6-A0F7-4132-858A-9D11CB64787E}" type="datetimeFigureOut">
              <a:rPr lang="en-US" smtClean="0"/>
              <a:t>9/27/2020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18279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E71EF6-A0F7-4132-858A-9D11CB64787E}" type="datetimeFigureOut">
              <a:rPr lang="en-US" smtClean="0"/>
              <a:t>9/27/2020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414645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71EF6-A0F7-4132-858A-9D11CB64787E}" type="datetimeFigureOut">
              <a:rPr lang="en-US" smtClean="0"/>
              <a:t>9/27/2020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9643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E71EF6-A0F7-4132-858A-9D11CB64787E}"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70369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E71EF6-A0F7-4132-858A-9D11CB64787E}"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25026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71EF6-A0F7-4132-858A-9D11CB64787E}" type="datetimeFigureOut">
              <a:rPr lang="en-US" smtClean="0"/>
              <a:t>9/27/2020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8BC4C-3091-4F13-B2C8-04DF4AD83E9A}" type="slidenum">
              <a:rPr lang="en-US" smtClean="0"/>
              <a:t>‹#›</a:t>
            </a:fld>
            <a:endParaRPr lang="en-US"/>
          </a:p>
        </p:txBody>
      </p:sp>
    </p:spTree>
    <p:extLst>
      <p:ext uri="{BB962C8B-B14F-4D97-AF65-F5344CB8AC3E}">
        <p14:creationId xmlns:p14="http://schemas.microsoft.com/office/powerpoint/2010/main" val="30769612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p:cNvSpPr txBox="1"/>
          <p:nvPr/>
        </p:nvSpPr>
        <p:spPr>
          <a:xfrm>
            <a:off x="2061744" y="589399"/>
            <a:ext cx="7157417" cy="923330"/>
          </a:xfrm>
          <a:prstGeom prst="rect">
            <a:avLst/>
          </a:prstGeom>
          <a:noFill/>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spc="50" dirty="0">
                <a:ln w="11430">
                  <a:solidFill>
                    <a:schemeClr val="tx1"/>
                  </a:solidFill>
                </a:ln>
                <a:effectLst>
                  <a:outerShdw blurRad="38100" dist="38100" dir="2700000" algn="tl">
                    <a:srgbClr val="000000">
                      <a:alpha val="43137"/>
                    </a:srgbClr>
                  </a:outerShdw>
                </a:effectLst>
                <a:latin typeface="NikoshBAN" pitchFamily="2" charset="0"/>
                <a:cs typeface="NikoshBAN" pitchFamily="2" charset="0"/>
              </a:rPr>
              <a:t>  আজকের ক্লাসে সবাইকে স্বাগত</a:t>
            </a:r>
            <a:endParaRPr lang="en-US" sz="5400" spc="50" dirty="0">
              <a:ln w="11430">
                <a:solidFill>
                  <a:schemeClr val="tx1"/>
                </a:solidFill>
              </a:ln>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5">
            <a:extLst>
              <a:ext uri="{FF2B5EF4-FFF2-40B4-BE49-F238E27FC236}">
                <a16:creationId xmlns:a16="http://schemas.microsoft.com/office/drawing/2014/main" id="{E641EB88-0226-4378-9BF1-6ACCFE15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791" y="1512729"/>
            <a:ext cx="8256105" cy="4543514"/>
          </a:xfrm>
          <a:prstGeom prst="rect">
            <a:avLst/>
          </a:prstGeom>
        </p:spPr>
      </p:pic>
    </p:spTree>
    <p:extLst>
      <p:ext uri="{BB962C8B-B14F-4D97-AF65-F5344CB8AC3E}">
        <p14:creationId xmlns:p14="http://schemas.microsoft.com/office/powerpoint/2010/main" val="3890312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3"/>
          <p:cNvSpPr/>
          <p:nvPr/>
        </p:nvSpPr>
        <p:spPr>
          <a:xfrm>
            <a:off x="3775166" y="343076"/>
            <a:ext cx="4403462" cy="75685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4400" b="1" i="0" dirty="0">
              <a:solidFill>
                <a:schemeClr val="bg1"/>
              </a:solidFill>
              <a:effectLst/>
              <a:latin typeface="Arial" panose="020B0604020202020204" pitchFamily="34" charset="0"/>
            </a:endParaRPr>
          </a:p>
          <a:p>
            <a:r>
              <a:rPr lang="bn-IN" sz="4400" b="1" i="0" dirty="0">
                <a:solidFill>
                  <a:schemeClr val="bg1"/>
                </a:solidFill>
                <a:effectLst/>
                <a:latin typeface="Arial" panose="020B0604020202020204" pitchFamily="34" charset="0"/>
              </a:rPr>
              <a:t> আপেক্ষিক প্রতিসরণাঙ্ক</a:t>
            </a:r>
          </a:p>
          <a:p>
            <a:endParaRPr lang="en-US" sz="4400" dirty="0">
              <a:solidFill>
                <a:schemeClr val="bg1"/>
              </a:solidFill>
            </a:endParaRPr>
          </a:p>
        </p:txBody>
      </p:sp>
      <p:sp>
        <p:nvSpPr>
          <p:cNvPr id="6" name="AutoShape 3" descr="{\displaystyle {\frac {sinp}{sinq}}}">
            <a:extLst>
              <a:ext uri="{FF2B5EF4-FFF2-40B4-BE49-F238E27FC236}">
                <a16:creationId xmlns:a16="http://schemas.microsoft.com/office/drawing/2014/main" id="{EE727C71-60A6-4E28-84A5-427430B827CC}"/>
              </a:ext>
            </a:extLst>
          </p:cNvPr>
          <p:cNvSpPr>
            <a:spLocks noChangeAspect="1" noChangeArrowheads="1"/>
          </p:cNvSpPr>
          <p:nvPr/>
        </p:nvSpPr>
        <p:spPr bwMode="auto">
          <a:xfrm>
            <a:off x="534988"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9C446FB6-8174-4BD2-AC83-EEBA591CE1F8}"/>
              </a:ext>
            </a:extLst>
          </p:cNvPr>
          <p:cNvSpPr txBox="1"/>
          <p:nvPr/>
        </p:nvSpPr>
        <p:spPr>
          <a:xfrm>
            <a:off x="327564" y="1099930"/>
            <a:ext cx="7209183" cy="4832092"/>
          </a:xfrm>
          <a:prstGeom prst="rect">
            <a:avLst/>
          </a:prstGeom>
          <a:noFill/>
        </p:spPr>
        <p:txBody>
          <a:bodyPr wrap="square" rtlCol="0">
            <a:spAutoFit/>
          </a:bodyPr>
          <a:lstStyle/>
          <a:p>
            <a:r>
              <a:rPr lang="bn-IN" sz="2800" b="0" i="0" dirty="0">
                <a:effectLst/>
                <a:latin typeface="Arial" panose="020B0604020202020204" pitchFamily="34" charset="0"/>
              </a:rPr>
              <a:t>কোনো নির্দিষ্ট </a:t>
            </a:r>
            <a:r>
              <a:rPr lang="bn-IN" sz="2800" b="0" i="0" u="none" strike="noStrike" dirty="0">
                <a:effectLst/>
                <a:latin typeface="Arial" panose="020B0604020202020204" pitchFamily="34" charset="0"/>
              </a:rPr>
              <a:t>রংয়ের</a:t>
            </a:r>
            <a:r>
              <a:rPr lang="bn-IN" sz="2800" b="0" i="0" dirty="0">
                <a:effectLst/>
                <a:latin typeface="Arial" panose="020B0604020202020204" pitchFamily="34" charset="0"/>
              </a:rPr>
              <a:t> আলো যখন এক স্বচ্ছ মাধ্যম থেকে অন্য স্বচ্ছ মাধ্যমে তীর্যকভাবে প্রবেশ করে তখন আপতন কোণ ও প্রতিসরণ কোণের সাইনের অণুপাত যে ধ্রুব সংখ্যা হয় তাকে প্রথম মাধ্যমের সাপেক্ষে দ্বিতীয় মাধ্যমের প্রতিসরণাঙ্ক</a:t>
            </a:r>
            <a:r>
              <a:rPr lang="en-US" sz="2800" b="0" i="0" dirty="0">
                <a:effectLst/>
                <a:latin typeface="Arial" panose="020B0604020202020204" pitchFamily="34" charset="0"/>
              </a:rPr>
              <a:t> </a:t>
            </a:r>
            <a:r>
              <a:rPr lang="bn-IN" sz="2800" b="0" i="0" dirty="0">
                <a:effectLst/>
                <a:latin typeface="Arial" panose="020B0604020202020204" pitchFamily="34" charset="0"/>
              </a:rPr>
              <a:t>বলে। উদাহরণস্বরূপ: যখন আলোকরশ্মি '</a:t>
            </a:r>
            <a:r>
              <a:rPr lang="en-US" sz="2800" b="0" i="0" dirty="0">
                <a:effectLst/>
                <a:latin typeface="Arial" panose="020B0604020202020204" pitchFamily="34" charset="0"/>
              </a:rPr>
              <a:t>x' </a:t>
            </a:r>
            <a:r>
              <a:rPr lang="bn-IN" sz="2800" b="0" i="0" dirty="0">
                <a:effectLst/>
                <a:latin typeface="Arial" panose="020B0604020202020204" pitchFamily="34" charset="0"/>
              </a:rPr>
              <a:t>মাধ্যম থেকে '</a:t>
            </a:r>
            <a:r>
              <a:rPr lang="en-US" sz="2800" b="0" i="0" dirty="0">
                <a:effectLst/>
                <a:latin typeface="Arial" panose="020B0604020202020204" pitchFamily="34" charset="0"/>
              </a:rPr>
              <a:t>y' </a:t>
            </a:r>
            <a:r>
              <a:rPr lang="bn-IN" sz="2800" b="0" i="0" dirty="0">
                <a:effectLst/>
                <a:latin typeface="Arial" panose="020B0604020202020204" pitchFamily="34" charset="0"/>
              </a:rPr>
              <a:t>মাধ্যমে প্রবেশ করে তখন আপতন কোণের সাইন ও প্রতিসরণ কোণের সাইনের অণুপাতকে বলা হবে '</a:t>
            </a:r>
            <a:r>
              <a:rPr lang="en-US" sz="2800" b="0" i="0" dirty="0">
                <a:effectLst/>
                <a:latin typeface="Arial" panose="020B0604020202020204" pitchFamily="34" charset="0"/>
              </a:rPr>
              <a:t>x' </a:t>
            </a:r>
            <a:r>
              <a:rPr lang="bn-IN" sz="2800" b="0" i="0" dirty="0">
                <a:effectLst/>
                <a:latin typeface="Arial" panose="020B0604020202020204" pitchFamily="34" charset="0"/>
              </a:rPr>
              <a:t>মাধ্যমের সাপেক্ষে '</a:t>
            </a:r>
            <a:r>
              <a:rPr lang="en-US" sz="2800" b="0" i="0" dirty="0">
                <a:effectLst/>
                <a:latin typeface="Arial" panose="020B0604020202020204" pitchFamily="34" charset="0"/>
              </a:rPr>
              <a:t>y' </a:t>
            </a:r>
            <a:r>
              <a:rPr lang="bn-IN" sz="2800" b="0" i="0" dirty="0">
                <a:effectLst/>
                <a:latin typeface="Arial" panose="020B0604020202020204" pitchFamily="34" charset="0"/>
              </a:rPr>
              <a:t>মাধ্যমের প্রতিসরণাঙ্ক। এখন '</a:t>
            </a:r>
            <a:r>
              <a:rPr lang="en-US" sz="2800" b="0" i="0" dirty="0">
                <a:effectLst/>
                <a:latin typeface="Arial" panose="020B0604020202020204" pitchFamily="34" charset="0"/>
              </a:rPr>
              <a:t>x' </a:t>
            </a:r>
            <a:r>
              <a:rPr lang="bn-IN" sz="2800" b="0" i="0" dirty="0">
                <a:effectLst/>
                <a:latin typeface="Arial" panose="020B0604020202020204" pitchFamily="34" charset="0"/>
              </a:rPr>
              <a:t>মাধ্যমে আপতন কোণ যদি </a:t>
            </a:r>
            <a:r>
              <a:rPr lang="en-US" sz="2800" b="0" i="0" dirty="0">
                <a:effectLst/>
                <a:latin typeface="Arial" panose="020B0604020202020204" pitchFamily="34" charset="0"/>
              </a:rPr>
              <a:t>p </a:t>
            </a:r>
            <a:r>
              <a:rPr lang="bn-IN" sz="2800" b="0" i="0" dirty="0">
                <a:effectLst/>
                <a:latin typeface="Arial" panose="020B0604020202020204" pitchFamily="34" charset="0"/>
              </a:rPr>
              <a:t>এবং '</a:t>
            </a:r>
            <a:r>
              <a:rPr lang="en-US" sz="2800" b="0" i="0" dirty="0">
                <a:effectLst/>
                <a:latin typeface="Arial" panose="020B0604020202020204" pitchFamily="34" charset="0"/>
              </a:rPr>
              <a:t>y' </a:t>
            </a:r>
            <a:r>
              <a:rPr lang="bn-IN" sz="2800" b="0" i="0" dirty="0">
                <a:effectLst/>
                <a:latin typeface="Arial" panose="020B0604020202020204" pitchFamily="34" charset="0"/>
              </a:rPr>
              <a:t>মাধ্যমে প্রতিসরণ কোণ যদি </a:t>
            </a:r>
            <a:r>
              <a:rPr lang="en-US" sz="2800" b="0" i="0" dirty="0">
                <a:effectLst/>
                <a:latin typeface="Arial" panose="020B0604020202020204" pitchFamily="34" charset="0"/>
              </a:rPr>
              <a:t>q </a:t>
            </a:r>
            <a:r>
              <a:rPr lang="bn-IN" sz="2800" b="0" i="0" dirty="0">
                <a:effectLst/>
                <a:latin typeface="Arial" panose="020B0604020202020204" pitchFamily="34" charset="0"/>
              </a:rPr>
              <a:t>হয় তাহলে '</a:t>
            </a:r>
            <a:r>
              <a:rPr lang="en-US" sz="2800" b="0" i="0" dirty="0">
                <a:effectLst/>
                <a:latin typeface="Arial" panose="020B0604020202020204" pitchFamily="34" charset="0"/>
              </a:rPr>
              <a:t>x' </a:t>
            </a:r>
            <a:r>
              <a:rPr lang="bn-IN" sz="2800" b="0" i="0" dirty="0">
                <a:effectLst/>
                <a:latin typeface="Arial" panose="020B0604020202020204" pitchFamily="34" charset="0"/>
              </a:rPr>
              <a:t>মাধ্যমের সাপেক্ষে '</a:t>
            </a:r>
            <a:r>
              <a:rPr lang="en-US" sz="2800" b="0" i="0" dirty="0">
                <a:effectLst/>
                <a:latin typeface="Arial" panose="020B0604020202020204" pitchFamily="34" charset="0"/>
              </a:rPr>
              <a:t>y' </a:t>
            </a:r>
            <a:r>
              <a:rPr lang="bn-IN" sz="2800" b="0" i="0" dirty="0">
                <a:effectLst/>
                <a:latin typeface="Arial" panose="020B0604020202020204" pitchFamily="34" charset="0"/>
              </a:rPr>
              <a:t>মাধ্যমের প্রতিসরণাঙ্ক হবে:</a:t>
            </a:r>
          </a:p>
          <a:p>
            <a:endParaRPr lang="en-US" sz="2800" dirty="0"/>
          </a:p>
        </p:txBody>
      </p:sp>
      <p:pic>
        <p:nvPicPr>
          <p:cNvPr id="9" name="Picture 8">
            <a:extLst>
              <a:ext uri="{FF2B5EF4-FFF2-40B4-BE49-F238E27FC236}">
                <a16:creationId xmlns:a16="http://schemas.microsoft.com/office/drawing/2014/main" id="{28FDCD45-15CA-4B7F-9A02-1F608DA69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55" y="5347007"/>
            <a:ext cx="1621381" cy="822126"/>
          </a:xfrm>
          <a:prstGeom prst="rect">
            <a:avLst/>
          </a:prstGeom>
        </p:spPr>
      </p:pic>
      <p:pic>
        <p:nvPicPr>
          <p:cNvPr id="4101" name="Picture 5">
            <a:extLst>
              <a:ext uri="{FF2B5EF4-FFF2-40B4-BE49-F238E27FC236}">
                <a16:creationId xmlns:a16="http://schemas.microsoft.com/office/drawing/2014/main" id="{29F04D0D-351A-452C-ADC0-DF192777D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830" y="1332032"/>
            <a:ext cx="4015409" cy="30208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E6B48F7-11DC-43C4-B1CC-316C3ABB9F53}"/>
              </a:ext>
            </a:extLst>
          </p:cNvPr>
          <p:cNvSpPr/>
          <p:nvPr/>
        </p:nvSpPr>
        <p:spPr>
          <a:xfrm>
            <a:off x="9939130" y="5618922"/>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F755B2-CAAA-49F2-9CFB-637986D8A458}"/>
              </a:ext>
            </a:extLst>
          </p:cNvPr>
          <p:cNvSpPr/>
          <p:nvPr/>
        </p:nvSpPr>
        <p:spPr>
          <a:xfrm>
            <a:off x="7498860" y="4256287"/>
            <a:ext cx="4403462" cy="126968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0" i="0" dirty="0">
                <a:solidFill>
                  <a:srgbClr val="202122"/>
                </a:solidFill>
                <a:effectLst/>
                <a:latin typeface="Arial" panose="020B0604020202020204" pitchFamily="34" charset="0"/>
              </a:rPr>
              <a:t>আলোকরশ্মি </a:t>
            </a:r>
            <a:r>
              <a:rPr lang="en-US" sz="2800" b="0" i="0" dirty="0">
                <a:solidFill>
                  <a:srgbClr val="202122"/>
                </a:solidFill>
                <a:effectLst/>
                <a:latin typeface="Arial" panose="020B0604020202020204" pitchFamily="34" charset="0"/>
              </a:rPr>
              <a:t>x </a:t>
            </a:r>
            <a:r>
              <a:rPr lang="bn-IN" sz="2800" b="0" i="0" dirty="0">
                <a:solidFill>
                  <a:srgbClr val="202122"/>
                </a:solidFill>
                <a:effectLst/>
                <a:latin typeface="Arial" panose="020B0604020202020204" pitchFamily="34" charset="0"/>
              </a:rPr>
              <a:t>মাধ্যম থেকে </a:t>
            </a:r>
            <a:r>
              <a:rPr lang="en-US" sz="2800" b="0" i="0" dirty="0">
                <a:solidFill>
                  <a:srgbClr val="202122"/>
                </a:solidFill>
                <a:effectLst/>
                <a:latin typeface="Arial" panose="020B0604020202020204" pitchFamily="34" charset="0"/>
              </a:rPr>
              <a:t>y </a:t>
            </a:r>
            <a:r>
              <a:rPr lang="bn-IN" sz="2800" b="0" i="0" dirty="0">
                <a:solidFill>
                  <a:srgbClr val="202122"/>
                </a:solidFill>
                <a:effectLst/>
                <a:latin typeface="Arial" panose="020B0604020202020204" pitchFamily="34" charset="0"/>
              </a:rPr>
              <a:t>মাধ্যমে প্রবেশ করছে। যেখানে </a:t>
            </a:r>
            <a:r>
              <a:rPr lang="en-US" sz="2800" b="0" i="0" dirty="0">
                <a:solidFill>
                  <a:srgbClr val="202122"/>
                </a:solidFill>
                <a:effectLst/>
                <a:latin typeface="Arial" panose="020B0604020202020204" pitchFamily="34" charset="0"/>
              </a:rPr>
              <a:t>p</a:t>
            </a:r>
            <a:r>
              <a:rPr lang="bn-IN" sz="2800" b="0" i="0" dirty="0">
                <a:solidFill>
                  <a:srgbClr val="202122"/>
                </a:solidFill>
                <a:effectLst/>
                <a:latin typeface="Arial" panose="020B0604020202020204" pitchFamily="34" charset="0"/>
              </a:rPr>
              <a:t>আপতন কোণ এবং </a:t>
            </a:r>
            <a:r>
              <a:rPr lang="en-US" sz="2800" b="0" i="0" dirty="0">
                <a:solidFill>
                  <a:srgbClr val="202122"/>
                </a:solidFill>
                <a:effectLst/>
                <a:latin typeface="Arial" panose="020B0604020202020204" pitchFamily="34" charset="0"/>
              </a:rPr>
              <a:t>q </a:t>
            </a:r>
            <a:r>
              <a:rPr lang="bn-IN" sz="2800" b="0" i="0" dirty="0">
                <a:solidFill>
                  <a:srgbClr val="202122"/>
                </a:solidFill>
                <a:effectLst/>
                <a:latin typeface="Arial" panose="020B0604020202020204" pitchFamily="34" charset="0"/>
              </a:rPr>
              <a:t>প্রতিসরণ কোণ।</a:t>
            </a:r>
            <a:endParaRPr lang="en-US" sz="2800" dirty="0"/>
          </a:p>
        </p:txBody>
      </p:sp>
    </p:spTree>
    <p:extLst>
      <p:ext uri="{BB962C8B-B14F-4D97-AF65-F5344CB8AC3E}">
        <p14:creationId xmlns:p14="http://schemas.microsoft.com/office/powerpoint/2010/main" val="217335398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0195" y="1413063"/>
            <a:ext cx="10280468" cy="3539430"/>
          </a:xfrm>
          <a:prstGeom prst="rect">
            <a:avLst/>
          </a:prstGeom>
          <a:noFill/>
        </p:spPr>
        <p:txBody>
          <a:bodyPr wrap="square" rtlCol="0">
            <a:spAutoFit/>
          </a:bodyPr>
          <a:lstStyle/>
          <a:p>
            <a:r>
              <a:rPr lang="bn-IN" sz="3200" b="0" i="0" dirty="0">
                <a:effectLst/>
                <a:latin typeface="Arial" panose="020B0604020202020204" pitchFamily="34" charset="0"/>
              </a:rPr>
              <a:t>কোনো নির্দিষ্ট </a:t>
            </a:r>
            <a:r>
              <a:rPr lang="bn-IN" sz="3200" b="0" i="0" u="none" strike="noStrike" dirty="0">
                <a:effectLst/>
                <a:latin typeface="Arial" panose="020B0604020202020204" pitchFamily="34" charset="0"/>
              </a:rPr>
              <a:t>রংয়ের</a:t>
            </a:r>
            <a:r>
              <a:rPr lang="bn-IN" sz="3200" b="0" i="0" dirty="0">
                <a:effectLst/>
                <a:latin typeface="Arial" panose="020B0604020202020204" pitchFamily="34" charset="0"/>
              </a:rPr>
              <a:t> আলো যখন শূন্য মাধ্যম থেকে কোন স্বচ্ছ মাধ্যমে তীর্যকভাবে প্রবেশ করে তখন আপতন কোণ ও প্রতিসরণ কোণের সাইনের অণুপাতকে উক্ত মাধ্যমটির পরম প্রতিসরণাঙ্ক বলে। অর্থাৎ শূন্য মাধ্যমে কোন নির্দিষ্ট রংয়ের আলোকরশ্মির আপতন কোন </a:t>
            </a:r>
            <a:r>
              <a:rPr lang="en-US" sz="3200" b="0" i="0" dirty="0">
                <a:effectLst/>
                <a:latin typeface="Arial" panose="020B0604020202020204" pitchFamily="34" charset="0"/>
              </a:rPr>
              <a:t>p </a:t>
            </a:r>
            <a:r>
              <a:rPr lang="bn-IN" sz="3200" b="0" i="0" dirty="0">
                <a:effectLst/>
                <a:latin typeface="Arial" panose="020B0604020202020204" pitchFamily="34" charset="0"/>
              </a:rPr>
              <a:t>এবং অন্য মাধ্যমটিতে (ধরি, মাধ্যমটি </a:t>
            </a:r>
            <a:r>
              <a:rPr lang="en-US" sz="3200" b="0" i="0" dirty="0">
                <a:effectLst/>
                <a:latin typeface="Arial" panose="020B0604020202020204" pitchFamily="34" charset="0"/>
              </a:rPr>
              <a:t>y) </a:t>
            </a:r>
            <a:r>
              <a:rPr lang="bn-IN" sz="3200" b="0" i="0" dirty="0">
                <a:effectLst/>
                <a:latin typeface="Arial" panose="020B0604020202020204" pitchFamily="34" charset="0"/>
              </a:rPr>
              <a:t>প্রতিসরণ কোণ </a:t>
            </a:r>
            <a:r>
              <a:rPr lang="en-US" sz="3200" b="0" i="0" dirty="0">
                <a:effectLst/>
                <a:latin typeface="Arial" panose="020B0604020202020204" pitchFamily="34" charset="0"/>
              </a:rPr>
              <a:t>q </a:t>
            </a:r>
            <a:r>
              <a:rPr lang="bn-IN" sz="3200" b="0" i="0" dirty="0">
                <a:effectLst/>
                <a:latin typeface="Arial" panose="020B0604020202020204" pitchFamily="34" charset="0"/>
              </a:rPr>
              <a:t>হলে, উক্ত </a:t>
            </a:r>
            <a:r>
              <a:rPr lang="en-US" sz="3200" b="0" i="0" dirty="0">
                <a:effectLst/>
                <a:latin typeface="Arial" panose="020B0604020202020204" pitchFamily="34" charset="0"/>
              </a:rPr>
              <a:t>y </a:t>
            </a:r>
            <a:r>
              <a:rPr lang="bn-IN" sz="3200" b="0" i="0" dirty="0">
                <a:effectLst/>
                <a:latin typeface="Arial" panose="020B0604020202020204" pitchFamily="34" charset="0"/>
              </a:rPr>
              <a:t>মাধ্যমটির পরম প্রতিসরণাঙ্ক হবে:</a:t>
            </a:r>
          </a:p>
          <a:p>
            <a:endParaRPr lang="bn-IN" sz="3200" b="0" i="0" dirty="0">
              <a:effectLst/>
              <a:latin typeface="Arial" panose="020B0604020202020204" pitchFamily="34" charset="0"/>
            </a:endParaRPr>
          </a:p>
          <a:p>
            <a:endParaRPr lang="en-US" sz="3200" dirty="0"/>
          </a:p>
        </p:txBody>
      </p:sp>
      <p:pic>
        <p:nvPicPr>
          <p:cNvPr id="4" name="Picture 3">
            <a:extLst>
              <a:ext uri="{FF2B5EF4-FFF2-40B4-BE49-F238E27FC236}">
                <a16:creationId xmlns:a16="http://schemas.microsoft.com/office/drawing/2014/main" id="{16A2978B-9F56-4B16-832B-CE3144A1A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195" y="3959373"/>
            <a:ext cx="1921842" cy="993120"/>
          </a:xfrm>
          <a:prstGeom prst="rect">
            <a:avLst/>
          </a:prstGeom>
        </p:spPr>
      </p:pic>
      <p:sp>
        <p:nvSpPr>
          <p:cNvPr id="7" name="TextBox 6">
            <a:extLst>
              <a:ext uri="{FF2B5EF4-FFF2-40B4-BE49-F238E27FC236}">
                <a16:creationId xmlns:a16="http://schemas.microsoft.com/office/drawing/2014/main" id="{95FEB11E-81D4-481A-A5E8-37F1418565DF}"/>
              </a:ext>
            </a:extLst>
          </p:cNvPr>
          <p:cNvSpPr txBox="1"/>
          <p:nvPr/>
        </p:nvSpPr>
        <p:spPr>
          <a:xfrm>
            <a:off x="3776869" y="477077"/>
            <a:ext cx="4174435" cy="769441"/>
          </a:xfrm>
          <a:prstGeom prst="rect">
            <a:avLst/>
          </a:prstGeom>
          <a:solidFill>
            <a:schemeClr val="accent2"/>
          </a:solidFill>
        </p:spPr>
        <p:txBody>
          <a:bodyPr wrap="square" rtlCol="0">
            <a:spAutoFit/>
          </a:bodyPr>
          <a:lstStyle/>
          <a:p>
            <a:r>
              <a:rPr lang="bn-IN" sz="4400" dirty="0">
                <a:solidFill>
                  <a:schemeClr val="bg1"/>
                </a:solidFill>
              </a:rPr>
              <a:t>   </a:t>
            </a:r>
            <a:r>
              <a:rPr lang="bn-IN" sz="4400" i="0" dirty="0">
                <a:solidFill>
                  <a:schemeClr val="bg1"/>
                </a:solidFill>
                <a:effectLst/>
                <a:latin typeface="Arial" panose="020B0604020202020204" pitchFamily="34" charset="0"/>
              </a:rPr>
              <a:t>পরম প্রতিসরণাঙ্ক</a:t>
            </a:r>
            <a:r>
              <a:rPr lang="bn-IN"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29462863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19647" y="410776"/>
            <a:ext cx="3143748" cy="769441"/>
          </a:xfrm>
          <a:prstGeom prst="rect">
            <a:avLst/>
          </a:prstGeom>
          <a:solidFill>
            <a:schemeClr val="accent2"/>
          </a:solidFill>
        </p:spPr>
        <p:txBody>
          <a:bodyPr wrap="square" rtlCol="0">
            <a:spAutoFit/>
          </a:bodyPr>
          <a:lstStyle/>
          <a:p>
            <a:r>
              <a:rPr lang="bn-IN" sz="4400" dirty="0">
                <a:solidFill>
                  <a:schemeClr val="bg1"/>
                </a:solidFill>
              </a:rPr>
              <a:t>   জোড়ায় কাজ </a:t>
            </a:r>
            <a:endParaRPr lang="en-US" sz="4400" dirty="0">
              <a:solidFill>
                <a:schemeClr val="bg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606" y="1348303"/>
            <a:ext cx="5159829" cy="2643869"/>
          </a:xfrm>
          <a:prstGeom prst="rect">
            <a:avLst/>
          </a:prstGeom>
        </p:spPr>
      </p:pic>
      <p:sp>
        <p:nvSpPr>
          <p:cNvPr id="5" name="Rectangle 4"/>
          <p:cNvSpPr/>
          <p:nvPr/>
        </p:nvSpPr>
        <p:spPr>
          <a:xfrm>
            <a:off x="2305879" y="4345789"/>
            <a:ext cx="7513982" cy="72979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chemeClr val="tx1"/>
                </a:solidFill>
                <a:latin typeface="Arial" panose="020B0604020202020204" pitchFamily="34" charset="0"/>
              </a:rPr>
              <a:t>আপেক্ষিক প্রতিসরণাঙ্ক পরম প্রতিসরণাঙ্কের মধ্যে দুটি পার্থক্য লিখ। </a:t>
            </a:r>
            <a:r>
              <a:rPr lang="en-US" sz="2800" dirty="0">
                <a:solidFill>
                  <a:schemeClr val="tx1"/>
                </a:solidFill>
                <a:latin typeface="Arial" panose="020B0604020202020204" pitchFamily="34" charset="0"/>
              </a:rPr>
              <a:t> </a:t>
            </a:r>
            <a:endParaRPr lang="bn-IN" sz="2800" dirty="0">
              <a:solidFill>
                <a:schemeClr val="tx1"/>
              </a:solidFill>
              <a:latin typeface="Arial" panose="020B0604020202020204" pitchFamily="34" charset="0"/>
            </a:endParaRPr>
          </a:p>
        </p:txBody>
      </p:sp>
    </p:spTree>
    <p:extLst>
      <p:ext uri="{BB962C8B-B14F-4D97-AF65-F5344CB8AC3E}">
        <p14:creationId xmlns:p14="http://schemas.microsoft.com/office/powerpoint/2010/main" val="90982713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11798" y="297038"/>
            <a:ext cx="2578115" cy="72224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4400" dirty="0">
              <a:solidFill>
                <a:schemeClr val="bg1"/>
              </a:solidFill>
            </a:endParaRPr>
          </a:p>
          <a:p>
            <a:r>
              <a:rPr lang="bn-IN" sz="4400" dirty="0">
                <a:solidFill>
                  <a:schemeClr val="bg1"/>
                </a:solidFill>
              </a:rPr>
              <a:t> </a:t>
            </a:r>
            <a:r>
              <a:rPr lang="bn-IN" sz="4400" b="0" i="0" dirty="0">
                <a:solidFill>
                  <a:schemeClr val="bg1"/>
                </a:solidFill>
                <a:effectLst/>
                <a:latin typeface="Linux Libertine"/>
              </a:rPr>
              <a:t>সংকট কোণ</a:t>
            </a:r>
          </a:p>
          <a:p>
            <a:endParaRPr lang="en-US" sz="4400" dirty="0">
              <a:solidFill>
                <a:schemeClr val="bg1"/>
              </a:solidFill>
            </a:endParaRPr>
          </a:p>
        </p:txBody>
      </p:sp>
      <p:sp>
        <p:nvSpPr>
          <p:cNvPr id="4" name="TextBox 3"/>
          <p:cNvSpPr txBox="1"/>
          <p:nvPr/>
        </p:nvSpPr>
        <p:spPr>
          <a:xfrm>
            <a:off x="954156" y="1019282"/>
            <a:ext cx="10349947" cy="6124754"/>
          </a:xfrm>
          <a:prstGeom prst="rect">
            <a:avLst/>
          </a:prstGeom>
          <a:noFill/>
        </p:spPr>
        <p:txBody>
          <a:bodyPr wrap="square" rtlCol="0">
            <a:spAutoFit/>
          </a:bodyPr>
          <a:lstStyle/>
          <a:p>
            <a:pPr algn="l"/>
            <a:r>
              <a:rPr lang="bn-IN" sz="2800" b="0" i="0" dirty="0">
                <a:solidFill>
                  <a:srgbClr val="202122"/>
                </a:solidFill>
                <a:effectLst/>
                <a:latin typeface="+mj-lt"/>
              </a:rPr>
              <a:t>নির্দিষ্ট রঙের আলোক রশ্মি ঘন মাধ্যম থেকে হালকা মাধ্যমে প্রতিসরিত হওয়ার সময় আপতন কোণের যে মানের জন্য প্রতিসরণ কোণের মান এক সমকোণ হয় অর্থাৎ প্রতিসরিত রশ্মি বিভেদ তল ঘেঁষে চলে যায় তাকে ঐ রঙের জন্য হালকা মাধ্যমের সাপেক্ষে ঘন মাধ্যমের সংকট কোণ বা ক্রান্তি কোণ (</a:t>
            </a:r>
            <a:r>
              <a:rPr lang="en-US" sz="2800" b="0" i="0" dirty="0">
                <a:solidFill>
                  <a:srgbClr val="202122"/>
                </a:solidFill>
                <a:effectLst/>
                <a:latin typeface="+mj-lt"/>
              </a:rPr>
              <a:t>critical angle) </a:t>
            </a:r>
            <a:r>
              <a:rPr lang="bn-IN" sz="2800" b="0" i="0" dirty="0">
                <a:solidFill>
                  <a:srgbClr val="202122"/>
                </a:solidFill>
                <a:effectLst/>
                <a:latin typeface="+mj-lt"/>
              </a:rPr>
              <a:t>বলে।</a:t>
            </a:r>
          </a:p>
          <a:p>
            <a:pPr algn="l"/>
            <a:r>
              <a:rPr lang="bn-IN" sz="2800" b="0" i="0" dirty="0">
                <a:solidFill>
                  <a:srgbClr val="202122"/>
                </a:solidFill>
                <a:effectLst/>
                <a:latin typeface="+mj-lt"/>
              </a:rPr>
              <a:t>সংকট কোণ বা ক্রান্তি কোণকে </a:t>
            </a:r>
            <a:r>
              <a:rPr lang="el-GR" sz="2800" b="0" i="1" dirty="0">
                <a:solidFill>
                  <a:srgbClr val="202122"/>
                </a:solidFill>
                <a:effectLst/>
                <a:latin typeface="+mj-lt"/>
              </a:rPr>
              <a:t>θ</a:t>
            </a:r>
            <a:r>
              <a:rPr lang="en-US" sz="2800" b="0" i="1" baseline="-25000" dirty="0">
                <a:solidFill>
                  <a:srgbClr val="202122"/>
                </a:solidFill>
                <a:effectLst/>
                <a:latin typeface="+mj-lt"/>
              </a:rPr>
              <a:t>c</a:t>
            </a:r>
            <a:r>
              <a:rPr lang="en-US" sz="2800" b="0" i="0" dirty="0">
                <a:solidFill>
                  <a:srgbClr val="202122"/>
                </a:solidFill>
                <a:effectLst/>
                <a:latin typeface="+mj-lt"/>
              </a:rPr>
              <a:t> </a:t>
            </a:r>
            <a:r>
              <a:rPr lang="bn-IN" sz="2800" b="0" i="0" dirty="0">
                <a:solidFill>
                  <a:srgbClr val="202122"/>
                </a:solidFill>
                <a:effectLst/>
                <a:latin typeface="+mj-lt"/>
              </a:rPr>
              <a:t>দ্বারা প্রকাশ করা হয়। </a:t>
            </a:r>
            <a:r>
              <a:rPr lang="el-GR" sz="2800" b="0" i="1" dirty="0">
                <a:solidFill>
                  <a:srgbClr val="202122"/>
                </a:solidFill>
                <a:effectLst/>
                <a:latin typeface="+mj-lt"/>
              </a:rPr>
              <a:t>θ</a:t>
            </a:r>
            <a:r>
              <a:rPr lang="en-US" sz="2800" b="0" i="1" baseline="-25000" dirty="0">
                <a:solidFill>
                  <a:srgbClr val="202122"/>
                </a:solidFill>
                <a:effectLst/>
                <a:latin typeface="+mj-lt"/>
              </a:rPr>
              <a:t>c</a:t>
            </a:r>
            <a:r>
              <a:rPr lang="en-US" sz="2800" b="0" i="1" dirty="0">
                <a:solidFill>
                  <a:srgbClr val="202122"/>
                </a:solidFill>
                <a:effectLst/>
                <a:latin typeface="+mj-lt"/>
              </a:rPr>
              <a:t> = sin</a:t>
            </a:r>
            <a:r>
              <a:rPr lang="en-US" sz="2800" b="0" i="1" baseline="30000" dirty="0">
                <a:solidFill>
                  <a:srgbClr val="202122"/>
                </a:solidFill>
                <a:effectLst/>
                <a:latin typeface="+mj-lt"/>
              </a:rPr>
              <a:t>-1</a:t>
            </a:r>
            <a:r>
              <a:rPr lang="en-US" sz="2800" b="0" i="1" dirty="0">
                <a:solidFill>
                  <a:srgbClr val="202122"/>
                </a:solidFill>
                <a:effectLst/>
                <a:latin typeface="+mj-lt"/>
              </a:rPr>
              <a:t> (</a:t>
            </a:r>
            <a:r>
              <a:rPr lang="el-GR" sz="2800" b="0" i="1" dirty="0">
                <a:solidFill>
                  <a:srgbClr val="202122"/>
                </a:solidFill>
                <a:effectLst/>
                <a:latin typeface="+mj-lt"/>
              </a:rPr>
              <a:t>η</a:t>
            </a:r>
            <a:r>
              <a:rPr lang="el-GR" sz="2800" b="0" i="1" baseline="-25000" dirty="0">
                <a:solidFill>
                  <a:srgbClr val="202122"/>
                </a:solidFill>
                <a:effectLst/>
                <a:latin typeface="+mj-lt"/>
              </a:rPr>
              <a:t>2</a:t>
            </a:r>
            <a:r>
              <a:rPr lang="el-GR" sz="2800" b="0" i="1" dirty="0">
                <a:solidFill>
                  <a:srgbClr val="202122"/>
                </a:solidFill>
                <a:effectLst/>
                <a:latin typeface="+mj-lt"/>
              </a:rPr>
              <a:t>/η</a:t>
            </a:r>
            <a:r>
              <a:rPr lang="el-GR" sz="2800" b="0" i="1" baseline="-25000" dirty="0">
                <a:solidFill>
                  <a:srgbClr val="202122"/>
                </a:solidFill>
                <a:effectLst/>
                <a:latin typeface="+mj-lt"/>
              </a:rPr>
              <a:t>1</a:t>
            </a:r>
            <a:r>
              <a:rPr lang="el-GR" sz="2800" b="0" i="1" dirty="0">
                <a:solidFill>
                  <a:srgbClr val="202122"/>
                </a:solidFill>
                <a:effectLst/>
                <a:latin typeface="+mj-lt"/>
              </a:rPr>
              <a:t>)</a:t>
            </a:r>
            <a:endParaRPr lang="bn-IN" sz="2800" b="0" i="1" dirty="0">
              <a:solidFill>
                <a:srgbClr val="202122"/>
              </a:solidFill>
              <a:effectLst/>
              <a:latin typeface="+mj-lt"/>
            </a:endParaRPr>
          </a:p>
          <a:p>
            <a:pPr algn="l"/>
            <a:r>
              <a:rPr lang="bn-IN" sz="2800" b="0" i="0" dirty="0">
                <a:solidFill>
                  <a:srgbClr val="202122"/>
                </a:solidFill>
                <a:effectLst/>
                <a:latin typeface="+mj-lt"/>
              </a:rPr>
              <a:t>নিম্নে এর প্রমাণ দেওয়া হলো।</a:t>
            </a:r>
          </a:p>
          <a:p>
            <a:pPr algn="l"/>
            <a:r>
              <a:rPr lang="bn-IN" sz="2800" b="0" i="0" dirty="0">
                <a:solidFill>
                  <a:srgbClr val="202122"/>
                </a:solidFill>
                <a:effectLst/>
                <a:latin typeface="+mj-lt"/>
              </a:rPr>
              <a:t>প্রমাণ:</a:t>
            </a:r>
          </a:p>
          <a:p>
            <a:pPr algn="l"/>
            <a:r>
              <a:rPr lang="bn-IN" sz="2800" b="0" i="0" dirty="0">
                <a:solidFill>
                  <a:srgbClr val="202122"/>
                </a:solidFill>
                <a:effectLst/>
                <a:latin typeface="+mj-lt"/>
              </a:rPr>
              <a:t>আমরা জানি, পূর্ণ অভ্যন্তরীণ প্রতিফলন হওয়ার জন্য আলোকরশ্মিকে ঘন মাধ্যম থেকে হালকা মাধ্যমে প্রবেশ করতে হয়।</a:t>
            </a:r>
          </a:p>
          <a:p>
            <a:pPr algn="l"/>
            <a:r>
              <a:rPr lang="bn-IN" sz="2800" b="0" i="0" dirty="0">
                <a:solidFill>
                  <a:srgbClr val="202122"/>
                </a:solidFill>
                <a:effectLst/>
                <a:latin typeface="+mj-lt"/>
              </a:rPr>
              <a:t>ধরি, ঘন মাধ্যম = 1, হালকা মাধ্যম= 2 ।</a:t>
            </a:r>
          </a:p>
          <a:p>
            <a:pPr algn="l"/>
            <a:r>
              <a:rPr lang="bn-IN" sz="2800" b="0" i="0" dirty="0">
                <a:solidFill>
                  <a:srgbClr val="202122"/>
                </a:solidFill>
                <a:effectLst/>
                <a:latin typeface="+mj-lt"/>
              </a:rPr>
              <a:t>আলোকরশ্মি 1 মাধ্যমে </a:t>
            </a:r>
            <a:r>
              <a:rPr lang="en-US" sz="2800" b="0" i="0" dirty="0" err="1">
                <a:solidFill>
                  <a:srgbClr val="202122"/>
                </a:solidFill>
                <a:effectLst/>
                <a:latin typeface="+mj-lt"/>
              </a:rPr>
              <a:t>i</a:t>
            </a:r>
            <a:r>
              <a:rPr lang="en-US" sz="2800" b="0" i="0" dirty="0">
                <a:solidFill>
                  <a:srgbClr val="202122"/>
                </a:solidFill>
                <a:effectLst/>
                <a:latin typeface="+mj-lt"/>
              </a:rPr>
              <a:t> </a:t>
            </a:r>
            <a:r>
              <a:rPr lang="bn-IN" sz="2800" b="0" i="0" dirty="0">
                <a:solidFill>
                  <a:srgbClr val="202122"/>
                </a:solidFill>
                <a:effectLst/>
                <a:latin typeface="+mj-lt"/>
              </a:rPr>
              <a:t>কোণে আপতিত হয়েছে। এর ফলে প্রতিসরিত রশ্মিটি বিভেদতল ঘেষে প্রতিসরিত হয়েছে।</a:t>
            </a:r>
          </a:p>
          <a:p>
            <a:pPr algn="l"/>
            <a:endParaRPr lang="bn-IN" sz="2800" b="0" i="1" dirty="0">
              <a:solidFill>
                <a:srgbClr val="202122"/>
              </a:solidFill>
              <a:effectLst/>
              <a:latin typeface="+mj-lt"/>
            </a:endParaRPr>
          </a:p>
          <a:p>
            <a:pPr algn="l"/>
            <a:endParaRPr lang="el-GR" sz="2800" b="0" i="0" dirty="0">
              <a:solidFill>
                <a:srgbClr val="202122"/>
              </a:solidFill>
              <a:effectLst/>
              <a:latin typeface="+mj-lt"/>
            </a:endParaRPr>
          </a:p>
        </p:txBody>
      </p:sp>
    </p:spTree>
    <p:extLst>
      <p:ext uri="{BB962C8B-B14F-4D97-AF65-F5344CB8AC3E}">
        <p14:creationId xmlns:p14="http://schemas.microsoft.com/office/powerpoint/2010/main" val="115579772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2BB735-BA28-4867-AA02-0DAAB692D2BE}"/>
              </a:ext>
            </a:extLst>
          </p:cNvPr>
          <p:cNvSpPr txBox="1"/>
          <p:nvPr/>
        </p:nvSpPr>
        <p:spPr>
          <a:xfrm>
            <a:off x="914399" y="487025"/>
            <a:ext cx="9475305" cy="5693866"/>
          </a:xfrm>
          <a:prstGeom prst="rect">
            <a:avLst/>
          </a:prstGeom>
          <a:noFill/>
        </p:spPr>
        <p:txBody>
          <a:bodyPr wrap="square" rtlCol="0">
            <a:spAutoFit/>
          </a:bodyPr>
          <a:lstStyle/>
          <a:p>
            <a:pPr algn="l"/>
            <a:r>
              <a:rPr lang="bn-IN" sz="2800" b="0" i="0" dirty="0">
                <a:solidFill>
                  <a:srgbClr val="202122"/>
                </a:solidFill>
                <a:effectLst/>
                <a:latin typeface="+mj-lt"/>
              </a:rPr>
              <a:t>যেহেতু বিভেদতলে আলোকরশ্মি প্রতিসরিত হয়েছে, তাই প্রতিসরণ কোণের মান, </a:t>
            </a:r>
            <a:r>
              <a:rPr lang="en-US" sz="2800" b="0" i="0" dirty="0">
                <a:solidFill>
                  <a:srgbClr val="202122"/>
                </a:solidFill>
                <a:effectLst/>
                <a:latin typeface="+mj-lt"/>
              </a:rPr>
              <a:t>r=90° </a:t>
            </a:r>
            <a:r>
              <a:rPr lang="bn-IN" sz="2800" b="0" i="0" dirty="0">
                <a:solidFill>
                  <a:srgbClr val="202122"/>
                </a:solidFill>
                <a:effectLst/>
                <a:latin typeface="+mj-lt"/>
              </a:rPr>
              <a:t>এবং </a:t>
            </a:r>
            <a:r>
              <a:rPr lang="en-US" sz="2800" b="0" i="0" dirty="0" err="1">
                <a:solidFill>
                  <a:srgbClr val="202122"/>
                </a:solidFill>
                <a:effectLst/>
                <a:latin typeface="+mj-lt"/>
              </a:rPr>
              <a:t>i</a:t>
            </a:r>
            <a:r>
              <a:rPr lang="en-US" sz="2800" b="0" i="0" dirty="0">
                <a:solidFill>
                  <a:srgbClr val="202122"/>
                </a:solidFill>
                <a:effectLst/>
                <a:latin typeface="+mj-lt"/>
              </a:rPr>
              <a:t> </a:t>
            </a:r>
            <a:r>
              <a:rPr lang="bn-IN" sz="2800" b="0" i="0" dirty="0">
                <a:solidFill>
                  <a:srgbClr val="202122"/>
                </a:solidFill>
                <a:effectLst/>
                <a:latin typeface="+mj-lt"/>
              </a:rPr>
              <a:t>কোণে আলো আপতিত হওয়ার কারণে এটি বিভেদতল ঘেষে প্রতিফলিত হয়েছে। সুতরাং </a:t>
            </a:r>
            <a:r>
              <a:rPr lang="en-US" sz="2800" b="0" i="0" dirty="0" err="1">
                <a:solidFill>
                  <a:srgbClr val="202122"/>
                </a:solidFill>
                <a:effectLst/>
                <a:latin typeface="+mj-lt"/>
              </a:rPr>
              <a:t>i</a:t>
            </a:r>
            <a:r>
              <a:rPr lang="en-US" sz="2800" b="0" i="0" dirty="0">
                <a:solidFill>
                  <a:srgbClr val="202122"/>
                </a:solidFill>
                <a:effectLst/>
                <a:latin typeface="+mj-lt"/>
              </a:rPr>
              <a:t>= </a:t>
            </a:r>
            <a:r>
              <a:rPr lang="el-GR" sz="2800" b="0" i="0" dirty="0">
                <a:solidFill>
                  <a:srgbClr val="202122"/>
                </a:solidFill>
                <a:effectLst/>
                <a:latin typeface="+mj-lt"/>
              </a:rPr>
              <a:t>θ</a:t>
            </a:r>
            <a:r>
              <a:rPr lang="en-US" sz="2800" b="0" i="0" baseline="-25000" dirty="0">
                <a:solidFill>
                  <a:srgbClr val="202122"/>
                </a:solidFill>
                <a:effectLst/>
                <a:latin typeface="+mj-lt"/>
              </a:rPr>
              <a:t>c</a:t>
            </a:r>
            <a:endParaRPr lang="en-US" sz="2800" b="0" i="0" dirty="0">
              <a:solidFill>
                <a:srgbClr val="202122"/>
              </a:solidFill>
              <a:effectLst/>
              <a:latin typeface="+mj-lt"/>
            </a:endParaRPr>
          </a:p>
          <a:p>
            <a:pPr algn="l"/>
            <a:r>
              <a:rPr lang="bn-IN" sz="2800" b="0" i="0" dirty="0">
                <a:solidFill>
                  <a:srgbClr val="202122"/>
                </a:solidFill>
                <a:effectLst/>
                <a:latin typeface="+mj-lt"/>
              </a:rPr>
              <a:t>প্রতিসরণের সুত্র থেকে আমরা পাই,</a:t>
            </a:r>
          </a:p>
          <a:p>
            <a:pPr algn="l"/>
            <a:r>
              <a:rPr lang="bn-IN" sz="2800" b="0" i="0" dirty="0">
                <a:solidFill>
                  <a:srgbClr val="202122"/>
                </a:solidFill>
                <a:effectLst/>
                <a:latin typeface="+mj-lt"/>
              </a:rPr>
              <a:t>প্রথম মাধ্যমের প্রতিসরণাঙ্ক×কোণের সাইন = দ্বিতীয় মাধ্যমের প্রতিসরণাঙ্ক×কোণের সাইন</a:t>
            </a:r>
          </a:p>
          <a:p>
            <a:pPr algn="l"/>
            <a:r>
              <a:rPr lang="bn-IN" sz="2800" b="0" i="0" dirty="0">
                <a:solidFill>
                  <a:srgbClr val="202122"/>
                </a:solidFill>
                <a:effectLst/>
                <a:latin typeface="+mj-lt"/>
              </a:rPr>
              <a:t>বা, </a:t>
            </a:r>
            <a:r>
              <a:rPr lang="el-GR" sz="2800" b="0" i="0" dirty="0">
                <a:solidFill>
                  <a:srgbClr val="202122"/>
                </a:solidFill>
                <a:effectLst/>
                <a:latin typeface="+mj-lt"/>
              </a:rPr>
              <a:t>η</a:t>
            </a:r>
            <a:r>
              <a:rPr lang="el-GR" sz="2800" b="0" i="0" baseline="-25000" dirty="0">
                <a:solidFill>
                  <a:srgbClr val="202122"/>
                </a:solidFill>
                <a:effectLst/>
                <a:latin typeface="+mj-lt"/>
              </a:rPr>
              <a:t>1</a:t>
            </a:r>
            <a:r>
              <a:rPr lang="el-GR" sz="2800" b="0" i="0" dirty="0">
                <a:solidFill>
                  <a:srgbClr val="202122"/>
                </a:solidFill>
                <a:effectLst/>
                <a:latin typeface="+mj-lt"/>
              </a:rPr>
              <a:t> </a:t>
            </a:r>
            <a:r>
              <a:rPr lang="en-US" sz="2800" b="0" i="0" dirty="0">
                <a:solidFill>
                  <a:srgbClr val="202122"/>
                </a:solidFill>
                <a:effectLst/>
                <a:latin typeface="+mj-lt"/>
              </a:rPr>
              <a:t>sin </a:t>
            </a:r>
            <a:r>
              <a:rPr lang="en-US" sz="2800" b="0" i="0" dirty="0" err="1">
                <a:solidFill>
                  <a:srgbClr val="202122"/>
                </a:solidFill>
                <a:effectLst/>
                <a:latin typeface="+mj-lt"/>
              </a:rPr>
              <a:t>i</a:t>
            </a:r>
            <a:r>
              <a:rPr lang="en-US" sz="2800" b="0" i="0" dirty="0">
                <a:solidFill>
                  <a:srgbClr val="202122"/>
                </a:solidFill>
                <a:effectLst/>
                <a:latin typeface="+mj-lt"/>
              </a:rPr>
              <a:t> = </a:t>
            </a:r>
            <a:r>
              <a:rPr lang="el-GR" sz="2800" b="0" i="0" dirty="0">
                <a:solidFill>
                  <a:srgbClr val="202122"/>
                </a:solidFill>
                <a:effectLst/>
                <a:latin typeface="+mj-lt"/>
              </a:rPr>
              <a:t>η</a:t>
            </a:r>
            <a:r>
              <a:rPr lang="el-GR" sz="2800" b="0" i="0" baseline="-25000" dirty="0">
                <a:solidFill>
                  <a:srgbClr val="202122"/>
                </a:solidFill>
                <a:effectLst/>
                <a:latin typeface="+mj-lt"/>
              </a:rPr>
              <a:t>2</a:t>
            </a:r>
            <a:r>
              <a:rPr lang="en-US" sz="2800" b="0" i="0" dirty="0">
                <a:solidFill>
                  <a:srgbClr val="202122"/>
                </a:solidFill>
                <a:effectLst/>
                <a:latin typeface="+mj-lt"/>
              </a:rPr>
              <a:t>sin r</a:t>
            </a:r>
          </a:p>
          <a:p>
            <a:pPr algn="l"/>
            <a:r>
              <a:rPr lang="bn-IN" sz="2800" b="0" i="0" dirty="0">
                <a:solidFill>
                  <a:srgbClr val="202122"/>
                </a:solidFill>
                <a:effectLst/>
                <a:latin typeface="+mj-lt"/>
              </a:rPr>
              <a:t>বা, </a:t>
            </a:r>
            <a:r>
              <a:rPr lang="el-GR" sz="2800" b="0" i="0" dirty="0">
                <a:solidFill>
                  <a:srgbClr val="202122"/>
                </a:solidFill>
                <a:effectLst/>
                <a:latin typeface="+mj-lt"/>
              </a:rPr>
              <a:t>η</a:t>
            </a:r>
            <a:r>
              <a:rPr lang="el-GR" sz="2800" b="0" i="0" baseline="-25000" dirty="0">
                <a:solidFill>
                  <a:srgbClr val="202122"/>
                </a:solidFill>
                <a:effectLst/>
                <a:latin typeface="+mj-lt"/>
              </a:rPr>
              <a:t>1</a:t>
            </a:r>
            <a:r>
              <a:rPr lang="el-GR" sz="2800" b="0" i="0" dirty="0">
                <a:solidFill>
                  <a:srgbClr val="202122"/>
                </a:solidFill>
                <a:effectLst/>
                <a:latin typeface="+mj-lt"/>
              </a:rPr>
              <a:t> </a:t>
            </a:r>
            <a:r>
              <a:rPr lang="en-US" sz="2800" b="0" i="0" dirty="0">
                <a:solidFill>
                  <a:srgbClr val="202122"/>
                </a:solidFill>
                <a:effectLst/>
                <a:latin typeface="+mj-lt"/>
              </a:rPr>
              <a:t>sin</a:t>
            </a:r>
            <a:r>
              <a:rPr lang="el-GR" sz="2800" b="0" i="0" dirty="0">
                <a:solidFill>
                  <a:srgbClr val="202122"/>
                </a:solidFill>
                <a:effectLst/>
                <a:latin typeface="+mj-lt"/>
              </a:rPr>
              <a:t>θ</a:t>
            </a:r>
            <a:r>
              <a:rPr lang="en-US" sz="2800" b="0" i="0" baseline="-25000" dirty="0">
                <a:solidFill>
                  <a:srgbClr val="202122"/>
                </a:solidFill>
                <a:effectLst/>
                <a:latin typeface="+mj-lt"/>
              </a:rPr>
              <a:t>c</a:t>
            </a:r>
            <a:r>
              <a:rPr lang="en-US" sz="2800" b="0" i="0" dirty="0">
                <a:solidFill>
                  <a:srgbClr val="202122"/>
                </a:solidFill>
                <a:effectLst/>
                <a:latin typeface="+mj-lt"/>
              </a:rPr>
              <a:t> = </a:t>
            </a:r>
            <a:r>
              <a:rPr lang="el-GR" sz="2800" b="0" i="0" dirty="0">
                <a:solidFill>
                  <a:srgbClr val="202122"/>
                </a:solidFill>
                <a:effectLst/>
                <a:latin typeface="+mj-lt"/>
              </a:rPr>
              <a:t>η</a:t>
            </a:r>
            <a:r>
              <a:rPr lang="el-GR" sz="2800" b="0" i="0" baseline="-25000" dirty="0">
                <a:solidFill>
                  <a:srgbClr val="202122"/>
                </a:solidFill>
                <a:effectLst/>
                <a:latin typeface="+mj-lt"/>
              </a:rPr>
              <a:t>2</a:t>
            </a:r>
            <a:r>
              <a:rPr lang="el-GR" sz="2800" b="0" i="0" dirty="0">
                <a:solidFill>
                  <a:srgbClr val="202122"/>
                </a:solidFill>
                <a:effectLst/>
                <a:latin typeface="+mj-lt"/>
              </a:rPr>
              <a:t> </a:t>
            </a:r>
            <a:r>
              <a:rPr lang="en-US" sz="2800" b="0" i="0" dirty="0">
                <a:solidFill>
                  <a:srgbClr val="202122"/>
                </a:solidFill>
                <a:effectLst/>
                <a:latin typeface="+mj-lt"/>
              </a:rPr>
              <a:t>sin90°</a:t>
            </a:r>
          </a:p>
          <a:p>
            <a:pPr algn="l"/>
            <a:r>
              <a:rPr lang="bn-IN" sz="2800" b="0" i="0" dirty="0">
                <a:solidFill>
                  <a:srgbClr val="202122"/>
                </a:solidFill>
                <a:effectLst/>
                <a:latin typeface="+mj-lt"/>
              </a:rPr>
              <a:t>বা, </a:t>
            </a:r>
            <a:r>
              <a:rPr lang="el-GR" sz="2800" b="0" i="0" dirty="0">
                <a:solidFill>
                  <a:srgbClr val="202122"/>
                </a:solidFill>
                <a:effectLst/>
                <a:latin typeface="+mj-lt"/>
              </a:rPr>
              <a:t>η</a:t>
            </a:r>
            <a:r>
              <a:rPr lang="el-GR" sz="2800" b="0" i="0" baseline="-25000" dirty="0">
                <a:solidFill>
                  <a:srgbClr val="202122"/>
                </a:solidFill>
                <a:effectLst/>
                <a:latin typeface="+mj-lt"/>
              </a:rPr>
              <a:t>1</a:t>
            </a:r>
            <a:r>
              <a:rPr lang="el-GR" sz="2800" b="0" i="0" dirty="0">
                <a:solidFill>
                  <a:srgbClr val="202122"/>
                </a:solidFill>
                <a:effectLst/>
                <a:latin typeface="+mj-lt"/>
              </a:rPr>
              <a:t> </a:t>
            </a:r>
            <a:r>
              <a:rPr lang="en-US" sz="2800" b="0" i="0" dirty="0">
                <a:solidFill>
                  <a:srgbClr val="202122"/>
                </a:solidFill>
                <a:effectLst/>
                <a:latin typeface="+mj-lt"/>
              </a:rPr>
              <a:t>sin</a:t>
            </a:r>
            <a:r>
              <a:rPr lang="el-GR" sz="2800" b="0" i="0" dirty="0">
                <a:solidFill>
                  <a:srgbClr val="202122"/>
                </a:solidFill>
                <a:effectLst/>
                <a:latin typeface="+mj-lt"/>
              </a:rPr>
              <a:t>θ</a:t>
            </a:r>
            <a:r>
              <a:rPr lang="en-US" sz="2800" b="0" i="0" baseline="-25000" dirty="0">
                <a:solidFill>
                  <a:srgbClr val="202122"/>
                </a:solidFill>
                <a:effectLst/>
                <a:latin typeface="+mj-lt"/>
              </a:rPr>
              <a:t>c</a:t>
            </a:r>
            <a:r>
              <a:rPr lang="en-US" sz="2800" b="0" i="0" dirty="0">
                <a:solidFill>
                  <a:srgbClr val="202122"/>
                </a:solidFill>
                <a:effectLst/>
                <a:latin typeface="+mj-lt"/>
              </a:rPr>
              <a:t> = </a:t>
            </a:r>
            <a:r>
              <a:rPr lang="el-GR" sz="2800" b="0" i="0" dirty="0">
                <a:solidFill>
                  <a:srgbClr val="202122"/>
                </a:solidFill>
                <a:effectLst/>
                <a:latin typeface="+mj-lt"/>
              </a:rPr>
              <a:t>η</a:t>
            </a:r>
            <a:r>
              <a:rPr lang="el-GR" sz="2800" b="0" i="0" baseline="-25000" dirty="0">
                <a:solidFill>
                  <a:srgbClr val="202122"/>
                </a:solidFill>
                <a:effectLst/>
                <a:latin typeface="+mj-lt"/>
              </a:rPr>
              <a:t>2</a:t>
            </a:r>
            <a:r>
              <a:rPr lang="el-GR" sz="2800" b="0" i="0" dirty="0">
                <a:solidFill>
                  <a:srgbClr val="202122"/>
                </a:solidFill>
                <a:effectLst/>
                <a:latin typeface="+mj-lt"/>
              </a:rPr>
              <a:t> [∵ </a:t>
            </a:r>
            <a:r>
              <a:rPr lang="en-US" sz="2800" b="0" i="0" dirty="0">
                <a:solidFill>
                  <a:srgbClr val="202122"/>
                </a:solidFill>
                <a:effectLst/>
                <a:latin typeface="+mj-lt"/>
              </a:rPr>
              <a:t>sin90°=1]</a:t>
            </a:r>
          </a:p>
          <a:p>
            <a:pPr algn="l"/>
            <a:r>
              <a:rPr lang="bn-IN" sz="2800" b="0" i="0" dirty="0">
                <a:solidFill>
                  <a:srgbClr val="202122"/>
                </a:solidFill>
                <a:effectLst/>
                <a:latin typeface="+mj-lt"/>
              </a:rPr>
              <a:t>বা, </a:t>
            </a:r>
            <a:r>
              <a:rPr lang="en-US" sz="2800" b="0" i="0" dirty="0">
                <a:solidFill>
                  <a:srgbClr val="202122"/>
                </a:solidFill>
                <a:effectLst/>
                <a:latin typeface="+mj-lt"/>
              </a:rPr>
              <a:t>sin</a:t>
            </a:r>
            <a:r>
              <a:rPr lang="el-GR" sz="2800" b="0" i="0" dirty="0">
                <a:solidFill>
                  <a:srgbClr val="202122"/>
                </a:solidFill>
                <a:effectLst/>
                <a:latin typeface="+mj-lt"/>
              </a:rPr>
              <a:t>θ</a:t>
            </a:r>
            <a:r>
              <a:rPr lang="en-US" sz="2800" b="0" i="0" baseline="-25000" dirty="0">
                <a:solidFill>
                  <a:srgbClr val="202122"/>
                </a:solidFill>
                <a:effectLst/>
                <a:latin typeface="+mj-lt"/>
              </a:rPr>
              <a:t>c</a:t>
            </a:r>
            <a:r>
              <a:rPr lang="en-US" sz="2800" b="0" i="0" dirty="0">
                <a:solidFill>
                  <a:srgbClr val="202122"/>
                </a:solidFill>
                <a:effectLst/>
                <a:latin typeface="+mj-lt"/>
              </a:rPr>
              <a:t> = </a:t>
            </a:r>
            <a:r>
              <a:rPr lang="el-GR" sz="2800" b="0" i="0" dirty="0">
                <a:solidFill>
                  <a:srgbClr val="202122"/>
                </a:solidFill>
                <a:effectLst/>
                <a:latin typeface="+mj-lt"/>
              </a:rPr>
              <a:t>η</a:t>
            </a:r>
            <a:r>
              <a:rPr lang="el-GR" sz="2800" b="0" i="0" baseline="-25000" dirty="0">
                <a:solidFill>
                  <a:srgbClr val="202122"/>
                </a:solidFill>
                <a:effectLst/>
                <a:latin typeface="+mj-lt"/>
              </a:rPr>
              <a:t>2</a:t>
            </a:r>
            <a:r>
              <a:rPr lang="el-GR" sz="2800" b="0" i="0" dirty="0">
                <a:solidFill>
                  <a:srgbClr val="202122"/>
                </a:solidFill>
                <a:effectLst/>
                <a:latin typeface="+mj-lt"/>
              </a:rPr>
              <a:t> / η</a:t>
            </a:r>
            <a:r>
              <a:rPr lang="el-GR" sz="2800" b="0" i="0" baseline="-25000" dirty="0">
                <a:solidFill>
                  <a:srgbClr val="202122"/>
                </a:solidFill>
                <a:effectLst/>
                <a:latin typeface="+mj-lt"/>
              </a:rPr>
              <a:t>1</a:t>
            </a:r>
            <a:endParaRPr lang="el-GR" sz="2800" b="0" i="0" dirty="0">
              <a:solidFill>
                <a:srgbClr val="202122"/>
              </a:solidFill>
              <a:effectLst/>
              <a:latin typeface="+mj-lt"/>
            </a:endParaRPr>
          </a:p>
          <a:p>
            <a:pPr algn="l"/>
            <a:r>
              <a:rPr lang="bn-IN" sz="2800" b="0" i="0" dirty="0">
                <a:solidFill>
                  <a:srgbClr val="202122"/>
                </a:solidFill>
                <a:effectLst/>
                <a:latin typeface="+mj-lt"/>
              </a:rPr>
              <a:t>বা, </a:t>
            </a:r>
            <a:r>
              <a:rPr lang="el-GR" sz="2800" b="0" i="0" dirty="0">
                <a:solidFill>
                  <a:srgbClr val="202122"/>
                </a:solidFill>
                <a:effectLst/>
                <a:latin typeface="+mj-lt"/>
              </a:rPr>
              <a:t>θ</a:t>
            </a:r>
            <a:r>
              <a:rPr lang="en-US" sz="2800" b="0" i="0" baseline="-25000" dirty="0">
                <a:solidFill>
                  <a:srgbClr val="202122"/>
                </a:solidFill>
                <a:effectLst/>
                <a:latin typeface="+mj-lt"/>
              </a:rPr>
              <a:t>c</a:t>
            </a:r>
            <a:r>
              <a:rPr lang="en-US" sz="2800" b="0" i="0" dirty="0">
                <a:solidFill>
                  <a:srgbClr val="202122"/>
                </a:solidFill>
                <a:effectLst/>
                <a:latin typeface="+mj-lt"/>
              </a:rPr>
              <a:t> = sin</a:t>
            </a:r>
            <a:r>
              <a:rPr lang="en-US" sz="2800" b="0" i="0" baseline="30000" dirty="0">
                <a:solidFill>
                  <a:srgbClr val="202122"/>
                </a:solidFill>
                <a:effectLst/>
                <a:latin typeface="+mj-lt"/>
              </a:rPr>
              <a:t>−1</a:t>
            </a:r>
            <a:r>
              <a:rPr lang="en-US" sz="2800" b="0" i="0" dirty="0">
                <a:solidFill>
                  <a:srgbClr val="202122"/>
                </a:solidFill>
                <a:effectLst/>
                <a:latin typeface="+mj-lt"/>
              </a:rPr>
              <a:t> ( </a:t>
            </a:r>
            <a:r>
              <a:rPr lang="el-GR" sz="2800" b="0" i="0" dirty="0">
                <a:solidFill>
                  <a:srgbClr val="202122"/>
                </a:solidFill>
                <a:effectLst/>
                <a:latin typeface="+mj-lt"/>
              </a:rPr>
              <a:t>η</a:t>
            </a:r>
            <a:r>
              <a:rPr lang="el-GR" sz="2800" b="0" i="0" baseline="-25000" dirty="0">
                <a:solidFill>
                  <a:srgbClr val="202122"/>
                </a:solidFill>
                <a:effectLst/>
                <a:latin typeface="+mj-lt"/>
              </a:rPr>
              <a:t>2</a:t>
            </a:r>
            <a:r>
              <a:rPr lang="el-GR" sz="2800" b="0" i="0" dirty="0">
                <a:solidFill>
                  <a:srgbClr val="202122"/>
                </a:solidFill>
                <a:effectLst/>
                <a:latin typeface="+mj-lt"/>
              </a:rPr>
              <a:t> / η</a:t>
            </a:r>
            <a:r>
              <a:rPr lang="el-GR" sz="2800" b="0" i="0" baseline="-25000" dirty="0">
                <a:solidFill>
                  <a:srgbClr val="202122"/>
                </a:solidFill>
                <a:effectLst/>
                <a:latin typeface="+mj-lt"/>
              </a:rPr>
              <a:t>1</a:t>
            </a:r>
            <a:r>
              <a:rPr lang="el-GR" sz="2800" b="0" i="0" dirty="0">
                <a:solidFill>
                  <a:srgbClr val="202122"/>
                </a:solidFill>
                <a:effectLst/>
                <a:latin typeface="+mj-lt"/>
              </a:rPr>
              <a:t> )</a:t>
            </a:r>
          </a:p>
          <a:p>
            <a:pPr algn="l"/>
            <a:r>
              <a:rPr lang="bn-IN" sz="2800" b="0" i="0" dirty="0">
                <a:solidFill>
                  <a:srgbClr val="202122"/>
                </a:solidFill>
                <a:effectLst/>
                <a:latin typeface="+mj-lt"/>
              </a:rPr>
              <a:t>সূত্র ব্যবহার করে সংকট কোণের মান নির্ণয় করা যায়।(প্রমাণিত)</a:t>
            </a:r>
          </a:p>
          <a:p>
            <a:endParaRPr lang="en-US" sz="2800" dirty="0">
              <a:latin typeface="+mj-lt"/>
            </a:endParaRPr>
          </a:p>
        </p:txBody>
      </p:sp>
    </p:spTree>
    <p:extLst>
      <p:ext uri="{BB962C8B-B14F-4D97-AF65-F5344CB8AC3E}">
        <p14:creationId xmlns:p14="http://schemas.microsoft.com/office/powerpoint/2010/main" val="285956946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596868-7302-4FB4-8433-6DCAF86B0801}"/>
              </a:ext>
            </a:extLst>
          </p:cNvPr>
          <p:cNvSpPr/>
          <p:nvPr/>
        </p:nvSpPr>
        <p:spPr>
          <a:xfrm>
            <a:off x="3829878" y="490330"/>
            <a:ext cx="3564835" cy="72887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bn-IN" sz="3200" i="0" dirty="0">
                <a:solidFill>
                  <a:schemeClr val="bg1"/>
                </a:solidFill>
                <a:effectLst/>
                <a:latin typeface="Linux Libertine"/>
              </a:rPr>
              <a:t>  </a:t>
            </a:r>
            <a:r>
              <a:rPr lang="bn-IN" sz="3200" i="0" dirty="0">
                <a:solidFill>
                  <a:schemeClr val="bg1"/>
                </a:solidFill>
                <a:effectLst/>
                <a:latin typeface="Arial" panose="020B0604020202020204" pitchFamily="34" charset="0"/>
              </a:rPr>
              <a:t>পূর্ণ অভ্যন্তরীণ প্রতিফলন</a:t>
            </a:r>
            <a:endParaRPr lang="bn-IN" sz="3200" i="0" dirty="0">
              <a:solidFill>
                <a:schemeClr val="bg1"/>
              </a:solidFill>
              <a:effectLst/>
              <a:latin typeface="Linux Libertine"/>
            </a:endParaRPr>
          </a:p>
        </p:txBody>
      </p:sp>
      <p:sp>
        <p:nvSpPr>
          <p:cNvPr id="2" name="TextBox 1">
            <a:extLst>
              <a:ext uri="{FF2B5EF4-FFF2-40B4-BE49-F238E27FC236}">
                <a16:creationId xmlns:a16="http://schemas.microsoft.com/office/drawing/2014/main" id="{5396F665-986F-4B70-AF81-832C41F71CA4}"/>
              </a:ext>
            </a:extLst>
          </p:cNvPr>
          <p:cNvSpPr txBox="1"/>
          <p:nvPr/>
        </p:nvSpPr>
        <p:spPr>
          <a:xfrm>
            <a:off x="775252" y="1404731"/>
            <a:ext cx="6109252" cy="4401205"/>
          </a:xfrm>
          <a:prstGeom prst="rect">
            <a:avLst/>
          </a:prstGeom>
          <a:noFill/>
        </p:spPr>
        <p:txBody>
          <a:bodyPr wrap="square" rtlCol="0">
            <a:spAutoFit/>
          </a:bodyPr>
          <a:lstStyle/>
          <a:p>
            <a:r>
              <a:rPr lang="bn-IN" sz="2800" i="0" dirty="0">
                <a:effectLst/>
                <a:latin typeface="Arial" panose="020B0604020202020204" pitchFamily="34" charset="0"/>
              </a:rPr>
              <a:t>পূর্ণ অভ্যন্তরীণ প্রতিফলন হলো সেই ঘটনা ঘটে যখন </a:t>
            </a:r>
            <a:r>
              <a:rPr lang="bn-IN" sz="2800" i="0" u="none" strike="noStrike" dirty="0">
                <a:effectLst/>
                <a:latin typeface="Arial" panose="020B0604020202020204" pitchFamily="34" charset="0"/>
              </a:rPr>
              <a:t>আলো</a:t>
            </a:r>
            <a:r>
              <a:rPr lang="bn-IN" sz="2800" i="0" dirty="0">
                <a:effectLst/>
                <a:latin typeface="Arial" panose="020B0604020202020204" pitchFamily="34" charset="0"/>
              </a:rPr>
              <a:t> ঘন মাধ্যম থেকে হালকা মাধ্যমে প্রবেশের সময়ে দুই মাধ্যমের বিভেদতলে অভিলম্বের সাথে সংকট কোণের চেয়ে বেশি কোণে আপতিত হয়ে সম্পূর্ণ আলো পূর্বের মাধ্যমে প্রতিফলিত হয়। যেহেতু আলোর আপতন কোণ সংকট কোণের সমান হলে প্রতিফলিত রশ্মি দুই মাধ্যমের বিভেদতল ঘেঁষে যায়, সেহেতু আলো সংকট কোণের চেয়ে বেশি কোণে আপতিত হলে তা পরবর্তী মাধ্যমে প্রবেশ না করে পূনরায় পূর্বের মাধ্যমে ফিরে আসবে।</a:t>
            </a:r>
            <a:endParaRPr lang="en-US" sz="2800" dirty="0"/>
          </a:p>
        </p:txBody>
      </p:sp>
      <p:pic>
        <p:nvPicPr>
          <p:cNvPr id="2050" name="Picture 2" descr="à¦ªà§à¦°à§à¦£ à¦à¦­âà§à¦¯à¦¨à§à¦¤à¦°à¦¿à¦¨ à¦ªà§à¦°à¦¤à¦¿à¦«à¦²à¦¨ by Shahed Oali NooR - YouTube">
            <a:extLst>
              <a:ext uri="{FF2B5EF4-FFF2-40B4-BE49-F238E27FC236}">
                <a16:creationId xmlns:a16="http://schemas.microsoft.com/office/drawing/2014/main" id="{A628FB25-8FC7-4576-8C10-CF1658BC3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2922" y="1404730"/>
            <a:ext cx="4704521" cy="389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03102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389" y="1602599"/>
            <a:ext cx="6322422" cy="2930212"/>
          </a:xfrm>
          <a:prstGeom prst="rect">
            <a:avLst/>
          </a:prstGeom>
        </p:spPr>
      </p:pic>
      <p:sp>
        <p:nvSpPr>
          <p:cNvPr id="4" name="Rectangle 3"/>
          <p:cNvSpPr/>
          <p:nvPr/>
        </p:nvSpPr>
        <p:spPr>
          <a:xfrm>
            <a:off x="4336869" y="753513"/>
            <a:ext cx="2821578" cy="62701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a:solidFill>
                  <a:schemeClr val="bg1"/>
                </a:solidFill>
              </a:rPr>
              <a:t>   দলগত কাজ </a:t>
            </a:r>
            <a:endParaRPr lang="en-US" sz="4000" dirty="0"/>
          </a:p>
        </p:txBody>
      </p:sp>
      <p:sp>
        <p:nvSpPr>
          <p:cNvPr id="3" name="Rectangle 2"/>
          <p:cNvSpPr/>
          <p:nvPr/>
        </p:nvSpPr>
        <p:spPr>
          <a:xfrm>
            <a:off x="2650435" y="4820194"/>
            <a:ext cx="6612835" cy="84908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i="0" dirty="0">
                <a:solidFill>
                  <a:schemeClr val="tx1"/>
                </a:solidFill>
                <a:effectLst/>
                <a:latin typeface="Arial" panose="020B0604020202020204" pitchFamily="34" charset="0"/>
              </a:rPr>
              <a:t>পূর্ণ অভ্যন্তরীণ প্রতিফলনের দুটি শর্ত লিখ। </a:t>
            </a:r>
            <a:endParaRPr lang="en-US" sz="3200" dirty="0">
              <a:solidFill>
                <a:schemeClr val="tx1"/>
              </a:solidFill>
            </a:endParaRPr>
          </a:p>
        </p:txBody>
      </p:sp>
    </p:spTree>
    <p:extLst>
      <p:ext uri="{BB962C8B-B14F-4D97-AF65-F5344CB8AC3E}">
        <p14:creationId xmlns:p14="http://schemas.microsoft.com/office/powerpoint/2010/main" val="16416039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835" y="1071157"/>
            <a:ext cx="11224591" cy="5693866"/>
          </a:xfrm>
          <a:prstGeom prst="rect">
            <a:avLst/>
          </a:prstGeom>
          <a:noFill/>
        </p:spPr>
        <p:txBody>
          <a:bodyPr wrap="square" rtlCol="0">
            <a:spAutoFit/>
          </a:bodyPr>
          <a:lstStyle/>
          <a:p>
            <a:r>
              <a:rPr lang="as-IN" sz="2800" b="0" i="0" dirty="0">
                <a:solidFill>
                  <a:srgbClr val="000000"/>
                </a:solidFill>
                <a:effectLst/>
                <a:latin typeface="solaimanlipi" panose="03000609000000000000" pitchFamily="65" charset="0"/>
              </a:rPr>
              <a:t>১। ঘন মাধ্যমের ভিতরে রাখা কোনো বস্তুকে হালকা মাধ্যম থেকে দেখলে এর প্রতিবিম্ব কোথায় হবে?</a:t>
            </a:r>
            <a:br>
              <a:rPr lang="as-IN" sz="2800" dirty="0"/>
            </a:br>
            <a:r>
              <a:rPr lang="as-IN" sz="2800" b="0" i="0" dirty="0">
                <a:solidFill>
                  <a:srgbClr val="000000"/>
                </a:solidFill>
                <a:effectLst/>
                <a:latin typeface="solaimanlipi" panose="03000609000000000000" pitchFamily="65" charset="0"/>
              </a:rPr>
              <a:t>ক) উপরের দিকে উঠে আসবে </a:t>
            </a:r>
            <a:br>
              <a:rPr lang="as-IN" sz="2800" dirty="0"/>
            </a:br>
            <a:r>
              <a:rPr lang="as-IN" sz="2800" b="0" i="0" dirty="0">
                <a:solidFill>
                  <a:srgbClr val="000000"/>
                </a:solidFill>
                <a:effectLst/>
                <a:latin typeface="solaimanlipi" panose="03000609000000000000" pitchFamily="65" charset="0"/>
              </a:rPr>
              <a:t>খ) নিচের দিকে সরে যাবে</a:t>
            </a:r>
            <a:br>
              <a:rPr lang="as-IN" sz="2800" dirty="0"/>
            </a:br>
            <a:r>
              <a:rPr lang="as-IN" sz="2800" b="0" i="0" dirty="0">
                <a:solidFill>
                  <a:srgbClr val="000000"/>
                </a:solidFill>
                <a:effectLst/>
                <a:latin typeface="solaimanlipi" panose="03000609000000000000" pitchFamily="65" charset="0"/>
              </a:rPr>
              <a:t>গ) একই জায়গায় থাকবে </a:t>
            </a:r>
            <a:br>
              <a:rPr lang="as-IN" sz="2800" dirty="0"/>
            </a:br>
            <a:r>
              <a:rPr lang="as-IN" sz="2800" b="0" i="0" dirty="0">
                <a:solidFill>
                  <a:srgbClr val="000000"/>
                </a:solidFill>
                <a:effectLst/>
                <a:latin typeface="solaimanlipi" panose="03000609000000000000" pitchFamily="65" charset="0"/>
              </a:rPr>
              <a:t>ঘ) পাশে সরে যাবে</a:t>
            </a:r>
            <a:endParaRPr lang="en-US" sz="2800" dirty="0"/>
          </a:p>
          <a:p>
            <a:pPr marL="457200" indent="-457200">
              <a:buFont typeface="Wingdings" panose="05000000000000000000" pitchFamily="2" charset="2"/>
              <a:buChar char="ü"/>
            </a:pPr>
            <a:r>
              <a:rPr lang="bn-IN" sz="2800" dirty="0"/>
              <a:t>সঠিক উত্তর: (ক)</a:t>
            </a:r>
            <a:endParaRPr lang="en-US" sz="2800" dirty="0"/>
          </a:p>
          <a:p>
            <a:r>
              <a:rPr lang="as-IN" sz="2800" b="0" i="0" dirty="0">
                <a:solidFill>
                  <a:srgbClr val="000000"/>
                </a:solidFill>
                <a:effectLst/>
                <a:latin typeface="solaimanlipi" panose="03000609000000000000" pitchFamily="65" charset="0"/>
              </a:rPr>
              <a:t>২। আপতন কোণটি ক্রান্তি কোণের চেয়ে বড় হয় তাহলে কী ঘটবে?</a:t>
            </a:r>
            <a:br>
              <a:rPr lang="as-IN" sz="2800" dirty="0"/>
            </a:br>
            <a:r>
              <a:rPr lang="as-IN" sz="2800" b="0" i="0" dirty="0">
                <a:solidFill>
                  <a:srgbClr val="000000"/>
                </a:solidFill>
                <a:effectLst/>
                <a:latin typeface="solaimanlipi" panose="03000609000000000000" pitchFamily="65" charset="0"/>
              </a:rPr>
              <a:t>ক) পূর্ণ অভ্যন্তরীণ প্রতিসরণ </a:t>
            </a:r>
            <a:br>
              <a:rPr lang="as-IN" sz="2800" dirty="0"/>
            </a:br>
            <a:r>
              <a:rPr lang="as-IN" sz="2800" b="0" i="0" dirty="0">
                <a:solidFill>
                  <a:srgbClr val="000000"/>
                </a:solidFill>
                <a:effectLst/>
                <a:latin typeface="solaimanlipi" panose="03000609000000000000" pitchFamily="65" charset="0"/>
              </a:rPr>
              <a:t>খ) পূর্ণ অভ্যন্তরীণ প্রতিফলন</a:t>
            </a:r>
            <a:br>
              <a:rPr lang="as-IN" sz="2800" dirty="0"/>
            </a:br>
            <a:r>
              <a:rPr lang="as-IN" sz="2800" b="0" i="0" dirty="0">
                <a:solidFill>
                  <a:srgbClr val="000000"/>
                </a:solidFill>
                <a:effectLst/>
                <a:latin typeface="solaimanlipi" panose="03000609000000000000" pitchFamily="65" charset="0"/>
              </a:rPr>
              <a:t>গ) প্রতিসরণ </a:t>
            </a:r>
            <a:br>
              <a:rPr lang="as-IN" sz="2800" dirty="0"/>
            </a:br>
            <a:r>
              <a:rPr lang="as-IN" sz="2800" b="0" i="0" dirty="0">
                <a:solidFill>
                  <a:srgbClr val="000000"/>
                </a:solidFill>
                <a:effectLst/>
                <a:latin typeface="solaimanlipi" panose="03000609000000000000" pitchFamily="65" charset="0"/>
              </a:rPr>
              <a:t>ঘ) প্রতিফলন</a:t>
            </a:r>
            <a:endParaRPr lang="bn-IN" sz="2800" b="0" i="0" dirty="0">
              <a:solidFill>
                <a:srgbClr val="000000"/>
              </a:solidFill>
              <a:effectLst/>
              <a:latin typeface="solaimanlipi" panose="03000609000000000000" pitchFamily="65" charset="0"/>
            </a:endParaRPr>
          </a:p>
          <a:p>
            <a:pPr marL="457200" indent="-457200">
              <a:buFont typeface="Wingdings" panose="05000000000000000000" pitchFamily="2" charset="2"/>
              <a:buChar char="ü"/>
            </a:pPr>
            <a:r>
              <a:rPr lang="bn-IN" sz="2800" dirty="0"/>
              <a:t>সঠিক উত্তর: (খ)</a:t>
            </a:r>
            <a:endParaRPr lang="en-US" sz="2800" dirty="0"/>
          </a:p>
          <a:p>
            <a:pPr marL="457200" indent="-457200">
              <a:buFont typeface="Wingdings" panose="05000000000000000000" pitchFamily="2" charset="2"/>
              <a:buChar char="ü"/>
            </a:pPr>
            <a:endParaRPr lang="bn-IN" sz="2800" dirty="0"/>
          </a:p>
        </p:txBody>
      </p:sp>
      <p:sp>
        <p:nvSpPr>
          <p:cNvPr id="6" name="Rectangle 5"/>
          <p:cNvSpPr/>
          <p:nvPr/>
        </p:nvSpPr>
        <p:spPr>
          <a:xfrm>
            <a:off x="3984171" y="287384"/>
            <a:ext cx="2690949" cy="7707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anose="02000000000000000000" pitchFamily="2" charset="0"/>
                <a:cs typeface="NikoshBAN" panose="02000000000000000000" pitchFamily="2" charset="0"/>
              </a:rPr>
              <a:t>মূল্যায়ণ</a:t>
            </a:r>
            <a:endParaRPr lang="en-US" sz="4400" dirty="0"/>
          </a:p>
        </p:txBody>
      </p:sp>
    </p:spTree>
    <p:extLst>
      <p:ext uri="{BB962C8B-B14F-4D97-AF65-F5344CB8AC3E}">
        <p14:creationId xmlns:p14="http://schemas.microsoft.com/office/powerpoint/2010/main" val="376884876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40481" y="496388"/>
            <a:ext cx="3657600" cy="923330"/>
          </a:xfrm>
          <a:prstGeom prst="rect">
            <a:avLst/>
          </a:prstGeom>
          <a:solidFill>
            <a:schemeClr val="accent2"/>
          </a:solidFill>
        </p:spPr>
        <p:txBody>
          <a:bodyPr wrap="square" rtlCol="0">
            <a:spAutoFit/>
          </a:bodyPr>
          <a:lstStyle/>
          <a:p>
            <a:r>
              <a:rPr lang="bn-IN" sz="5400" dirty="0"/>
              <a:t>  বাড়ির কাজ </a:t>
            </a:r>
            <a:endParaRPr lang="en-US" sz="5400" dirty="0"/>
          </a:p>
        </p:txBody>
      </p:sp>
      <p:sp>
        <p:nvSpPr>
          <p:cNvPr id="3" name="TextBox 2"/>
          <p:cNvSpPr txBox="1"/>
          <p:nvPr/>
        </p:nvSpPr>
        <p:spPr>
          <a:xfrm>
            <a:off x="2690950" y="5112888"/>
            <a:ext cx="6148250" cy="523220"/>
          </a:xfrm>
          <a:prstGeom prst="rect">
            <a:avLst/>
          </a:prstGeom>
          <a:solidFill>
            <a:schemeClr val="accent4"/>
          </a:solidFill>
        </p:spPr>
        <p:txBody>
          <a:bodyPr wrap="square" rtlCol="0">
            <a:spAutoFit/>
          </a:bodyPr>
          <a:lstStyle/>
          <a:p>
            <a:r>
              <a:rPr lang="bn-IN" sz="2800" b="0" i="0" dirty="0">
                <a:solidFill>
                  <a:srgbClr val="000000"/>
                </a:solidFill>
                <a:effectLst/>
                <a:latin typeface="Times New Roman" panose="02020603050405020304" pitchFamily="18" charset="0"/>
              </a:rPr>
              <a:t>   </a:t>
            </a:r>
            <a:r>
              <a:rPr lang="as-IN" sz="2800" b="0" i="0" dirty="0">
                <a:solidFill>
                  <a:srgbClr val="000000"/>
                </a:solidFill>
                <a:effectLst/>
                <a:latin typeface="Times New Roman" panose="02020603050405020304" pitchFamily="18" charset="0"/>
              </a:rPr>
              <a:t>প্রদত্ত মাধ্যম দু’টির সংকট কোণের মান</a:t>
            </a:r>
            <a:r>
              <a:rPr lang="en-US" sz="2800" b="0" i="0" dirty="0">
                <a:solidFill>
                  <a:srgbClr val="000000"/>
                </a:solidFill>
                <a:effectLst/>
                <a:latin typeface="Times New Roman" panose="02020603050405020304" pitchFamily="18" charset="0"/>
              </a:rPr>
              <a:t> </a:t>
            </a:r>
            <a:r>
              <a:rPr lang="bn-IN" sz="2800" b="0" i="0" dirty="0">
                <a:solidFill>
                  <a:srgbClr val="000000"/>
                </a:solidFill>
                <a:effectLst/>
                <a:latin typeface="Times New Roman" panose="02020603050405020304" pitchFamily="18" charset="0"/>
              </a:rPr>
              <a:t>নির্ণয় কর</a:t>
            </a:r>
            <a:r>
              <a:rPr lang="as-IN" sz="2800" b="0" i="0" dirty="0">
                <a:solidFill>
                  <a:srgbClr val="000000"/>
                </a:solidFill>
                <a:effectLst/>
                <a:latin typeface="Times New Roman" panose="02020603050405020304" pitchFamily="18" charset="0"/>
              </a:rPr>
              <a:t>।</a:t>
            </a:r>
            <a:endParaRPr lang="en-US" sz="2800" dirty="0"/>
          </a:p>
        </p:txBody>
      </p:sp>
      <p:sp>
        <p:nvSpPr>
          <p:cNvPr id="2" name="TextBox 1">
            <a:extLst>
              <a:ext uri="{FF2B5EF4-FFF2-40B4-BE49-F238E27FC236}">
                <a16:creationId xmlns:a16="http://schemas.microsoft.com/office/drawing/2014/main" id="{B8BBFA76-B9D6-4F40-8466-9BD44ACDEBE7}"/>
              </a:ext>
            </a:extLst>
          </p:cNvPr>
          <p:cNvSpPr txBox="1"/>
          <p:nvPr/>
        </p:nvSpPr>
        <p:spPr>
          <a:xfrm>
            <a:off x="2973787" y="1594920"/>
            <a:ext cx="5738191" cy="954107"/>
          </a:xfrm>
          <a:prstGeom prst="rect">
            <a:avLst/>
          </a:prstGeom>
          <a:noFill/>
        </p:spPr>
        <p:txBody>
          <a:bodyPr wrap="square" rtlCol="0">
            <a:spAutoFit/>
          </a:bodyPr>
          <a:lstStyle/>
          <a:p>
            <a:r>
              <a:rPr lang="as-IN" sz="2800" i="0" dirty="0">
                <a:solidFill>
                  <a:srgbClr val="000000"/>
                </a:solidFill>
                <a:effectLst/>
                <a:latin typeface="Times New Roman" panose="02020603050405020304" pitchFamily="18" charset="0"/>
              </a:rPr>
              <a:t>নিচের চিত্রটি লক্ষ করো ও প্রশ্নগুলোর উত্তর দাওঃ</a:t>
            </a:r>
            <a:endParaRPr lang="bn-IN" sz="2800" i="0" dirty="0">
              <a:solidFill>
                <a:srgbClr val="000000"/>
              </a:solidFill>
              <a:effectLst/>
              <a:latin typeface="Times New Roman" panose="02020603050405020304" pitchFamily="18" charset="0"/>
            </a:endParaRPr>
          </a:p>
          <a:p>
            <a:endParaRPr lang="en-US" sz="2800" dirty="0"/>
          </a:p>
        </p:txBody>
      </p:sp>
      <p:pic>
        <p:nvPicPr>
          <p:cNvPr id="1026" name="Picture 2" descr="à¦à¦¿à¦¤à§à¦°à¦ à¦à¦²à§à¦° à¦ªà§à¦°à¦¤à¦¿à¦¸à¦°à¦£">
            <a:extLst>
              <a:ext uri="{FF2B5EF4-FFF2-40B4-BE49-F238E27FC236}">
                <a16:creationId xmlns:a16="http://schemas.microsoft.com/office/drawing/2014/main" id="{B785092C-0D5F-4D20-A5B3-8593F64C5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787" y="2320580"/>
            <a:ext cx="5419932" cy="2667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590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71" y="171595"/>
            <a:ext cx="11752289" cy="6415791"/>
          </a:xfrm>
          <a:prstGeom prst="rect">
            <a:avLst/>
          </a:prstGeom>
        </p:spPr>
      </p:pic>
      <p:sp>
        <p:nvSpPr>
          <p:cNvPr id="5" name="TextBox 4"/>
          <p:cNvSpPr txBox="1"/>
          <p:nvPr/>
        </p:nvSpPr>
        <p:spPr>
          <a:xfrm>
            <a:off x="2299063" y="600891"/>
            <a:ext cx="4415246" cy="830997"/>
          </a:xfrm>
          <a:prstGeom prst="rect">
            <a:avLst/>
          </a:prstGeom>
          <a:solidFill>
            <a:schemeClr val="accent2"/>
          </a:solidFill>
        </p:spPr>
        <p:txBody>
          <a:bodyPr wrap="square" rtlCol="0">
            <a:spAutoFit/>
          </a:bodyPr>
          <a:lstStyle/>
          <a:p>
            <a:r>
              <a:rPr lang="bn-IN" sz="4800" b="1" dirty="0">
                <a:solidFill>
                  <a:schemeClr val="bg1"/>
                </a:solidFill>
              </a:rPr>
              <a:t>  সবাইকে ধন্যবাদ</a:t>
            </a:r>
            <a:endParaRPr lang="en-US" sz="4800" b="1" dirty="0">
              <a:solidFill>
                <a:schemeClr val="bg1"/>
              </a:solidFill>
            </a:endParaRPr>
          </a:p>
        </p:txBody>
      </p:sp>
    </p:spTree>
    <p:extLst>
      <p:ext uri="{BB962C8B-B14F-4D97-AF65-F5344CB8AC3E}">
        <p14:creationId xmlns:p14="http://schemas.microsoft.com/office/powerpoint/2010/main" val="21724118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A6F1E15F-5DE5-49A6-8072-4CCF652C8778}"/>
              </a:ext>
            </a:extLst>
          </p:cNvPr>
          <p:cNvSpPr txBox="1"/>
          <p:nvPr/>
        </p:nvSpPr>
        <p:spPr>
          <a:xfrm>
            <a:off x="4967056" y="255162"/>
            <a:ext cx="2534384" cy="769441"/>
          </a:xfrm>
          <a:prstGeom prst="rect">
            <a:avLst/>
          </a:prstGeom>
          <a:solidFill>
            <a:schemeClr val="accent2"/>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900481"/>
            <a:ext cx="699590" cy="425212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174" y="5983257"/>
            <a:ext cx="1844148" cy="679271"/>
          </a:xfrm>
          <a:prstGeom prst="rect">
            <a:avLst/>
          </a:prstGeom>
        </p:spPr>
      </p:pic>
      <p:pic>
        <p:nvPicPr>
          <p:cNvPr id="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2878" y="1149051"/>
            <a:ext cx="3133034" cy="2711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2805" y="1024603"/>
            <a:ext cx="3076303" cy="27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272875" y="3874187"/>
            <a:ext cx="5476959" cy="2677656"/>
          </a:xfrm>
          <a:prstGeom prst="rect">
            <a:avLst/>
          </a:prstGeom>
          <a:noFill/>
        </p:spPr>
        <p:txBody>
          <a:bodyPr wrap="square" rtlCol="0">
            <a:spAutoFit/>
          </a:bodyPr>
          <a:lstStyle/>
          <a:p>
            <a:pPr algn="ctr"/>
            <a:r>
              <a:rPr lang="en-US" altLang="en-US" sz="2800" dirty="0" err="1">
                <a:solidFill>
                  <a:srgbClr val="000000"/>
                </a:solidFill>
                <a:latin typeface="NikoshBAN" panose="02000000000000000000" pitchFamily="2" charset="0"/>
                <a:cs typeface="NikoshBAN" panose="02000000000000000000" pitchFamily="2" charset="0"/>
              </a:rPr>
              <a:t>বেনজীর</a:t>
            </a:r>
            <a:r>
              <a:rPr lang="en-US" altLang="en-US" sz="2800" b="1" dirty="0">
                <a:solidFill>
                  <a:srgbClr val="000000"/>
                </a:solidFill>
                <a:latin typeface="NikoshBAN" panose="02000000000000000000" pitchFamily="2" charset="0"/>
                <a:cs typeface="NikoshBAN" panose="02000000000000000000" pitchFamily="2" charset="0"/>
              </a:rPr>
              <a:t> </a:t>
            </a:r>
            <a:r>
              <a:rPr lang="en-US" altLang="en-US" sz="2800" dirty="0" err="1">
                <a:solidFill>
                  <a:srgbClr val="000000"/>
                </a:solidFill>
                <a:latin typeface="NikoshBAN" panose="02000000000000000000" pitchFamily="2" charset="0"/>
                <a:cs typeface="NikoshBAN" panose="02000000000000000000" pitchFamily="2" charset="0"/>
              </a:rPr>
              <a:t>আহমেদ</a:t>
            </a:r>
            <a:endParaRPr lang="bn-BD" altLang="en-US" sz="2800" dirty="0">
              <a:solidFill>
                <a:srgbClr val="000000"/>
              </a:solidFill>
              <a:latin typeface="NikoshBAN" panose="02000000000000000000" pitchFamily="2" charset="0"/>
              <a:cs typeface="NikoshBAN" panose="02000000000000000000" pitchFamily="2" charset="0"/>
            </a:endParaRPr>
          </a:p>
          <a:p>
            <a:pPr algn="ctr"/>
            <a:r>
              <a:rPr lang="en-US" altLang="en-US" sz="2800" dirty="0" err="1">
                <a:solidFill>
                  <a:srgbClr val="000000"/>
                </a:solidFill>
                <a:latin typeface="NikoshBAN" panose="02000000000000000000" pitchFamily="2" charset="0"/>
                <a:cs typeface="NikoshBAN" panose="02000000000000000000" pitchFamily="2" charset="0"/>
              </a:rPr>
              <a:t>সহকারী</a:t>
            </a:r>
            <a:r>
              <a:rPr lang="en-US" altLang="en-US" sz="2800" dirty="0">
                <a:solidFill>
                  <a:srgbClr val="000000"/>
                </a:solidFill>
                <a:latin typeface="NikoshBAN" panose="02000000000000000000" pitchFamily="2" charset="0"/>
                <a:cs typeface="NikoshBAN" panose="02000000000000000000" pitchFamily="2" charset="0"/>
              </a:rPr>
              <a:t> </a:t>
            </a:r>
            <a:r>
              <a:rPr lang="en-US" altLang="en-US" sz="2800" dirty="0" err="1">
                <a:solidFill>
                  <a:srgbClr val="000000"/>
                </a:solidFill>
                <a:latin typeface="NikoshBAN" panose="02000000000000000000" pitchFamily="2" charset="0"/>
                <a:cs typeface="NikoshBAN" panose="02000000000000000000" pitchFamily="2" charset="0"/>
              </a:rPr>
              <a:t>শিক্ষক</a:t>
            </a:r>
            <a:endParaRPr lang="en-US" altLang="en-US" sz="2800" dirty="0">
              <a:solidFill>
                <a:srgbClr val="000000"/>
              </a:solidFill>
              <a:latin typeface="NikoshBAN" panose="02000000000000000000" pitchFamily="2" charset="0"/>
              <a:cs typeface="NikoshBAN" panose="02000000000000000000" pitchFamily="2" charset="0"/>
            </a:endParaRPr>
          </a:p>
          <a:p>
            <a:pPr algn="ctr"/>
            <a:r>
              <a:rPr lang="bn-IN" altLang="en-US" sz="2800" dirty="0">
                <a:solidFill>
                  <a:srgbClr val="000000"/>
                </a:solidFill>
                <a:latin typeface="NikoshBAN" panose="02000000000000000000" pitchFamily="2" charset="0"/>
                <a:cs typeface="NikoshBAN" panose="02000000000000000000" pitchFamily="2" charset="0"/>
              </a:rPr>
              <a:t> </a:t>
            </a:r>
            <a:r>
              <a:rPr lang="en-US" altLang="en-US" sz="2800" dirty="0" err="1">
                <a:solidFill>
                  <a:srgbClr val="000000"/>
                </a:solidFill>
                <a:latin typeface="NikoshBAN" panose="02000000000000000000" pitchFamily="2" charset="0"/>
                <a:cs typeface="NikoshBAN" panose="02000000000000000000" pitchFamily="2" charset="0"/>
              </a:rPr>
              <a:t>ফয়জাবাদ</a:t>
            </a:r>
            <a:r>
              <a:rPr lang="en-US" altLang="en-US" sz="2800" dirty="0">
                <a:solidFill>
                  <a:srgbClr val="000000"/>
                </a:solidFill>
                <a:latin typeface="NikoshBAN" panose="02000000000000000000" pitchFamily="2" charset="0"/>
                <a:cs typeface="NikoshBAN" panose="02000000000000000000" pitchFamily="2" charset="0"/>
              </a:rPr>
              <a:t> </a:t>
            </a:r>
            <a:r>
              <a:rPr lang="en-US" altLang="en-US" sz="2800" dirty="0" err="1">
                <a:solidFill>
                  <a:srgbClr val="000000"/>
                </a:solidFill>
                <a:latin typeface="NikoshBAN" panose="02000000000000000000" pitchFamily="2" charset="0"/>
                <a:cs typeface="NikoshBAN" panose="02000000000000000000" pitchFamily="2" charset="0"/>
              </a:rPr>
              <a:t>উচ্চ</a:t>
            </a:r>
            <a:r>
              <a:rPr lang="en-US" altLang="en-US" sz="2800" dirty="0">
                <a:solidFill>
                  <a:srgbClr val="000000"/>
                </a:solidFill>
                <a:latin typeface="NikoshBAN" panose="02000000000000000000" pitchFamily="2" charset="0"/>
                <a:cs typeface="NikoshBAN" panose="02000000000000000000" pitchFamily="2" charset="0"/>
              </a:rPr>
              <a:t> </a:t>
            </a:r>
            <a:r>
              <a:rPr lang="en-US" altLang="en-US" sz="2800" dirty="0" err="1">
                <a:solidFill>
                  <a:srgbClr val="000000"/>
                </a:solidFill>
                <a:latin typeface="NikoshBAN" panose="02000000000000000000" pitchFamily="2" charset="0"/>
                <a:cs typeface="NikoshBAN" panose="02000000000000000000" pitchFamily="2" charset="0"/>
              </a:rPr>
              <a:t>বিদ্যালয়</a:t>
            </a:r>
            <a:endParaRPr lang="en-US" altLang="en-US" sz="2800" dirty="0">
              <a:solidFill>
                <a:srgbClr val="000000"/>
              </a:solidFill>
              <a:latin typeface="NikoshBAN" panose="02000000000000000000" pitchFamily="2" charset="0"/>
              <a:cs typeface="NikoshBAN" panose="02000000000000000000" pitchFamily="2" charset="0"/>
            </a:endParaRPr>
          </a:p>
          <a:p>
            <a:pPr algn="ctr"/>
            <a:r>
              <a:rPr lang="bn-IN" altLang="en-US" sz="2800" dirty="0">
                <a:solidFill>
                  <a:srgbClr val="000000"/>
                </a:solidFill>
                <a:latin typeface="NikoshBAN" panose="02000000000000000000" pitchFamily="2" charset="0"/>
                <a:cs typeface="NikoshBAN" panose="02000000000000000000" pitchFamily="2" charset="0"/>
              </a:rPr>
              <a:t> </a:t>
            </a:r>
            <a:r>
              <a:rPr lang="en-US" altLang="en-US" sz="2800" dirty="0" err="1">
                <a:solidFill>
                  <a:srgbClr val="000000"/>
                </a:solidFill>
                <a:latin typeface="NikoshBAN" panose="02000000000000000000" pitchFamily="2" charset="0"/>
                <a:cs typeface="NikoshBAN" panose="02000000000000000000" pitchFamily="2" charset="0"/>
              </a:rPr>
              <a:t>বাহুবল,হবিগঞ্জ,সিলেট</a:t>
            </a:r>
            <a:endParaRPr lang="bn-BD" altLang="en-US" sz="2800" dirty="0">
              <a:solidFill>
                <a:srgbClr val="000000"/>
              </a:solidFill>
              <a:latin typeface="NikoshBAN" panose="02000000000000000000" pitchFamily="2" charset="0"/>
              <a:cs typeface="NikoshBAN" panose="02000000000000000000" pitchFamily="2" charset="0"/>
            </a:endParaRPr>
          </a:p>
          <a:p>
            <a:pPr algn="ctr"/>
            <a:r>
              <a:rPr lang="bn-IN" altLang="en-US" sz="2800" dirty="0">
                <a:solidFill>
                  <a:srgbClr val="000000"/>
                </a:solidFill>
                <a:latin typeface="NikoshBAN" panose="02000000000000000000" pitchFamily="2" charset="0"/>
                <a:cs typeface="NikoshBAN" panose="02000000000000000000" pitchFamily="2" charset="0"/>
              </a:rPr>
              <a:t>  </a:t>
            </a:r>
            <a:r>
              <a:rPr lang="bn-BD" altLang="en-US" sz="2800" dirty="0">
                <a:solidFill>
                  <a:srgbClr val="000000"/>
                </a:solidFill>
                <a:latin typeface="NikoshBAN" panose="02000000000000000000" pitchFamily="2" charset="0"/>
                <a:cs typeface="NikoshBAN" panose="02000000000000000000" pitchFamily="2" charset="0"/>
              </a:rPr>
              <a:t>মোবা</a:t>
            </a:r>
            <a:r>
              <a:rPr lang="en-US" altLang="en-US" sz="2800" dirty="0">
                <a:solidFill>
                  <a:srgbClr val="000000"/>
                </a:solidFill>
                <a:latin typeface="NikoshBAN" panose="02000000000000000000" pitchFamily="2" charset="0"/>
                <a:cs typeface="NikoshBAN" panose="02000000000000000000" pitchFamily="2" charset="0"/>
              </a:rPr>
              <a:t>ইলঃ01717617170</a:t>
            </a:r>
            <a:endParaRPr lang="bn-BD" altLang="en-US" sz="2800" dirty="0">
              <a:solidFill>
                <a:srgbClr val="000000"/>
              </a:solidFill>
              <a:latin typeface="NikoshBAN" panose="02000000000000000000" pitchFamily="2" charset="0"/>
              <a:cs typeface="NikoshBAN" panose="02000000000000000000" pitchFamily="2" charset="0"/>
            </a:endParaRPr>
          </a:p>
          <a:p>
            <a:pPr algn="ctr"/>
            <a:endParaRPr lang="en-US" sz="2800" dirty="0"/>
          </a:p>
        </p:txBody>
      </p:sp>
      <p:sp>
        <p:nvSpPr>
          <p:cNvPr id="24" name="TextBox 23"/>
          <p:cNvSpPr txBox="1"/>
          <p:nvPr/>
        </p:nvSpPr>
        <p:spPr>
          <a:xfrm>
            <a:off x="7666137" y="3984872"/>
            <a:ext cx="3249637" cy="1384995"/>
          </a:xfrm>
          <a:prstGeom prst="rect">
            <a:avLst/>
          </a:prstGeom>
          <a:noFill/>
        </p:spPr>
        <p:txBody>
          <a:bodyPr wrap="square" rtlCol="0">
            <a:spAutoFit/>
          </a:bodyPr>
          <a:lstStyle/>
          <a:p>
            <a:pPr algn="ctr"/>
            <a:r>
              <a:rPr lang="bn-IN" sz="2800" dirty="0"/>
              <a:t>শ্রেণিঃ 9ম-১০ম</a:t>
            </a:r>
          </a:p>
          <a:p>
            <a:pPr algn="ctr"/>
            <a:r>
              <a:rPr lang="bn-IN" sz="2800" dirty="0"/>
              <a:t>বিষয়ঃ</a:t>
            </a:r>
            <a:r>
              <a:rPr lang="en-US" sz="2800" dirty="0" err="1"/>
              <a:t>পদার্থ</a:t>
            </a:r>
            <a:r>
              <a:rPr lang="en-US" sz="2800" dirty="0"/>
              <a:t> </a:t>
            </a:r>
            <a:endParaRPr lang="bn-IN" sz="2800" dirty="0"/>
          </a:p>
          <a:p>
            <a:pPr algn="ctr"/>
            <a:r>
              <a:rPr lang="bn-IN" sz="2800" dirty="0"/>
              <a:t>অধ্যায়ঃনব</a:t>
            </a:r>
            <a:r>
              <a:rPr lang="en-US" sz="2800" dirty="0"/>
              <a:t>ম </a:t>
            </a:r>
            <a:r>
              <a:rPr lang="bn-IN" sz="2800" dirty="0"/>
              <a:t>  </a:t>
            </a:r>
            <a:endParaRPr lang="en-US" sz="2800" dirty="0"/>
          </a:p>
        </p:txBody>
      </p:sp>
    </p:spTree>
    <p:extLst>
      <p:ext uri="{BB962C8B-B14F-4D97-AF65-F5344CB8AC3E}">
        <p14:creationId xmlns:p14="http://schemas.microsoft.com/office/powerpoint/2010/main" val="2177430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0"/>
          <p:cNvSpPr txBox="1"/>
          <p:nvPr/>
        </p:nvSpPr>
        <p:spPr>
          <a:xfrm>
            <a:off x="3333205" y="325162"/>
            <a:ext cx="5079276" cy="646331"/>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ছবিতে কী দেখতে পাচ্ছ?</a:t>
            </a:r>
          </a:p>
        </p:txBody>
      </p:sp>
      <p:pic>
        <p:nvPicPr>
          <p:cNvPr id="5" name="Picture 4">
            <a:extLst>
              <a:ext uri="{FF2B5EF4-FFF2-40B4-BE49-F238E27FC236}">
                <a16:creationId xmlns:a16="http://schemas.microsoft.com/office/drawing/2014/main" id="{B374259D-0451-46C3-BA48-5994C20A0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730" y="1428750"/>
            <a:ext cx="7112000" cy="4000500"/>
          </a:xfrm>
          <a:prstGeom prst="rect">
            <a:avLst/>
          </a:prstGeom>
        </p:spPr>
      </p:pic>
    </p:spTree>
    <p:extLst>
      <p:ext uri="{BB962C8B-B14F-4D97-AF65-F5344CB8AC3E}">
        <p14:creationId xmlns:p14="http://schemas.microsoft.com/office/powerpoint/2010/main" val="5480071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20098" y="3361550"/>
            <a:ext cx="2899954" cy="769441"/>
          </a:xfrm>
          <a:prstGeom prst="rect">
            <a:avLst/>
          </a:prstGeom>
          <a:effectLst>
            <a:outerShdw blurRad="50800" dist="38100" dir="2700000" algn="tl" rotWithShape="0">
              <a:prstClr val="black">
                <a:alpha val="40000"/>
              </a:prstClr>
            </a:outerShdw>
          </a:effectLst>
        </p:spPr>
        <p:txBody>
          <a:bodyPr wrap="square">
            <a:spAutoFit/>
          </a:bodyPr>
          <a:lstStyle/>
          <a:p>
            <a:pPr algn="ctr"/>
            <a:endParaRPr lang="en-US" sz="4400" dirty="0">
              <a:solidFill>
                <a:schemeClr val="bg1"/>
              </a:solidFill>
              <a:latin typeface="NikoshBAN" panose="02000000000000000000" pitchFamily="2" charset="0"/>
              <a:cs typeface="NikoshBAN" panose="02000000000000000000" pitchFamily="2" charset="0"/>
            </a:endParaRPr>
          </a:p>
        </p:txBody>
      </p:sp>
      <p:sp>
        <p:nvSpPr>
          <p:cNvPr id="2" name="Rectangle 1"/>
          <p:cNvSpPr/>
          <p:nvPr/>
        </p:nvSpPr>
        <p:spPr>
          <a:xfrm>
            <a:off x="4365171" y="678561"/>
            <a:ext cx="3709851" cy="7837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t>আজকের পাঠ</a:t>
            </a:r>
            <a:endParaRPr lang="en-US" sz="4000" dirty="0"/>
          </a:p>
        </p:txBody>
      </p:sp>
      <p:sp>
        <p:nvSpPr>
          <p:cNvPr id="5" name="Rectangle 4"/>
          <p:cNvSpPr/>
          <p:nvPr/>
        </p:nvSpPr>
        <p:spPr>
          <a:xfrm>
            <a:off x="4365171" y="5260766"/>
            <a:ext cx="3755572" cy="48332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rPr>
              <a:t>আলোর</a:t>
            </a:r>
            <a:r>
              <a:rPr lang="en-US" sz="3600" dirty="0">
                <a:solidFill>
                  <a:schemeClr val="tx1"/>
                </a:solidFill>
              </a:rPr>
              <a:t> </a:t>
            </a:r>
            <a:r>
              <a:rPr lang="en-US" sz="3600" dirty="0" err="1">
                <a:solidFill>
                  <a:schemeClr val="tx1"/>
                </a:solidFill>
              </a:rPr>
              <a:t>প্রতি</a:t>
            </a:r>
            <a:r>
              <a:rPr lang="bn-IN" sz="3600" dirty="0">
                <a:solidFill>
                  <a:schemeClr val="tx1"/>
                </a:solidFill>
              </a:rPr>
              <a:t>সরণ</a:t>
            </a:r>
            <a:r>
              <a:rPr lang="en-US" sz="3600" dirty="0">
                <a:solidFill>
                  <a:schemeClr val="tx1"/>
                </a:solidFill>
              </a:rPr>
              <a:t>  </a:t>
            </a:r>
            <a:r>
              <a:rPr lang="bn-IN" sz="3600" dirty="0">
                <a:solidFill>
                  <a:schemeClr val="tx1"/>
                </a:solidFill>
              </a:rPr>
              <a:t> </a:t>
            </a:r>
            <a:endParaRPr lang="en-US" sz="3600" dirty="0">
              <a:solidFill>
                <a:schemeClr val="tx1"/>
              </a:solidFill>
            </a:endParaRPr>
          </a:p>
        </p:txBody>
      </p:sp>
      <p:pic>
        <p:nvPicPr>
          <p:cNvPr id="6" name="Picture 5">
            <a:extLst>
              <a:ext uri="{FF2B5EF4-FFF2-40B4-BE49-F238E27FC236}">
                <a16:creationId xmlns:a16="http://schemas.microsoft.com/office/drawing/2014/main" id="{B323510D-F779-49DD-BA3A-3606CB238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061" y="1640502"/>
            <a:ext cx="6520070" cy="3442095"/>
          </a:xfrm>
          <a:prstGeom prst="rect">
            <a:avLst/>
          </a:prstGeom>
        </p:spPr>
      </p:pic>
    </p:spTree>
    <p:extLst>
      <p:ext uri="{BB962C8B-B14F-4D97-AF65-F5344CB8AC3E}">
        <p14:creationId xmlns:p14="http://schemas.microsoft.com/office/powerpoint/2010/main" val="23442098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8E02A4-19AA-491A-8B8E-198490D326B3}"/>
              </a:ext>
            </a:extLst>
          </p:cNvPr>
          <p:cNvSpPr/>
          <p:nvPr/>
        </p:nvSpPr>
        <p:spPr>
          <a:xfrm>
            <a:off x="4873140" y="466124"/>
            <a:ext cx="2327044" cy="923330"/>
          </a:xfrm>
          <a:prstGeom prst="rect">
            <a:avLst/>
          </a:prstGeom>
          <a:solidFill>
            <a:schemeClr val="accent2"/>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4400" dirty="0">
                <a:solidFill>
                  <a:schemeClr val="bg1"/>
                </a:solidFill>
                <a:effectLst>
                  <a:outerShdw blurRad="38100" dist="38100" dir="2700000" algn="tl">
                    <a:srgbClr val="000000">
                      <a:alpha val="43137"/>
                    </a:srgbClr>
                  </a:outerShdw>
                </a:effectLst>
                <a:latin typeface="NikoshBAN" pitchFamily="2" charset="0"/>
                <a:cs typeface="NikoshBAN" pitchFamily="2" charset="0"/>
              </a:rPr>
              <a:t>শিখনফল</a:t>
            </a:r>
            <a:r>
              <a:rPr lang="bn-BD" sz="5400" dirty="0">
                <a:effectLst>
                  <a:outerShdw blurRad="38100" dist="38100" dir="2700000" algn="tl">
                    <a:srgbClr val="000000">
                      <a:alpha val="43137"/>
                    </a:srgbClr>
                  </a:outerShdw>
                </a:effectLst>
                <a:latin typeface="NikoshBAN" pitchFamily="2" charset="0"/>
                <a:cs typeface="NikoshBAN" pitchFamily="2" charset="0"/>
              </a:rPr>
              <a:t>  </a:t>
            </a:r>
            <a:endParaRPr lang="en-US" sz="5400" dirty="0">
              <a:effectLst>
                <a:outerShdw blurRad="38100" dist="38100" dir="2700000" algn="tl">
                  <a:srgbClr val="000000">
                    <a:alpha val="43137"/>
                  </a:srgbClr>
                </a:outerShdw>
              </a:effectLst>
              <a:latin typeface="Calibri" pitchFamily="34" charset="0"/>
            </a:endParaRPr>
          </a:p>
        </p:txBody>
      </p:sp>
      <p:sp>
        <p:nvSpPr>
          <p:cNvPr id="21" name="TextBox 20"/>
          <p:cNvSpPr txBox="1"/>
          <p:nvPr/>
        </p:nvSpPr>
        <p:spPr>
          <a:xfrm>
            <a:off x="1761474" y="1394245"/>
            <a:ext cx="9250514" cy="3539430"/>
          </a:xfrm>
          <a:prstGeom prst="rect">
            <a:avLst/>
          </a:prstGeom>
          <a:noFill/>
        </p:spPr>
        <p:txBody>
          <a:bodyPr wrap="square" rtlCol="0">
            <a:spAutoFit/>
          </a:bodyPr>
          <a:lstStyle/>
          <a:p>
            <a:endParaRPr lang="en-US"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এ পাঠ শেষে শিক্ষার্থীরা –</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BD" sz="2800" dirty="0">
                <a:latin typeface="NikoshBAN" pitchFamily="2" charset="0"/>
                <a:cs typeface="NikoshBAN" pitchFamily="2" charset="0"/>
              </a:rPr>
              <a:t>১। </a:t>
            </a:r>
            <a:r>
              <a:rPr lang="en-US" sz="2800" dirty="0" err="1"/>
              <a:t>আলোর</a:t>
            </a:r>
            <a:r>
              <a:rPr lang="en-US" sz="2800" dirty="0"/>
              <a:t> </a:t>
            </a:r>
            <a:r>
              <a:rPr lang="en-US" sz="2800" dirty="0" err="1"/>
              <a:t>প্রতি</a:t>
            </a:r>
            <a:r>
              <a:rPr lang="bn-IN" sz="2800" dirty="0"/>
              <a:t>সরণ</a:t>
            </a:r>
            <a:r>
              <a:rPr lang="en-US" sz="2800" dirty="0"/>
              <a:t> </a:t>
            </a:r>
            <a:r>
              <a:rPr lang="en-US" sz="2800" dirty="0" err="1">
                <a:latin typeface="NikoshBAN" pitchFamily="2" charset="0"/>
                <a:cs typeface="NikoshBAN" pitchFamily="2" charset="0"/>
              </a:rPr>
              <a:t>কী</a:t>
            </a:r>
            <a:r>
              <a:rPr lang="bn-BD" sz="2800" dirty="0">
                <a:latin typeface="NikoshBAN" pitchFamily="2" charset="0"/>
                <a:cs typeface="NikoshBAN" pitchFamily="2" charset="0"/>
              </a:rPr>
              <a:t> তা বলতে পারবে।</a:t>
            </a:r>
            <a:endParaRPr lang="bn-IN" sz="2800" dirty="0">
              <a:latin typeface="NikoshBAN" pitchFamily="2" charset="0"/>
              <a:cs typeface="NikoshBAN" pitchFamily="2" charset="0"/>
            </a:endParaRPr>
          </a:p>
          <a:p>
            <a:r>
              <a:rPr lang="bn-IN" sz="2800" dirty="0">
                <a:latin typeface="NikoshBAN" pitchFamily="2" charset="0"/>
                <a:cs typeface="NikoshBAN" pitchFamily="2" charset="0"/>
              </a:rPr>
              <a:t>২।</a:t>
            </a:r>
            <a:r>
              <a:rPr lang="bn-IN" sz="2800" dirty="0"/>
              <a:t>আলোর </a:t>
            </a:r>
            <a:r>
              <a:rPr lang="en-US" sz="2800" dirty="0" err="1"/>
              <a:t>প্রতি</a:t>
            </a:r>
            <a:r>
              <a:rPr lang="bn-IN" sz="2800" dirty="0"/>
              <a:t>সরণের সূত্র ব্যাখ্যা করতে পারবে।  </a:t>
            </a:r>
            <a:endParaRPr lang="bn-IN" sz="2800" dirty="0">
              <a:latin typeface="NikoshBAN" pitchFamily="2" charset="0"/>
              <a:cs typeface="NikoshBAN" pitchFamily="2" charset="0"/>
            </a:endParaRPr>
          </a:p>
          <a:p>
            <a:r>
              <a:rPr lang="bn-IN" sz="2800" dirty="0">
                <a:latin typeface="NikoshBAN" pitchFamily="2" charset="0"/>
                <a:cs typeface="NikoshBAN" pitchFamily="2" charset="0"/>
              </a:rPr>
              <a:t>৩।বিভিন্ন ধরনের </a:t>
            </a:r>
            <a:r>
              <a:rPr lang="bn-IN" sz="2800" dirty="0"/>
              <a:t>প্রতিসরাঙ্কের মধ্যে পার্থক্য নির্ণয় করতে পারবে। </a:t>
            </a:r>
            <a:endParaRPr lang="bn-BD" sz="2800" dirty="0">
              <a:latin typeface="NikoshBAN" pitchFamily="2" charset="0"/>
              <a:cs typeface="NikoshBAN" pitchFamily="2" charset="0"/>
            </a:endParaRPr>
          </a:p>
          <a:p>
            <a:r>
              <a:rPr lang="bn-IN" sz="2800" dirty="0">
                <a:latin typeface="NikoshBAN" pitchFamily="2" charset="0"/>
                <a:cs typeface="NikoshBAN" pitchFamily="2" charset="0"/>
              </a:rPr>
              <a:t>৪</a:t>
            </a:r>
            <a:r>
              <a:rPr lang="bn-BD" sz="2800" dirty="0">
                <a:latin typeface="NikoshBAN" pitchFamily="2" charset="0"/>
                <a:cs typeface="NikoshBAN" pitchFamily="2" charset="0"/>
              </a:rPr>
              <a:t>।</a:t>
            </a:r>
            <a:r>
              <a:rPr lang="bn-IN" b="1" dirty="0"/>
              <a:t> </a:t>
            </a:r>
            <a:r>
              <a:rPr lang="bn-IN" sz="2800" dirty="0"/>
              <a:t>সংকট কোণ ও আলোর পূর্ণ অভ্যন্তরীণ প্রতিফলনের মধ্যে সম্পর্ক বিশ্লেষণ </a:t>
            </a:r>
            <a:r>
              <a:rPr lang="bn-IN" sz="2800" dirty="0">
                <a:latin typeface="NikoshBAN" pitchFamily="2" charset="0"/>
                <a:cs typeface="NikoshBAN" pitchFamily="2" charset="0"/>
              </a:rPr>
              <a:t>করতে পারবে। </a:t>
            </a:r>
          </a:p>
          <a:p>
            <a:pPr lvl="0"/>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21682219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2859" y="1164803"/>
            <a:ext cx="6071768" cy="4832092"/>
          </a:xfrm>
          <a:prstGeom prst="rect">
            <a:avLst/>
          </a:prstGeom>
          <a:noFill/>
        </p:spPr>
        <p:txBody>
          <a:bodyPr wrap="square" rtlCol="0">
            <a:spAutoFit/>
          </a:bodyPr>
          <a:lstStyle/>
          <a:p>
            <a:r>
              <a:rPr lang="bn-IN" sz="2800" i="0" dirty="0">
                <a:effectLst/>
                <a:latin typeface="Arial" panose="020B0604020202020204" pitchFamily="34" charset="0"/>
              </a:rPr>
              <a:t>আলোর প্রতিসরণ </a:t>
            </a:r>
            <a:r>
              <a:rPr lang="bn-IN" sz="2800" b="0" i="0" dirty="0">
                <a:effectLst/>
                <a:latin typeface="Arial" panose="020B0604020202020204" pitchFamily="34" charset="0"/>
              </a:rPr>
              <a:t>হলো এক স্বচ্ছ মাধ্যম থেকে অন্য স্বচ্ছ মাধ্যমে </a:t>
            </a:r>
            <a:r>
              <a:rPr lang="bn-IN" sz="2800" b="0" i="0" u="none" strike="noStrike" dirty="0">
                <a:effectLst/>
                <a:latin typeface="Arial" panose="020B0604020202020204" pitchFamily="34" charset="0"/>
              </a:rPr>
              <a:t>আলো</a:t>
            </a:r>
            <a:r>
              <a:rPr lang="bn-IN" sz="2800" b="0" i="0" dirty="0">
                <a:effectLst/>
                <a:latin typeface="Arial" panose="020B0604020202020204" pitchFamily="34" charset="0"/>
              </a:rPr>
              <a:t> প্রবেশ করলে উভয় মাধ্যমের বিভেদ তলে এর দিক পরিবর্তিত হওয়ার ঘটনা। এ ঘটনা স্পষ্টভাবে দৃশ্যমান হয় যখন আলোকরশ্মি 0° ও 90° ব্যতিত অন্য যেকোনো কোণে মাধ্যমদ্বয়ের বিভেদতলে পড়ে। আলো যদি হালকা মাধ্যম (যেমন বায়ু) থেকে ঘন মাধ্যমে (যেমন পানি) প্রবেশ করে, তাহলে আলোকরশ্মি বিভেদ তল হতে অভিলম্বের দিকে বেঁকে যায়। আবার যদি আলো ঘন হতে হালকা মাধ্যমে আপতিত হয়, তাহলে আলো বিভেদ তল হতে অভিলম্ব থেকে দূরে সরে আসে।</a:t>
            </a:r>
            <a:endParaRPr lang="en-US" sz="2800" dirty="0"/>
          </a:p>
        </p:txBody>
      </p:sp>
      <p:sp>
        <p:nvSpPr>
          <p:cNvPr id="6" name="Rectangle 5">
            <a:extLst>
              <a:ext uri="{FF2B5EF4-FFF2-40B4-BE49-F238E27FC236}">
                <a16:creationId xmlns:a16="http://schemas.microsoft.com/office/drawing/2014/main" id="{7996F396-6CD8-481A-96A6-11C47DA7FFB9}"/>
              </a:ext>
            </a:extLst>
          </p:cNvPr>
          <p:cNvSpPr/>
          <p:nvPr/>
        </p:nvSpPr>
        <p:spPr>
          <a:xfrm>
            <a:off x="3582063" y="362389"/>
            <a:ext cx="4245429" cy="65314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dirty="0"/>
              <a:t>   আলোর প্রতিসরণ</a:t>
            </a:r>
          </a:p>
        </p:txBody>
      </p:sp>
      <p:pic>
        <p:nvPicPr>
          <p:cNvPr id="2050" name="Picture 2">
            <a:extLst>
              <a:ext uri="{FF2B5EF4-FFF2-40B4-BE49-F238E27FC236}">
                <a16:creationId xmlns:a16="http://schemas.microsoft.com/office/drawing/2014/main" id="{D5B74D53-6644-42B6-8B2F-8828D2935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116681"/>
            <a:ext cx="4837043" cy="3021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187B325-271D-40D8-8B37-D3F79E95FF19}"/>
              </a:ext>
            </a:extLst>
          </p:cNvPr>
          <p:cNvSpPr/>
          <p:nvPr/>
        </p:nvSpPr>
        <p:spPr>
          <a:xfrm>
            <a:off x="7010400" y="4239326"/>
            <a:ext cx="4837044" cy="164463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b="0" i="0" dirty="0">
                <a:solidFill>
                  <a:srgbClr val="202122"/>
                </a:solidFill>
                <a:effectLst/>
                <a:latin typeface="Arial" panose="020B0604020202020204" pitchFamily="34" charset="0"/>
              </a:rPr>
              <a:t>এখানে আলোকরশ্মি বায়ু থেকে প্লেক্সিগ্লাস মাধ্যমে প্রবেশ করছে।কিছু পরিমাণ আলো </a:t>
            </a:r>
            <a:r>
              <a:rPr lang="bn-IN" sz="2800" b="0" i="0" u="none" strike="noStrike" dirty="0">
                <a:solidFill>
                  <a:srgbClr val="0B0080"/>
                </a:solidFill>
                <a:effectLst/>
                <a:latin typeface="Arial" panose="020B0604020202020204" pitchFamily="34" charset="0"/>
              </a:rPr>
              <a:t>প্রতিফলিত</a:t>
            </a:r>
            <a:r>
              <a:rPr lang="bn-IN" sz="2800" b="0" i="0" dirty="0">
                <a:solidFill>
                  <a:srgbClr val="202122"/>
                </a:solidFill>
                <a:effectLst/>
                <a:latin typeface="Arial" panose="020B0604020202020204" pitchFamily="34" charset="0"/>
              </a:rPr>
              <a:t> হলেও তার অধিকাংশই প্রতিসরিত হচ্ছে।</a:t>
            </a:r>
            <a:endParaRPr lang="en-US" sz="2800" dirty="0"/>
          </a:p>
        </p:txBody>
      </p:sp>
    </p:spTree>
    <p:extLst>
      <p:ext uri="{BB962C8B-B14F-4D97-AF65-F5344CB8AC3E}">
        <p14:creationId xmlns:p14="http://schemas.microsoft.com/office/powerpoint/2010/main" val="101563998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9B670D-273C-4774-90EB-BDCBB7E3697C}"/>
              </a:ext>
            </a:extLst>
          </p:cNvPr>
          <p:cNvSpPr/>
          <p:nvPr/>
        </p:nvSpPr>
        <p:spPr>
          <a:xfrm>
            <a:off x="3332354" y="360433"/>
            <a:ext cx="4650377" cy="7262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4400" dirty="0"/>
          </a:p>
          <a:p>
            <a:r>
              <a:rPr lang="bn-IN" sz="4400" dirty="0"/>
              <a:t> আলোর প্রতিসরণের সূত্র</a:t>
            </a:r>
          </a:p>
          <a:p>
            <a:endParaRPr lang="en-US" sz="4400" dirty="0"/>
          </a:p>
        </p:txBody>
      </p:sp>
      <p:sp>
        <p:nvSpPr>
          <p:cNvPr id="5" name="TextBox 4">
            <a:extLst>
              <a:ext uri="{FF2B5EF4-FFF2-40B4-BE49-F238E27FC236}">
                <a16:creationId xmlns:a16="http://schemas.microsoft.com/office/drawing/2014/main" id="{CC662D04-D824-423D-B600-8E1B8B2DF39F}"/>
              </a:ext>
            </a:extLst>
          </p:cNvPr>
          <p:cNvSpPr txBox="1"/>
          <p:nvPr/>
        </p:nvSpPr>
        <p:spPr>
          <a:xfrm>
            <a:off x="533343" y="1388476"/>
            <a:ext cx="6665843" cy="5109091"/>
          </a:xfrm>
          <a:prstGeom prst="rect">
            <a:avLst/>
          </a:prstGeom>
          <a:noFill/>
        </p:spPr>
        <p:txBody>
          <a:bodyPr wrap="square" rtlCol="0">
            <a:spAutoFit/>
          </a:bodyPr>
          <a:lstStyle/>
          <a:p>
            <a:pPr algn="l"/>
            <a:r>
              <a:rPr lang="bn-IN" sz="2800" b="0" i="0" dirty="0">
                <a:effectLst/>
                <a:latin typeface="Arial" panose="020B0604020202020204" pitchFamily="34" charset="0"/>
              </a:rPr>
              <a:t>আলোর প্রতিসরণের ওপর দুটি সূত্র বিশেষভাবে উল্লেখযোগ্য, যথা:</a:t>
            </a:r>
          </a:p>
          <a:p>
            <a:pPr algn="l">
              <a:buFont typeface="Arial" panose="020B0604020202020204" pitchFamily="34" charset="0"/>
              <a:buChar char="•"/>
            </a:pPr>
            <a:r>
              <a:rPr lang="bn-IN" sz="2800" b="0" i="0" dirty="0">
                <a:effectLst/>
                <a:latin typeface="Arial" panose="020B0604020202020204" pitchFamily="34" charset="0"/>
              </a:rPr>
              <a:t>আপতিত রশ্মি, প্রতিসৃত রশ্মি এবং আপতন বিন্দুতে বিভেদতলের উপর অঙ্কিত অভিলম্ব একই সমতলে অবস্থান করে।</a:t>
            </a:r>
          </a:p>
          <a:p>
            <a:pPr algn="l">
              <a:buFont typeface="Arial" panose="020B0604020202020204" pitchFamily="34" charset="0"/>
              <a:buChar char="•"/>
            </a:pPr>
            <a:r>
              <a:rPr lang="bn-IN" sz="2800" b="0" i="0" dirty="0">
                <a:effectLst/>
                <a:latin typeface="Arial" panose="020B0604020202020204" pitchFamily="34" charset="0"/>
              </a:rPr>
              <a:t>একজোড়া নির্দিষ্ট মাধ্যম এবং একটি নির্দিষ্ট বর্ণের আলোর জন্য, আপতন কোণের সাইন (</a:t>
            </a:r>
            <a:r>
              <a:rPr lang="en-US" sz="2800" b="0" i="0" dirty="0">
                <a:effectLst/>
                <a:latin typeface="Arial" panose="020B0604020202020204" pitchFamily="34" charset="0"/>
              </a:rPr>
              <a:t>sin) </a:t>
            </a:r>
            <a:r>
              <a:rPr lang="bn-IN" sz="2800" b="0" i="0" dirty="0">
                <a:effectLst/>
                <a:latin typeface="Arial" panose="020B0604020202020204" pitchFamily="34" charset="0"/>
              </a:rPr>
              <a:t>এবং প্রতিসরণ কোণের সাইনের (</a:t>
            </a:r>
            <a:r>
              <a:rPr lang="en-US" sz="2800" b="0" i="0" dirty="0">
                <a:effectLst/>
                <a:latin typeface="Arial" panose="020B0604020202020204" pitchFamily="34" charset="0"/>
              </a:rPr>
              <a:t>sin) </a:t>
            </a:r>
            <a:r>
              <a:rPr lang="bn-IN" sz="2800" b="0" i="0" dirty="0">
                <a:effectLst/>
                <a:latin typeface="Arial" panose="020B0604020202020204" pitchFamily="34" charset="0"/>
              </a:rPr>
              <a:t>অণুপাত সর্বদা ধ্রুবক থাকে।১৬২০ সালে </a:t>
            </a:r>
            <a:r>
              <a:rPr lang="bn-IN" sz="2800" b="0" i="0" u="none" strike="noStrike" dirty="0">
                <a:effectLst/>
                <a:latin typeface="Arial" panose="020B0604020202020204" pitchFamily="34" charset="0"/>
              </a:rPr>
              <a:t>হল্যান্ডের</a:t>
            </a:r>
            <a:r>
              <a:rPr lang="bn-IN" sz="2800" b="0" i="0" dirty="0">
                <a:effectLst/>
                <a:latin typeface="Arial" panose="020B0604020202020204" pitchFamily="34" charset="0"/>
              </a:rPr>
              <a:t>বিজ্ঞানী </a:t>
            </a:r>
            <a:r>
              <a:rPr lang="bn-IN" sz="2800" b="0" i="0" u="none" strike="noStrike" dirty="0">
                <a:effectLst/>
                <a:latin typeface="Arial" panose="020B0604020202020204" pitchFamily="34" charset="0"/>
              </a:rPr>
              <a:t>স্নেল</a:t>
            </a:r>
            <a:r>
              <a:rPr lang="bn-IN" sz="2800" b="0" i="0" dirty="0">
                <a:effectLst/>
                <a:latin typeface="Arial" panose="020B0604020202020204" pitchFamily="34" charset="0"/>
              </a:rPr>
              <a:t> সর্বপ্রথম এ সূত্র প্রকাশ করেন। তাই এ সূত্রটিকে স্নেলের সূত্রও বলা হয়।</a:t>
            </a:r>
          </a:p>
          <a:p>
            <a:pPr algn="l">
              <a:buFont typeface="Arial" panose="020B0604020202020204" pitchFamily="34" charset="0"/>
              <a:buChar char="•"/>
            </a:pPr>
            <a:endParaRPr lang="bn-IN" sz="2800" b="0" i="0" dirty="0">
              <a:effectLst/>
              <a:latin typeface="Arial" panose="020B0604020202020204" pitchFamily="34" charset="0"/>
            </a:endParaRPr>
          </a:p>
          <a:p>
            <a:endParaRPr lang="en-US" dirty="0"/>
          </a:p>
        </p:txBody>
      </p:sp>
      <p:sp>
        <p:nvSpPr>
          <p:cNvPr id="10" name="AutoShape 2" descr="{\displaystyle {\frac {sini}{sinr}}}">
            <a:extLst>
              <a:ext uri="{FF2B5EF4-FFF2-40B4-BE49-F238E27FC236}">
                <a16:creationId xmlns:a16="http://schemas.microsoft.com/office/drawing/2014/main" id="{F7AD7388-14DB-4245-A0EE-877DD534CE9A}"/>
              </a:ext>
            </a:extLst>
          </p:cNvPr>
          <p:cNvSpPr>
            <a:spLocks noChangeAspect="1" noChangeArrowheads="1"/>
          </p:cNvSpPr>
          <p:nvPr/>
        </p:nvSpPr>
        <p:spPr bwMode="auto">
          <a:xfrm>
            <a:off x="23796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displaystyle {\frac {sini}{sinr}}}">
            <a:extLst>
              <a:ext uri="{FF2B5EF4-FFF2-40B4-BE49-F238E27FC236}">
                <a16:creationId xmlns:a16="http://schemas.microsoft.com/office/drawing/2014/main" id="{373CA49A-BA78-47B6-BBAA-BCE207FB369F}"/>
              </a:ext>
            </a:extLst>
          </p:cNvPr>
          <p:cNvSpPr>
            <a:spLocks noChangeAspect="1" noChangeArrowheads="1"/>
          </p:cNvSpPr>
          <p:nvPr/>
        </p:nvSpPr>
        <p:spPr bwMode="auto">
          <a:xfrm>
            <a:off x="253206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a:extLst>
              <a:ext uri="{FF2B5EF4-FFF2-40B4-BE49-F238E27FC236}">
                <a16:creationId xmlns:a16="http://schemas.microsoft.com/office/drawing/2014/main" id="{7896B11E-7034-4D6E-8F91-4FB37E3E4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186" y="1630016"/>
            <a:ext cx="4459471" cy="4187687"/>
          </a:xfrm>
          <a:prstGeom prst="rect">
            <a:avLst/>
          </a:prstGeom>
        </p:spPr>
      </p:pic>
    </p:spTree>
    <p:extLst>
      <p:ext uri="{BB962C8B-B14F-4D97-AF65-F5344CB8AC3E}">
        <p14:creationId xmlns:p14="http://schemas.microsoft.com/office/powerpoint/2010/main" val="30127251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19647" y="410776"/>
            <a:ext cx="3143748" cy="769441"/>
          </a:xfrm>
          <a:prstGeom prst="rect">
            <a:avLst/>
          </a:prstGeom>
          <a:solidFill>
            <a:schemeClr val="accent2"/>
          </a:solidFill>
        </p:spPr>
        <p:txBody>
          <a:bodyPr wrap="square" rtlCol="0">
            <a:spAutoFit/>
          </a:bodyPr>
          <a:lstStyle/>
          <a:p>
            <a:r>
              <a:rPr lang="bn-IN" sz="4400" dirty="0">
                <a:solidFill>
                  <a:schemeClr val="bg1"/>
                </a:solidFill>
              </a:rPr>
              <a:t>   একক কাজ </a:t>
            </a:r>
            <a:endParaRPr lang="en-US" sz="4400" dirty="0">
              <a:solidFill>
                <a:schemeClr val="bg1"/>
              </a:solidFill>
            </a:endParaRPr>
          </a:p>
        </p:txBody>
      </p:sp>
      <p:sp>
        <p:nvSpPr>
          <p:cNvPr id="5" name="Rectangle 4"/>
          <p:cNvSpPr/>
          <p:nvPr/>
        </p:nvSpPr>
        <p:spPr>
          <a:xfrm>
            <a:off x="3990443" y="4909015"/>
            <a:ext cx="4002156" cy="72979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800" dirty="0">
              <a:solidFill>
                <a:schemeClr val="tx1"/>
              </a:solidFill>
            </a:endParaRPr>
          </a:p>
          <a:p>
            <a:r>
              <a:rPr lang="bn-IN" sz="2800" dirty="0">
                <a:solidFill>
                  <a:schemeClr val="tx1"/>
                </a:solidFill>
              </a:rPr>
              <a:t>  আলোর প্রতিসরণের সূত্রটি লিখ। </a:t>
            </a:r>
          </a:p>
          <a:p>
            <a:endParaRPr lang="bn-IN" sz="2800" dirty="0">
              <a:solidFill>
                <a:schemeClr val="tx1"/>
              </a:solidFill>
              <a:latin typeface="Arial" panose="020B0604020202020204" pitchFamily="34" charset="0"/>
            </a:endParaRPr>
          </a:p>
        </p:txBody>
      </p:sp>
      <p:pic>
        <p:nvPicPr>
          <p:cNvPr id="3" name="Picture 2">
            <a:extLst>
              <a:ext uri="{FF2B5EF4-FFF2-40B4-BE49-F238E27FC236}">
                <a16:creationId xmlns:a16="http://schemas.microsoft.com/office/drawing/2014/main" id="{045407CE-F7D2-46AE-8D2A-5E5766053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304" y="1464819"/>
            <a:ext cx="5287617" cy="3305964"/>
          </a:xfrm>
          <a:prstGeom prst="rect">
            <a:avLst/>
          </a:prstGeom>
        </p:spPr>
      </p:pic>
    </p:spTree>
    <p:extLst>
      <p:ext uri="{BB962C8B-B14F-4D97-AF65-F5344CB8AC3E}">
        <p14:creationId xmlns:p14="http://schemas.microsoft.com/office/powerpoint/2010/main" val="151942250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095" y="1613118"/>
            <a:ext cx="10147757" cy="3108543"/>
          </a:xfrm>
          <a:prstGeom prst="rect">
            <a:avLst/>
          </a:prstGeom>
          <a:noFill/>
        </p:spPr>
        <p:txBody>
          <a:bodyPr wrap="square" rtlCol="0">
            <a:spAutoFit/>
          </a:bodyPr>
          <a:lstStyle/>
          <a:p>
            <a:r>
              <a:rPr lang="bn-IN" sz="2800" b="0" i="0" dirty="0">
                <a:solidFill>
                  <a:srgbClr val="202122"/>
                </a:solidFill>
                <a:effectLst/>
                <a:latin typeface="Arial" panose="020B0604020202020204" pitchFamily="34" charset="0"/>
              </a:rPr>
              <a:t>প্রতিসরাঙ্ক হলো কোন আলোকীয় মাধ্যমের উপাদানের এমন একটি ধর্ম যার মানের উপর ওই মাধ্যমে প্রবেশ করা অর্থাৎ প্রতিসৃত আলোকরশ্মির গতির অভিমুখে এবং ওই মাধ্যমের আলোর বেগের মান নির্ভর করে। দুটি সমজাতীয় রাশির অনুপাত হওয়ায় প্রতিসরাঙ্ক একটি একক বিহীন সংখ্যা মাত্র। প্রতিসরণাঙ্ককে দু ভাবে বিভক্ত করা যেতে পারে। যথা:</a:t>
            </a:r>
          </a:p>
          <a:p>
            <a:r>
              <a:rPr lang="bn-IN" sz="2800" dirty="0">
                <a:solidFill>
                  <a:srgbClr val="202122"/>
                </a:solidFill>
                <a:latin typeface="Arial" panose="020B0604020202020204" pitchFamily="34" charset="0"/>
              </a:rPr>
              <a:t>১।</a:t>
            </a:r>
            <a:r>
              <a:rPr lang="bn-IN" sz="2800" b="1" i="0" dirty="0">
                <a:solidFill>
                  <a:srgbClr val="000000"/>
                </a:solidFill>
                <a:effectLst/>
                <a:latin typeface="Arial" panose="020B0604020202020204" pitchFamily="34" charset="0"/>
              </a:rPr>
              <a:t> </a:t>
            </a:r>
            <a:r>
              <a:rPr lang="bn-IN" sz="2800" i="0" dirty="0">
                <a:solidFill>
                  <a:srgbClr val="000000"/>
                </a:solidFill>
                <a:effectLst/>
                <a:latin typeface="Arial" panose="020B0604020202020204" pitchFamily="34" charset="0"/>
              </a:rPr>
              <a:t>আপেক্ষিক প্রতিসরণাঙ্ক</a:t>
            </a:r>
          </a:p>
          <a:p>
            <a:r>
              <a:rPr lang="en-US" sz="2800" dirty="0"/>
              <a:t>2।</a:t>
            </a:r>
            <a:r>
              <a:rPr lang="bn-IN" sz="2800" i="0" dirty="0">
                <a:solidFill>
                  <a:srgbClr val="000000"/>
                </a:solidFill>
                <a:effectLst/>
                <a:latin typeface="Arial" panose="020B0604020202020204" pitchFamily="34" charset="0"/>
              </a:rPr>
              <a:t>পরম প্রতিসরণাঙ্ক</a:t>
            </a:r>
          </a:p>
          <a:p>
            <a:endParaRPr lang="en-US" sz="2800" dirty="0"/>
          </a:p>
        </p:txBody>
      </p:sp>
      <p:sp>
        <p:nvSpPr>
          <p:cNvPr id="5" name="Rectangle 4">
            <a:extLst>
              <a:ext uri="{FF2B5EF4-FFF2-40B4-BE49-F238E27FC236}">
                <a16:creationId xmlns:a16="http://schemas.microsoft.com/office/drawing/2014/main" id="{33596868-7302-4FB4-8433-6DCAF86B0801}"/>
              </a:ext>
            </a:extLst>
          </p:cNvPr>
          <p:cNvSpPr/>
          <p:nvPr/>
        </p:nvSpPr>
        <p:spPr>
          <a:xfrm>
            <a:off x="4267200" y="490330"/>
            <a:ext cx="2716696" cy="72887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bn-IN" sz="4400" b="0" i="0" dirty="0">
                <a:solidFill>
                  <a:schemeClr val="bg1"/>
                </a:solidFill>
                <a:effectLst/>
                <a:latin typeface="Linux Libertine"/>
              </a:rPr>
              <a:t>  প্রতিসরণাঙ্ক</a:t>
            </a:r>
          </a:p>
        </p:txBody>
      </p:sp>
    </p:spTree>
    <p:extLst>
      <p:ext uri="{BB962C8B-B14F-4D97-AF65-F5344CB8AC3E}">
        <p14:creationId xmlns:p14="http://schemas.microsoft.com/office/powerpoint/2010/main" val="4375369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NikoshBAN"/>
        <a:ea typeface=""/>
        <a:cs typeface="NikoshBAN"/>
      </a:majorFont>
      <a:minorFont>
        <a:latin typeface="NikoshBAN"/>
        <a:ea typeface=""/>
        <a:cs typeface="NikoshBA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8146</TotalTime>
  <Words>1001</Words>
  <Application>Microsoft Office PowerPoint</Application>
  <PresentationFormat>Widescreen</PresentationFormat>
  <Paragraphs>74</Paragraphs>
  <Slides>19</Slides>
  <Notes>0</Notes>
  <HiddenSlides>0</HiddenSlides>
  <MMClips>0</MMClips>
  <ScaleCrop>false</ScaleCrop>
  <HeadingPairs>
    <vt:vector size="6" baseType="variant">
      <vt:variant>
        <vt:lpstr/>
      </vt:variant>
      <vt:variant>
        <vt:i4>7</vt:i4>
      </vt:variant>
      <vt:variant>
        <vt:lpstr>Theme</vt:lpstr>
      </vt:variant>
      <vt:variant>
        <vt:i4>1</vt:i4>
      </vt:variant>
      <vt:variant>
        <vt:lpstr>Slide Titles</vt:lpstr>
      </vt:variant>
      <vt:variant>
        <vt:i4>19</vt:i4>
      </vt:variant>
    </vt:vector>
  </HeadingPairs>
  <TitlesOfParts>
    <vt:vector size="27" baseType="lpstr">
      <vt:lpstr>Linux Libertine</vt:lpstr>
      <vt:lpstr>Arial</vt:lpstr>
      <vt:lpstr>Calibri</vt:lpstr>
      <vt:lpstr>NikoshBAN</vt:lpstr>
      <vt:lpstr>solaimanlipi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Roshan54</dc:creator>
  <cp:lastModifiedBy>Banojir Ahmed</cp:lastModifiedBy>
  <cp:revision>546</cp:revision>
  <dcterms:created xsi:type="dcterms:W3CDTF">2020-02-21T08:36:18Z</dcterms:created>
  <dcterms:modified xsi:type="dcterms:W3CDTF">2020-09-27T10:17:59Z</dcterms:modified>
</cp:coreProperties>
</file>