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8" r:id="rId17"/>
    <p:sldId id="275" r:id="rId18"/>
    <p:sldId id="274" r:id="rId19"/>
    <p:sldId id="276" r:id="rId20"/>
    <p:sldId id="27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D841-6EF0-42DB-ACF6-18F3F3F50E45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6A3B-7513-4E43-8F60-8F337FFD1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6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7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6A3B-7513-4E43-8F60-8F337FFD1A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3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0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5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8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3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5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9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9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46450-8B69-4310-8AA1-2CBB9F9176E3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447F83-8A6C-4A44-A0DE-BFDC527CC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4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72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57400" y="6575594"/>
            <a:ext cx="581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কাজী মোঃ মহসীন , সহকারী</a:t>
            </a:r>
            <a:r>
              <a:rPr lang="bn-BD" baseline="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শিক্ষক, মনোহরদী মডেল সপ্রাবি - ০১৭১৩৫২৮৩১৪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13765"/>
            <a:ext cx="620889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777" y="354106"/>
            <a:ext cx="584060" cy="533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1000" y="1048873"/>
            <a:ext cx="373380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963003" y="1048873"/>
            <a:ext cx="3805834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18" y="817891"/>
            <a:ext cx="461963" cy="4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gif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gif"/><Relationship Id="rId11" Type="http://schemas.openxmlformats.org/officeDocument/2006/relationships/image" Target="../media/image41.png"/><Relationship Id="rId5" Type="http://schemas.openxmlformats.org/officeDocument/2006/relationships/image" Target="../media/image32.gif"/><Relationship Id="rId15" Type="http://schemas.openxmlformats.org/officeDocument/2006/relationships/image" Target="../media/image43.gif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45.png"/><Relationship Id="rId7" Type="http://schemas.openxmlformats.org/officeDocument/2006/relationships/image" Target="../media/image26.gif"/><Relationship Id="rId12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8.gif"/><Relationship Id="rId5" Type="http://schemas.openxmlformats.org/officeDocument/2006/relationships/image" Target="../media/image46.png"/><Relationship Id="rId10" Type="http://schemas.openxmlformats.org/officeDocument/2006/relationships/image" Target="../media/image47.jpeg"/><Relationship Id="rId4" Type="http://schemas.openxmlformats.org/officeDocument/2006/relationships/image" Target="../media/image30.gif"/><Relationship Id="rId9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2362200"/>
            <a:ext cx="3297477" cy="29718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431997"/>
            <a:ext cx="1828800" cy="369332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সূচিপত্র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5519" y="1143000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75519" y="1676400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275519" y="2231928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263820" y="2785616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16334" y="1230868"/>
            <a:ext cx="128753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শুভেচ্ছা বিনিময়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4248" y="1757830"/>
            <a:ext cx="848309" cy="2872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4230" y="2316715"/>
            <a:ext cx="971741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75519" y="3966553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263819" y="3377931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263818" y="5120155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275519" y="4535137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7991" y="2785616"/>
            <a:ext cx="984565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709" y="3468257"/>
            <a:ext cx="886781" cy="3229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7241" y="4023088"/>
            <a:ext cx="816249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9765" y="4655621"/>
            <a:ext cx="1164101" cy="2162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পাঠ্য বই পড়া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63817" y="6108297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272976" y="5643723"/>
            <a:ext cx="1969163" cy="4572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16334" y="5164089"/>
            <a:ext cx="947695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9503" y="5801349"/>
            <a:ext cx="731290" cy="2556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4807" y="6223826"/>
            <a:ext cx="950901" cy="22614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সমাপ্তি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3" y="1143000"/>
            <a:ext cx="8534397" cy="54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1450"/>
            <a:ext cx="8648699" cy="64865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2099" y="580849"/>
            <a:ext cx="35052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পৃথিবীকে কেন্দ্র করে চাঁদ ঘোরে বলে চাঁদকে বলা হয়  পৃথিবীর উপগ্রহ।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689" y="2628900"/>
            <a:ext cx="1388709" cy="1388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2743201" y="1066800"/>
            <a:ext cx="1143000" cy="1066800"/>
            <a:chOff x="7029089" y="530457"/>
            <a:chExt cx="678555" cy="583510"/>
          </a:xfrm>
        </p:grpSpPr>
        <p:sp>
          <p:nvSpPr>
            <p:cNvPr id="11" name="Oval 9"/>
            <p:cNvSpPr/>
            <p:nvPr/>
          </p:nvSpPr>
          <p:spPr>
            <a:xfrm>
              <a:off x="7029089" y="530457"/>
              <a:ext cx="419911" cy="395987"/>
            </a:xfrm>
            <a:prstGeom prst="flowChartConnector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0"/>
            <p:cNvSpPr/>
            <p:nvPr/>
          </p:nvSpPr>
          <p:spPr>
            <a:xfrm flipV="1">
              <a:off x="7517452" y="926444"/>
              <a:ext cx="190192" cy="187523"/>
            </a:xfrm>
            <a:prstGeom prst="flowChartConnector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8000" t="-83974" r="-132956" b="-48276"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4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07777 C 0.29896 -0.07777 0.4375 0.08102 0.4375 0.27732 C 0.4375 0.47361 0.29896 0.63334 0.12917 0.63334 C -0.04115 0.63334 -0.17917 0.47361 -0.17917 0.27732 C -0.17917 0.08102 -0.04115 -0.07777 0.12917 -0.07777 Z " pathEditMode="relative" rAng="0" ptsTypes="AAAAA">
                                      <p:cBhvr>
                                        <p:cTn id="6" dur="2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32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4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23335"/>
            <a:ext cx="8458200" cy="563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8900" y="3657600"/>
            <a:ext cx="3886200" cy="1371600"/>
          </a:xfrm>
          <a:prstGeom prst="rect">
            <a:avLst/>
          </a:prstGeom>
        </p:spPr>
        <p:txBody>
          <a:bodyPr wrap="square">
            <a:prstTxWarp prst="textTriangle">
              <a:avLst>
                <a:gd name="adj" fmla="val 58333"/>
              </a:avLst>
            </a:prstTxWarp>
            <a:spAutoFit/>
          </a:bodyPr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 পৃথিবী সূর্যের চারিদিকে এবং চাঁদ পৃথিবীর চারিদিকে ঘুরছে 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1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39127-solar-syste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65" y="1085850"/>
            <a:ext cx="8574268" cy="54483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600200" y="5791200"/>
            <a:ext cx="14478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নেপচুন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 rot="288195">
            <a:off x="4370840" y="5222933"/>
            <a:ext cx="1171001" cy="5142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শনি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72786" y="5520552"/>
            <a:ext cx="1295400" cy="5315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 rot="21067257">
            <a:off x="5078538" y="3139801"/>
            <a:ext cx="1295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শূক্র</a:t>
            </a:r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4224505" y="3429000"/>
            <a:ext cx="8382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bth_globe-animated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785" y="3810000"/>
            <a:ext cx="652092" cy="501504"/>
          </a:xfrm>
          <a:prstGeom prst="rect">
            <a:avLst/>
          </a:prstGeom>
        </p:spPr>
      </p:pic>
      <p:pic>
        <p:nvPicPr>
          <p:cNvPr id="27" name="Picture 26" descr="mars_globe animat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133535" y="4156509"/>
            <a:ext cx="601632" cy="513479"/>
          </a:xfrm>
          <a:prstGeom prst="rect">
            <a:avLst/>
          </a:prstGeom>
        </p:spPr>
      </p:pic>
      <p:pic>
        <p:nvPicPr>
          <p:cNvPr id="28" name="Picture 27" descr="planet-jupiter-large animtd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981" y="4432049"/>
            <a:ext cx="762000" cy="762000"/>
          </a:xfrm>
          <a:prstGeom prst="rect">
            <a:avLst/>
          </a:prstGeom>
        </p:spPr>
      </p:pic>
      <p:pic>
        <p:nvPicPr>
          <p:cNvPr id="29" name="Picture 28" descr="5saturn_dan_gerhards_01. an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6677">
            <a:off x="3718406" y="4898295"/>
            <a:ext cx="980400" cy="591508"/>
          </a:xfrm>
          <a:prstGeom prst="rect">
            <a:avLst/>
          </a:prstGeom>
        </p:spPr>
      </p:pic>
      <p:pic>
        <p:nvPicPr>
          <p:cNvPr id="30" name="Picture 29" descr="urenus animation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446" y="5370190"/>
            <a:ext cx="457200" cy="457200"/>
          </a:xfrm>
          <a:prstGeom prst="rect">
            <a:avLst/>
          </a:prstGeom>
        </p:spPr>
      </p:pic>
      <p:pic>
        <p:nvPicPr>
          <p:cNvPr id="31" name="Picture 30" descr="Neptune anitm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986" y="5491056"/>
            <a:ext cx="533400" cy="5334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808663" y="4538760"/>
            <a:ext cx="18288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05246" y="3730238"/>
            <a:ext cx="1565339" cy="7305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venus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35" y="3677595"/>
            <a:ext cx="304800" cy="3048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rot="16999698">
            <a:off x="4656471" y="2931009"/>
            <a:ext cx="1295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বুধ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mars_globe animated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5" y="3636320"/>
            <a:ext cx="395591" cy="38735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342063" y="4191000"/>
            <a:ext cx="1295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4451" y="363794"/>
            <a:ext cx="1592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0"/>
                            </p:stCondLst>
                            <p:childTnLst>
                              <p:par>
                                <p:cTn id="52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0"/>
                            </p:stCondLst>
                            <p:childTnLst>
                              <p:par>
                                <p:cTn id="60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000"/>
                            </p:stCondLst>
                            <p:childTnLst>
                              <p:par>
                                <p:cTn id="68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18" grpId="0"/>
      <p:bldP spid="2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352800" y="2362200"/>
            <a:ext cx="2514600" cy="2209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66800" y="685800"/>
            <a:ext cx="7010400" cy="5562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" y="304800"/>
            <a:ext cx="7848600" cy="6324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743200" y="1752600"/>
            <a:ext cx="3733800" cy="350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057400" y="1447800"/>
            <a:ext cx="5029200" cy="403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676400" y="1066800"/>
            <a:ext cx="5867400" cy="4800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7600" y="2667000"/>
            <a:ext cx="1828800" cy="1600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venus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962400"/>
            <a:ext cx="381000" cy="381000"/>
          </a:xfrm>
          <a:prstGeom prst="rect">
            <a:avLst/>
          </a:prstGeom>
        </p:spPr>
      </p:pic>
      <p:pic>
        <p:nvPicPr>
          <p:cNvPr id="21" name="Picture 20" descr="mercury animated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94569">
            <a:off x="5562600" y="3657600"/>
            <a:ext cx="382795" cy="38129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048000" y="2057400"/>
            <a:ext cx="3124200" cy="2819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bth_globe-animated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572000"/>
            <a:ext cx="381000" cy="381000"/>
          </a:xfrm>
          <a:prstGeom prst="rect">
            <a:avLst/>
          </a:prstGeom>
        </p:spPr>
      </p:pic>
      <p:pic>
        <p:nvPicPr>
          <p:cNvPr id="24" name="Picture 23" descr="mars_globe animat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8040">
            <a:off x="5105400" y="1676400"/>
            <a:ext cx="473564" cy="463699"/>
          </a:xfrm>
          <a:prstGeom prst="rect">
            <a:avLst/>
          </a:prstGeom>
        </p:spPr>
      </p:pic>
      <p:pic>
        <p:nvPicPr>
          <p:cNvPr id="25" name="Picture 24" descr="Jupiter_small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25524">
            <a:off x="6705600" y="3352800"/>
            <a:ext cx="651053" cy="613943"/>
          </a:xfrm>
          <a:prstGeom prst="rect">
            <a:avLst/>
          </a:prstGeom>
        </p:spPr>
      </p:pic>
      <p:pic>
        <p:nvPicPr>
          <p:cNvPr id="26" name="Picture 25" descr="saturn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88128" flipH="1">
            <a:off x="1449885" y="2364285"/>
            <a:ext cx="746760" cy="746760"/>
          </a:xfrm>
          <a:prstGeom prst="rect">
            <a:avLst/>
          </a:prstGeom>
        </p:spPr>
      </p:pic>
      <p:pic>
        <p:nvPicPr>
          <p:cNvPr id="27" name="Picture 26" descr="neptun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52400"/>
            <a:ext cx="533400" cy="533400"/>
          </a:xfrm>
          <a:prstGeom prst="rect">
            <a:avLst/>
          </a:prstGeom>
        </p:spPr>
      </p:pic>
      <p:pic>
        <p:nvPicPr>
          <p:cNvPr id="28" name="Picture 27" descr="Uranus ani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3048000"/>
            <a:ext cx="609600" cy="609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761048"/>
              </p:ext>
            </p:extLst>
          </p:nvPr>
        </p:nvGraphicFramePr>
        <p:xfrm>
          <a:off x="201561" y="685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Packager Shell Object" showAsIcon="1" r:id="rId13" imgW="914400" imgH="771480" progId="Package">
                  <p:embed/>
                </p:oleObj>
              </mc:Choice>
              <mc:Fallback>
                <p:oleObj name="Packager Shell Object" showAsIcon="1" r:id="rId1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1561" y="685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54" y="2895599"/>
            <a:ext cx="1207945" cy="1092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7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777 0.01736 C -0.0257 0.00277 -0.06146 -0.06088 -0.05209 -0.125 C -0.04098 -0.18889 0.01128 -0.22894 0.06354 -0.21389 C 0.11771 -0.19838 0.15347 -0.13473 0.14323 -0.0713 C 0.13385 -0.00764 0.08194 0.0324 0.02777 0.01736 Z " pathEditMode="relative" rAng="11498307" ptsTypes="fffff">
                                      <p:cBhvr>
                                        <p:cTn id="6" dur="1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verb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29 -0.0125 C -0.01007 0.07431 -0.08368 0.12431 -0.15747 0.1 C -0.23039 0.07408 -0.27552 -0.01759 -0.25868 -0.10579 C -0.24098 -0.19421 -0.16806 -0.24352 -0.09427 -0.21782 C -0.02118 -0.19213 0.02413 -0.10092 0.00729 -0.0125 Z " pathEditMode="relative" rAng="6282736" ptsTypes="fffff">
                                      <p:cBhvr>
                                        <p:cTn id="10" dur="1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4.07407E-6 C -0.08628 0.04444 -0.18194 -0.00556 -0.21458 -0.11042 C -0.24357 -0.21528 -0.19809 -0.3375 -0.11267 -0.38056 C -0.02482 -0.42639 0.06927 -0.37686 0.09966 -0.27153 C 0.13038 -0.16621 0.08577 -0.04445 -2.22222E-6 4.07407E-6 Z " pathEditMode="relative" rAng="9530686" ptsTypes="fffff">
                                      <p:cBhvr>
                                        <p:cTn id="1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19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73 -0.01065 C 0.09965 0.0537 0.14636 0.20926 0.10052 0.33866 C 0.05521 0.46597 -0.06528 0.51806 -0.16701 0.45394 C -0.26875 0.38889 -0.31441 0.23195 -0.2691 0.10463 C -0.22326 -0.02407 -0.10382 -0.07477 -0.00173 -0.01065 Z " pathEditMode="relative" rAng="1524722" ptsTypes="fffff">
                                      <p:cBhvr>
                                        <p:cTn id="14" dur="14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232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8 -0.04467 C 0.00643 0.11852 -0.1085 0.26366 -0.25764 0.27547 C -0.40573 0.28959 -0.53316 0.16667 -0.54149 0.00301 C -0.54965 -0.16111 -0.43541 -0.30532 -0.2868 -0.31851 C -0.13854 -0.33148 -0.00989 -0.20995 -0.00208 -0.04467 Z " pathEditMode="relative" rAng="5171542" ptsTypes="fffff">
                                      <p:cBhvr>
                                        <p:cTn id="16" dur="1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2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07 0.0257 C 0.0184 -0.15995 0.18194 -0.27754 0.35486 -0.23611 C 0.52638 -0.18981 0.64375 -4.07407E-6 0.61649 0.18797 C 0.58958 0.37801 0.42777 0.49422 0.25503 0.45024 C 0.08281 0.4051 -0.03594 0.21667 -0.01007 0.0257 Z " pathEditMode="relative" rAng="-4740372" ptsTypes="fffff">
                                      <p:cBhvr>
                                        <p:cTn id="18" dur="16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8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8 1.11111E-6 C 0.01337 0.2213 -0.15243 0.41111 -0.36354 0.4213 C -0.57656 0.42407 -0.75174 0.25926 -0.75295 0.03935 C -0.76441 -0.1831 -0.59653 -0.36551 -0.38733 -0.38171 C -0.17587 -0.39213 -0.00365 -0.22037 0.00608 1.11111E-6 Z " pathEditMode="relative" rAng="5271831" ptsTypes="fffff">
                                      <p:cBhvr>
                                        <p:cTn id="20" dur="17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00" y="2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1.11111E-6 C 0.2368 -1.11111E-6 0.42969 0.20787 0.42969 0.46389 C 0.42969 0.71945 0.2368 0.92778 8.33333E-7 0.92778 C -0.23663 0.92778 -0.42865 0.71945 -0.42865 0.46389 C -0.42865 0.20787 -0.23663 -1.11111E-6 8.33333E-7 -1.11111E-6 Z " pathEditMode="relative" rAng="0" ptsTypes="fffff">
                                      <p:cBhvr>
                                        <p:cTn id="22" dur="18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olar_system_men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62" y="1029657"/>
            <a:ext cx="8545996" cy="55785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97346" y="175170"/>
            <a:ext cx="6096000" cy="854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" name="Picture 19" descr="Neptune anitm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494" y="2750528"/>
            <a:ext cx="762000" cy="762000"/>
          </a:xfrm>
          <a:prstGeom prst="rect">
            <a:avLst/>
          </a:prstGeom>
        </p:spPr>
      </p:pic>
      <p:pic>
        <p:nvPicPr>
          <p:cNvPr id="21" name="Picture 20" descr="urenus animation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094" y="3972232"/>
            <a:ext cx="762000" cy="762000"/>
          </a:xfrm>
          <a:prstGeom prst="rect">
            <a:avLst/>
          </a:prstGeom>
        </p:spPr>
      </p:pic>
      <p:pic>
        <p:nvPicPr>
          <p:cNvPr id="22" name="Picture 21" descr="5saturn_dan_gerhards_01. an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6113">
            <a:off x="4731683" y="2262102"/>
            <a:ext cx="1549691" cy="934980"/>
          </a:xfrm>
          <a:prstGeom prst="rect">
            <a:avLst/>
          </a:prstGeom>
        </p:spPr>
      </p:pic>
      <p:pic>
        <p:nvPicPr>
          <p:cNvPr id="23" name="Picture 22" descr="mars_globe animate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694" y="3505200"/>
            <a:ext cx="395591" cy="387350"/>
          </a:xfrm>
          <a:prstGeom prst="rect">
            <a:avLst/>
          </a:prstGeom>
        </p:spPr>
      </p:pic>
      <p:pic>
        <p:nvPicPr>
          <p:cNvPr id="24" name="Picture 23" descr="bth_globe-animated.g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249" y="3484552"/>
            <a:ext cx="609600" cy="609600"/>
          </a:xfrm>
          <a:prstGeom prst="rect">
            <a:avLst/>
          </a:prstGeom>
        </p:spPr>
      </p:pic>
      <p:pic>
        <p:nvPicPr>
          <p:cNvPr id="25" name="Picture 24" descr="venus.gi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984" y="3810860"/>
            <a:ext cx="533400" cy="546100"/>
          </a:xfrm>
          <a:prstGeom prst="rect">
            <a:avLst/>
          </a:prstGeom>
        </p:spPr>
      </p:pic>
      <p:pic>
        <p:nvPicPr>
          <p:cNvPr id="26" name="Picture 25" descr="mercury animated.g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1362" y="3392989"/>
            <a:ext cx="382495" cy="381000"/>
          </a:xfrm>
          <a:prstGeom prst="rect">
            <a:avLst/>
          </a:prstGeom>
        </p:spPr>
      </p:pic>
      <p:pic>
        <p:nvPicPr>
          <p:cNvPr id="27" name="Picture 26" descr="comet_1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024" y="1322984"/>
            <a:ext cx="1143000" cy="101163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 rot="18945782">
            <a:off x="3398193" y="1657936"/>
            <a:ext cx="10668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planet-jupiter-large animtd.gif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694" y="2895600"/>
            <a:ext cx="1066800" cy="10668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25024" y="1356270"/>
            <a:ext cx="167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2694" y="1981200"/>
            <a:ext cx="9906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90694" y="1877415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গ্রহাণূ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417" y="1317018"/>
            <a:ext cx="1441243" cy="8763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63370" y="1344451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উল্কা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24494" y="3583489"/>
            <a:ext cx="740818" cy="237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290694" y="451485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71494" y="4362450"/>
            <a:ext cx="6096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52621" y="4705350"/>
            <a:ext cx="5334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357494" y="4667250"/>
            <a:ext cx="381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557894" y="2061041"/>
            <a:ext cx="457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224394" y="4770120"/>
            <a:ext cx="533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186021" y="3254784"/>
            <a:ext cx="533400" cy="337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052694" y="2419936"/>
            <a:ext cx="685800" cy="154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18894" y="5200650"/>
            <a:ext cx="914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765312" y="5048250"/>
            <a:ext cx="990600" cy="144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75456" y="2895600"/>
            <a:ext cx="76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accel="31250" fill="hold" grpId="0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2" dur="8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3" dur="8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1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2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2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800"/>
                                </p:stCondLst>
                                <p:childTnLst>
                                  <p:par>
                                    <p:cTn id="2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3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4800"/>
                                </p:stCondLst>
                                <p:childTnLst>
                                  <p:par>
                                    <p:cTn id="3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6800"/>
                                </p:stCondLst>
                                <p:childTnLst>
                                  <p:par>
                                    <p:cTn id="3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8800"/>
                                </p:stCondLst>
                                <p:childTnLst>
                                  <p:par>
                                    <p:cTn id="39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8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2800"/>
                                </p:stCondLst>
                                <p:childTnLst>
                                  <p:par>
                                    <p:cTn id="47" presetID="30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hsl" dir="cw">
                                          <p:cBhvr override="childStyle">
                                            <p:cTn id="48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5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4800"/>
                                </p:stCondLst>
                                <p:childTnLst>
                                  <p:par>
                                    <p:cTn id="5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6800"/>
                                </p:stCondLst>
                                <p:childTnLst>
                                  <p:par>
                                    <p:cTn id="5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7300"/>
                                </p:stCondLst>
                                <p:childTnLst>
                                  <p:par>
                                    <p:cTn id="6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8" grpId="0" animBg="1"/>
          <p:bldP spid="30" grpId="0"/>
          <p:bldP spid="31" grpId="0"/>
          <p:bldP spid="32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accel="3125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15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1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2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2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2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800"/>
                                </p:stCondLst>
                                <p:childTnLst>
                                  <p:par>
                                    <p:cTn id="2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3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4800"/>
                                </p:stCondLst>
                                <p:childTnLst>
                                  <p:par>
                                    <p:cTn id="3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6800"/>
                                </p:stCondLst>
                                <p:childTnLst>
                                  <p:par>
                                    <p:cTn id="3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8800"/>
                                </p:stCondLst>
                                <p:childTnLst>
                                  <p:par>
                                    <p:cTn id="39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8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2800"/>
                                </p:stCondLst>
                                <p:childTnLst>
                                  <p:par>
                                    <p:cTn id="47" presetID="30" presetClass="emph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hsl" dir="cw">
                                          <p:cBhvr override="childStyle">
                                            <p:cTn id="48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12549" l="25098"/>
                                          </p:by>
                                        </p:animClr>
                                        <p:set>
                                          <p:cBhvr>
                                            <p:cTn id="5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4800"/>
                                </p:stCondLst>
                                <p:childTnLst>
                                  <p:par>
                                    <p:cTn id="53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6800"/>
                                </p:stCondLst>
                                <p:childTnLst>
                                  <p:par>
                                    <p:cTn id="5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7300"/>
                                </p:stCondLst>
                                <p:childTnLst>
                                  <p:par>
                                    <p:cTn id="63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20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8" grpId="0" animBg="1"/>
          <p:bldP spid="30" grpId="0"/>
          <p:bldP spid="31" grpId="0"/>
          <p:bldP spid="32" grpId="0"/>
          <p:bldP spid="3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685800"/>
            <a:ext cx="8382000" cy="5791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সূর্য ও সূর্যকে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কেন্দ্র করে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পৃথিবী 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গ্রহ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ধুমকেতু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গ্রহাণু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উল্কা,  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নানা বস্তু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নিয়ে যে পরিবার তাকে আমরা বলি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th_globe-animated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4046" y="1989544"/>
            <a:ext cx="1018138" cy="1036328"/>
          </a:xfrm>
          <a:prstGeom prst="rect">
            <a:avLst/>
          </a:prstGeom>
        </p:spPr>
      </p:pic>
      <p:pic>
        <p:nvPicPr>
          <p:cNvPr id="7" name="Picture 6" descr="5saturn_dan_gerhards_01. an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6677">
            <a:off x="962137" y="1759870"/>
            <a:ext cx="1828748" cy="903424"/>
          </a:xfrm>
          <a:prstGeom prst="rect">
            <a:avLst/>
          </a:prstGeom>
        </p:spPr>
      </p:pic>
      <p:pic>
        <p:nvPicPr>
          <p:cNvPr id="10" name="Picture 9" descr="venus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837" y="5123589"/>
            <a:ext cx="1136008" cy="1136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348734"/>
            <a:ext cx="3048000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গ্রহগুলো নাম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লেখ  ( একক কাজ )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825" y="5367720"/>
            <a:ext cx="386644" cy="48174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বুধ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837" y="2233388"/>
            <a:ext cx="624395" cy="45936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9993" y="2026916"/>
            <a:ext cx="46038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505" y="4951048"/>
            <a:ext cx="874975" cy="833343"/>
          </a:xfrm>
          <a:prstGeom prst="flowChartConnector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39393" y="5162868"/>
            <a:ext cx="588623" cy="44572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মঙ্গল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2824" y="1241717"/>
            <a:ext cx="276038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28684" y="1241717"/>
            <a:ext cx="288862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5873" y="1377402"/>
            <a:ext cx="308098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3317" y="4232165"/>
            <a:ext cx="280846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33634" y="4453702"/>
            <a:ext cx="293670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384" y="2483127"/>
            <a:ext cx="2311234" cy="2242621"/>
          </a:xfrm>
          <a:prstGeom prst="flowChartConnector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81801" y="3249177"/>
            <a:ext cx="914400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9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5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001000" cy="106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u="sng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অংশের সাথে ডান পাশের  অংশ মিল কর।</a:t>
            </a:r>
            <a:endParaRPr lang="en-US" sz="3600" b="1" u="sng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2405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89560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96240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ছায়াপথ</a:t>
            </a:r>
            <a:endParaRPr lang="en-US" sz="36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518160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গ্রহ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411480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গ্যালাক্সি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297180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1905000"/>
            <a:ext cx="1981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নক্ষত্র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743200" y="152400"/>
            <a:ext cx="3657600" cy="838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386834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  মূল্যায়ন</a:t>
            </a:r>
            <a:endParaRPr lang="en-US" sz="2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8333 -0.4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8334 0.1444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1 L -0.375 0.1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75 0.13333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080" y="363306"/>
            <a:ext cx="4267201" cy="67996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352800" y="316460"/>
            <a:ext cx="2209801" cy="658003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bn-BD" sz="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3090" y="1858325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শূন্যস্থানে উপযুক্ত শব্দ বসিয়ে </a:t>
            </a:r>
            <a:endParaRPr lang="en-US" sz="2000" dirty="0" smtClean="0">
              <a:ln w="31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বাক্য পূর্ণ  করঃ </a:t>
            </a:r>
            <a:endParaRPr lang="en-US" sz="2000" dirty="0">
              <a:ln w="31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6082" y="253543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 পৃথিবী একটি ......... 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0237" y="2504656"/>
            <a:ext cx="47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n w="952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গ্রহ </a:t>
            </a:r>
            <a:endParaRPr lang="en-US" dirty="0">
              <a:ln w="952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6082" y="2904766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 চাঁদ  পৃথিবীর ............।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7300" y="288268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উপগ্রহ</a:t>
            </a:r>
            <a:endParaRPr lang="en-US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0210" y="3325132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গ) ............... আটটি গ্রহ আছে।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543" y="33398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সৌর জগতে</a:t>
            </a:r>
            <a:endParaRPr lang="en-US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6082" y="3797080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ঘ) আমরা বাস করি .........   নামক গ্রহে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9891" y="4166412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ঙ) সূর্যের নিকটতম গ্রহ ............।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4539" y="416641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বুধ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2942346" y="1677024"/>
            <a:ext cx="3565181" cy="3679687"/>
          </a:xfrm>
          <a:prstGeom prst="snip1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68713" y="374731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n w="63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পৃথিবী</a:t>
            </a:r>
            <a:endParaRPr lang="en-US" dirty="0">
              <a:ln w="63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1905000"/>
            <a:ext cx="8153400" cy="4572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সূর্যের গ্রহগুলোর নাম লেখ।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সৌরজগৎ কাকে বলে?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 সূর্যের চারিদিকে প্রদক্ষিণ করে এই ধারণা     	 সৃষ্টিতে কোন কোন বিজ্ঞানীর অবদান আছে ?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533400" algn="l"/>
              </a:tabLst>
            </a:pP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5084" y="486074"/>
            <a:ext cx="1523999" cy="3693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200" y="1295400"/>
            <a:ext cx="6553200" cy="525532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প্রশ্নের উত্তর লেখঃ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ক) সূর্যের চারপাশে একবার ঘুরে আসতে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পৃথিবীর কত সময় লাগে 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খ) কেন মনে হয় সূর্য পূর্ব দিকে উঠছে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    এবং পশ্চিম দিকে অস্ত যাচ্ছে?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গ) সৌরজগতের কেন্দ্র বিন্দু কে 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ঘ) সূর্য পৃথিবীর তুলনায় কত গুণ ভারী ?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ঙ) মঙ্গলের উপগ্রহ কয়টি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1" y="1066800"/>
            <a:ext cx="8458200" cy="527836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bn-BD" sz="19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13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			হাফেজ</a:t>
            </a:r>
            <a:r>
              <a:rPr lang="bn-BD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381001" y="1339334"/>
            <a:ext cx="4048432" cy="5137666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0233" y="363794"/>
            <a:ext cx="2438400" cy="52633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52400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u="sng" dirty="0" smtClean="0">
                <a:ln w="31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400" u="sng" dirty="0">
              <a:ln w="31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22" y="1985665"/>
            <a:ext cx="1438656" cy="1443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315" y="3908167"/>
            <a:ext cx="3353803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মোঃ মহসীন</a:t>
            </a: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মাধুপুর লাখপুর সপ্রবি</a:t>
            </a:r>
          </a:p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মনোহরদী, নরসিংদী।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624189" y="1400885"/>
            <a:ext cx="4038600" cy="5128279"/>
          </a:xfrm>
          <a:prstGeom prst="snip2Diag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3000" y="2201755"/>
            <a:ext cx="3581400" cy="35265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             ৪র্থ</a:t>
            </a:r>
          </a:p>
          <a:p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           প্রাথমিক বিজ্ঞান</a:t>
            </a:r>
          </a:p>
          <a:p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           ৮ (মহাবিশ্ব)</a:t>
            </a:r>
          </a:p>
          <a:p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শিরোনামঃ   সৌরজগৎ </a:t>
            </a:r>
          </a:p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সাধারণ........ একমাত্র পৃথিবীতে আছে। </a:t>
            </a:r>
            <a:endParaRPr lang="en-US" sz="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8633" y="1509257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46" y="1143000"/>
            <a:ext cx="2719251" cy="2071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7" y="3886226"/>
            <a:ext cx="2719253" cy="2284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276" y="1374705"/>
            <a:ext cx="2895600" cy="2229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070" y="4191000"/>
            <a:ext cx="2387991" cy="1905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39" y="2582605"/>
            <a:ext cx="2435309" cy="20424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386471"/>
            <a:ext cx="5486400" cy="40011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ছবিগুলো দেখ ও চিন্তা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's orbit animation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95400"/>
            <a:ext cx="7239000" cy="508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362200"/>
            <a:ext cx="3029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440" y="3285530"/>
            <a:ext cx="4099560" cy="189607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599" y="392668"/>
            <a:ext cx="1734597" cy="369332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path" presetSubtype="0" repeatCount="indefinite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6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0"/>
            <a:ext cx="7620000" cy="1743165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সৌরজগতে কোন কোন বস্তু আছে তা বলতে পারবে।  </a:t>
            </a:r>
          </a:p>
          <a:p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সৌরজগতে গ্রহগুলোর নাম ক্রমানুসারে  বলতে পারবে</a:t>
            </a:r>
            <a:endParaRPr lang="en-US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1" y="228600"/>
            <a:ext cx="1676400" cy="685800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t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97" y="1154362"/>
            <a:ext cx="2713703" cy="23436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Galileo-Galile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1" y="1154362"/>
            <a:ext cx="3048000" cy="21984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Johannes_Kepler_161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3657600"/>
            <a:ext cx="2743200" cy="26289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20130220-01150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3581400"/>
            <a:ext cx="3048000" cy="2743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644448" y="3020961"/>
            <a:ext cx="1496960" cy="45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5901816"/>
            <a:ext cx="2209800" cy="381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কোপার্নিকাস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3500" y="5764161"/>
            <a:ext cx="1573161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কেপলার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198" y="2821860"/>
            <a:ext cx="1595293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গ্যালিলিও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Quad Arrow Callout 12"/>
          <p:cNvSpPr/>
          <p:nvPr/>
        </p:nvSpPr>
        <p:spPr>
          <a:xfrm>
            <a:off x="3409337" y="2476499"/>
            <a:ext cx="1981204" cy="1905001"/>
          </a:xfrm>
          <a:prstGeom prst="quadArrowCallout">
            <a:avLst>
              <a:gd name="adj1" fmla="val 18515"/>
              <a:gd name="adj2" fmla="val 41096"/>
              <a:gd name="adj3" fmla="val 18515"/>
              <a:gd name="adj4" fmla="val 481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3342" y="3020961"/>
            <a:ext cx="893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এরা</a:t>
            </a:r>
          </a:p>
          <a:p>
            <a:r>
              <a:rPr lang="bn-BD" sz="2800" dirty="0" smtClean="0">
                <a:solidFill>
                  <a:srgbClr val="FF0000"/>
                </a:solidFill>
              </a:rPr>
              <a:t>কে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368087"/>
            <a:ext cx="1656741" cy="369332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620000" cy="2514600"/>
          </a:xfrm>
          <a:prstGeom prst="rect">
            <a:avLst/>
          </a:prstGeom>
        </p:spPr>
        <p:txBody>
          <a:bodyPr>
            <a:prstTxWarp prst="textPlain">
              <a:avLst>
                <a:gd name="adj" fmla="val 47871"/>
              </a:avLst>
            </a:prstTxWarp>
            <a:spAutoFit/>
          </a:bodyPr>
          <a:lstStyle/>
          <a:p>
            <a:pPr algn="ctr"/>
            <a:r>
              <a:rPr lang="bn-BD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নিউটন, গ্যালিলিও, কেপলার, কোপার্নিকাস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প্রমুখ বিজ্ঞানীরা প্রমাণ করেছেন যে ,আসলে সূর্যকে কেন্দ্র করে পৃথিবী এর কক্ষপথে ঘুরছে।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সেই সঙ্গে পৃথিবী আপন  অক্ষের উপর পাক খাচ্ছে।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706762" y="1721603"/>
            <a:ext cx="6103738" cy="4195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un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99" y="2615697"/>
            <a:ext cx="2362201" cy="2398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8100" y="3129107"/>
            <a:ext cx="1447800" cy="13716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053268" y="3321287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সূর্য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85538">
            <a:off x="2082680" y="2625573"/>
            <a:ext cx="5351900" cy="280598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7702"/>
              </a:avLst>
            </a:prstTxWarp>
            <a:spAutoFit/>
          </a:bodyPr>
          <a:lstStyle/>
          <a:p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সময় লাগে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৩৬৫ দিন ৬ ঘণ্টা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6909" y="2608756"/>
            <a:ext cx="4621531" cy="2705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581732"/>
              </a:avLst>
            </a:prstTxWarp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এভাবে একবার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সূর্যের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চারিদিকে ঘুরতে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9700" y="1216742"/>
            <a:ext cx="3581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নিজ অক্ষের উপরে একবার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সময় লাগে ২৪ ঘণ্টা।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দিন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রাত্রি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6818" y="1120676"/>
            <a:ext cx="3519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আলো </a:t>
            </a:r>
            <a:r>
              <a:rPr lang="bn-BD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যে পৃষ্ঠের পড়ে সেখানে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264" y="3129107"/>
            <a:ext cx="1109645" cy="1109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462444" y="1154637"/>
            <a:ext cx="2587471" cy="2405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 পূর্বে </a:t>
            </a:r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 খাচ্ছে</a:t>
            </a:r>
            <a:endParaRPr lang="bn-BD" sz="1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ফলে  আমাদের কাছে </a:t>
            </a:r>
            <a:endParaRPr lang="bn-BD" sz="1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 হয় </a:t>
            </a:r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 পূর্ব</a:t>
            </a:r>
            <a:endParaRPr lang="bn-BD" sz="2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দিকে উঠছে 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পশ্চিম</a:t>
            </a:r>
            <a:endParaRPr lang="bn-BD" sz="20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দিকে অস্ত যাচ্ছে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329" y="1017207"/>
            <a:ext cx="2977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 দিকে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যে অংশে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আলো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পৌছে না সেই অংশে </a:t>
            </a:r>
          </a:p>
          <a:p>
            <a:r>
              <a:rPr lang="bn-BD" sz="4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রাত্রি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1600" dirty="0" smtClean="0"/>
              <a:t>।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878" y="1278778"/>
            <a:ext cx="1024822" cy="8856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19870" y="1300756"/>
            <a:ext cx="198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1296"/>
            <a:ext cx="340268" cy="2940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846" y="63912"/>
            <a:ext cx="229162" cy="1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2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3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4.07407E-6 C -0.17205 4.07407E-6 -0.32309 0.1375 -0.32309 0.30694 C -0.32309 0.47662 -0.17205 0.61458 0.00885 0.61458 C 0.19357 0.61458 0.33802 0.47662 0.33802 0.30694 C 0.33802 0.1375 0.19357 4.07407E-6 0.00885 4.07407E-6 Z " pathEditMode="relative" rAng="0" ptsTypes="fffff">
                                      <p:cBhvr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2"/>
      <p:bldP spid="16" grpId="0"/>
      <p:bldP spid="17" grpId="0"/>
      <p:bldP spid="17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455</Words>
  <Application>Microsoft Office PowerPoint</Application>
  <PresentationFormat>On-screen Show (4:3)</PresentationFormat>
  <Paragraphs>137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user</cp:lastModifiedBy>
  <cp:revision>116</cp:revision>
  <dcterms:created xsi:type="dcterms:W3CDTF">2014-04-25T16:03:44Z</dcterms:created>
  <dcterms:modified xsi:type="dcterms:W3CDTF">2020-09-27T11:20:23Z</dcterms:modified>
</cp:coreProperties>
</file>