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notesMasterIdLst>
    <p:notesMasterId r:id="rId16"/>
  </p:notesMasterIdLst>
  <p:sldIdLst>
    <p:sldId id="273" r:id="rId2"/>
    <p:sldId id="277" r:id="rId3"/>
    <p:sldId id="260" r:id="rId4"/>
    <p:sldId id="278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9" r:id="rId13"/>
    <p:sldId id="270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2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E27DD-FEEB-4A26-A088-FB446352C8D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4C9FF-7358-40DF-805E-3CD54EEBD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65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4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1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5524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13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655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94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13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7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0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7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3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6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8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5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FF4AF-570C-4EB3-AE6D-64C0EA01C78A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5DECFAD-B077-4E8A-B081-3E14725CF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4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  <p:sldLayoutId id="2147483936" r:id="rId13"/>
    <p:sldLayoutId id="2147483937" r:id="rId14"/>
    <p:sldLayoutId id="2147483938" r:id="rId15"/>
    <p:sldLayoutId id="21474839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psl.wordpress.com/2009/06/09/adrenaline-lite-adventure-sports-in-second-lif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_rou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3765" y="2065714"/>
            <a:ext cx="4839947" cy="3871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085109" y="-155480"/>
            <a:ext cx="7391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াঠে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C99341-5D96-417B-B3C8-AB8666A0B3D2}"/>
              </a:ext>
            </a:extLst>
          </p:cNvPr>
          <p:cNvSpPr txBox="1"/>
          <p:nvPr/>
        </p:nvSpPr>
        <p:spPr>
          <a:xfrm>
            <a:off x="0" y="4980563"/>
            <a:ext cx="381609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ক(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পদার্</a:t>
            </a:r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বেপজা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পাবলিক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সিইপিজেড,চট্টগ্রাম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FE6C21-F19B-4AC3-BC86-0EB9FB275DEF}"/>
              </a:ext>
            </a:extLst>
          </p:cNvPr>
          <p:cNvSpPr txBox="1"/>
          <p:nvPr/>
        </p:nvSpPr>
        <p:spPr>
          <a:xfrm>
            <a:off x="8534400" y="5042118"/>
            <a:ext cx="365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পদার</a:t>
            </a:r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থবিজ্ঞান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২য় (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গতি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pPr algn="r"/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পড়ন্ত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সূত্রাবলী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76847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40" y="776760"/>
            <a:ext cx="2753955" cy="53044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18431" y="1680107"/>
            <a:ext cx="73674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 সূত্র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বাধায়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পড়ন্ত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সমান সময়ে সমান পথ অতিক্রম করে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209688" y="3065270"/>
                <a:ext cx="789696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দ্বিতীয়  সূত্র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: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স্থির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অবস্থান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একই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বাধায়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পড়ন্ত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সকল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বস্তুর বেগ সময়ের সমানুপাতিক</a:t>
                </a:r>
              </a:p>
              <a:p>
                <a:pPr algn="ctr"/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ৎ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𝑣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∝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𝑡</m:t>
                    </m:r>
                    <m:r>
                      <m:rPr>
                        <m:nor/>
                      </m:rPr>
                      <a: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এখানে</m:t>
                    </m:r>
                    <m:r>
                      <m:rPr>
                        <m:nor/>
                      </m:rPr>
                      <a:rPr lang="en-US" sz="3200" b="0" i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,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বেগ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𝑣</m:t>
                    </m:r>
                    <m:r>
                      <a:rPr lang="en-US" sz="3200" i="1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 সময়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𝑡</m:t>
                    </m:r>
                  </m:oMath>
                </a14:m>
                <a:endPara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688" y="3065270"/>
                <a:ext cx="7896968" cy="1569660"/>
              </a:xfrm>
              <a:prstGeom prst="rect">
                <a:avLst/>
              </a:prstGeom>
              <a:blipFill>
                <a:blip r:embed="rId3"/>
                <a:stretch>
                  <a:fillRect l="-2008" t="-5058" b="-1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209688" y="4942875"/>
                <a:ext cx="818957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তৃতীয় সূত্র</a:t>
                </a:r>
                <a:r>
                  <a:rPr lang="en-US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:</a:t>
                </a:r>
                <a:r>
                  <a:rPr lang="bn-BD" sz="3200" dirty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স্থির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অবস্থান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একই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বাধায়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পড়ন্ত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সকল</a:t>
                </a:r>
                <a:r>
                  <a:rPr lang="bn-BD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বস্তুর অতিক্রান্ত দূরত্ব সময়ের বর্গের সমানুপাতিক।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 algn="ctr"/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ৎ h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∝</m:t>
                    </m:r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𝑡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এখানে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অতিক্রান্ত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দূরত্ব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h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সময়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𝑡</m:t>
                    </m:r>
                  </m:oMath>
                </a14:m>
                <a:endPara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688" y="4942875"/>
                <a:ext cx="8189576" cy="1569660"/>
              </a:xfrm>
              <a:prstGeom prst="rect">
                <a:avLst/>
              </a:prstGeom>
              <a:blipFill>
                <a:blip r:embed="rId4"/>
                <a:stretch>
                  <a:fillRect l="-1936" t="-5058" b="-1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AA88F91-6FFE-4625-84E0-449BF64E9AFD}"/>
              </a:ext>
            </a:extLst>
          </p:cNvPr>
          <p:cNvSpPr txBox="1"/>
          <p:nvPr/>
        </p:nvSpPr>
        <p:spPr>
          <a:xfrm>
            <a:off x="4803648" y="475488"/>
            <a:ext cx="4169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পড়ন্ত বস্তুর সূত্র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endParaRPr lang="bn-BD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6758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36637" y="270239"/>
            <a:ext cx="2118725" cy="9208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4869" y="2984166"/>
            <a:ext cx="6568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পড়ন্ত বস্তুর দ্বিতীয় সূত্রের গাণিতিক ব্যাখ্যা দাও।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2575" y="4591888"/>
            <a:ext cx="10157792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দ্বিতীয় সূত্রানুযায়ী বেগ এবং সময় পরসস্পরের সমানুপাতিক। অর্থাৎ সময় বাড়ার সাথে সাথে বেগ সমান হারে বাড়তে থাকবে।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984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C6F51C-F98B-4094-A2BE-B42D18B7A223}"/>
              </a:ext>
            </a:extLst>
          </p:cNvPr>
          <p:cNvSpPr txBox="1"/>
          <p:nvPr/>
        </p:nvSpPr>
        <p:spPr>
          <a:xfrm>
            <a:off x="4151376" y="219456"/>
            <a:ext cx="3889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C9157B-8834-4CD0-8D14-7C1E7CEF0457}"/>
              </a:ext>
            </a:extLst>
          </p:cNvPr>
          <p:cNvSpPr txBox="1"/>
          <p:nvPr/>
        </p:nvSpPr>
        <p:spPr>
          <a:xfrm>
            <a:off x="1219200" y="1753451"/>
            <a:ext cx="85841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57213" indent="-557213">
              <a:buFont typeface="+mj-lt"/>
              <a:buAutoNum type="arabicPeriod"/>
            </a:pP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পৃথিবীর আকর্ষণকে কী বলে?</a:t>
            </a:r>
          </a:p>
          <a:p>
            <a:pPr marL="557213" indent="-557213">
              <a:buFont typeface="+mj-lt"/>
              <a:buAutoNum type="arabicPeriod"/>
            </a:pP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পৃষ্ঠের কোথায় অভিকর্ষজ ত্বরণের মান কম? </a:t>
            </a:r>
          </a:p>
          <a:p>
            <a:pPr marL="557213" indent="-557213">
              <a:buFont typeface="+mj-lt"/>
              <a:buAutoNum type="arabicPeriod"/>
            </a:pP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অভিকর্ষজ ত্বরণের আদর্শমান কত?</a:t>
            </a:r>
          </a:p>
          <a:p>
            <a:pPr marL="557213" indent="-557213">
              <a:buFont typeface="+mj-lt"/>
              <a:buAutoNum type="arabicPeriod"/>
            </a:pP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পড়ন্ত বস্তুর অতিক্রান্ত দূরত্বের সাথে সময়ের সম্পর্ক কী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প? 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99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864608" y="1415880"/>
            <a:ext cx="2567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b="1" u="sng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2453D2-BE79-4BC5-83C0-11E06919584B}"/>
              </a:ext>
            </a:extLst>
          </p:cNvPr>
          <p:cNvSpPr txBox="1"/>
          <p:nvPr/>
        </p:nvSpPr>
        <p:spPr>
          <a:xfrm>
            <a:off x="463296" y="3371945"/>
            <a:ext cx="94366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50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মিটার উঁচু দালানের ছাদ থেকে কোনো বস্তু ছেড়ে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1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lvl="1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ৃষ্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্থানে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g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lvl="1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পতিত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1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উদ্দিপক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েখচিত্র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েষণ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8152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3182112" y="5775961"/>
            <a:ext cx="6248400" cy="12953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dirty="0" err="1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54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rose_rou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4096" y="762246"/>
            <a:ext cx="6268112" cy="50137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6750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925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925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192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92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29BF85-A29A-43DB-ADB1-578833DB5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3277454" cy="22475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9DB5FF-6B1E-4DA5-B1DC-872F3B7C2F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172" y="2247555"/>
            <a:ext cx="3842769" cy="25248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AA6AAC-49F9-4A86-B6EF-41434553B5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121" y="810827"/>
            <a:ext cx="3228976" cy="5084433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B49632-EF3B-4D11-B7F8-09B3C41B5E47}"/>
              </a:ext>
            </a:extLst>
          </p:cNvPr>
          <p:cNvSpPr txBox="1"/>
          <p:nvPr/>
        </p:nvSpPr>
        <p:spPr>
          <a:xfrm>
            <a:off x="281547" y="5934670"/>
            <a:ext cx="58144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DE9F66-D813-49F0-BB63-46888BB3EA80}"/>
              </a:ext>
            </a:extLst>
          </p:cNvPr>
          <p:cNvSpPr txBox="1"/>
          <p:nvPr/>
        </p:nvSpPr>
        <p:spPr>
          <a:xfrm>
            <a:off x="6595872" y="3767328"/>
            <a:ext cx="156942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203A18-952F-48EB-A199-407D6C21B5B8}"/>
              </a:ext>
            </a:extLst>
          </p:cNvPr>
          <p:cNvSpPr txBox="1"/>
          <p:nvPr/>
        </p:nvSpPr>
        <p:spPr>
          <a:xfrm>
            <a:off x="-87538" y="2377440"/>
            <a:ext cx="3364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803AB14-ECF6-40FA-B7C3-69A27DCABA6A}"/>
              </a:ext>
            </a:extLst>
          </p:cNvPr>
          <p:cNvCxnSpPr>
            <a:cxnSpLocks/>
          </p:cNvCxnSpPr>
          <p:nvPr/>
        </p:nvCxnSpPr>
        <p:spPr>
          <a:xfrm>
            <a:off x="11045952" y="1895856"/>
            <a:ext cx="0" cy="39994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40DEB4-716C-4C80-A811-1718402E0D60}"/>
              </a:ext>
            </a:extLst>
          </p:cNvPr>
          <p:cNvSpPr txBox="1"/>
          <p:nvPr/>
        </p:nvSpPr>
        <p:spPr>
          <a:xfrm>
            <a:off x="10668000" y="6136089"/>
            <a:ext cx="1524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02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324572" y="1617824"/>
            <a:ext cx="5563396" cy="40505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পড়ন্ত বস্তুর </a:t>
            </a:r>
            <a:r>
              <a:rPr lang="en-US" sz="4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সূত্রাবলী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391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F958BA-7861-4793-BA05-B3942A9028E1}"/>
              </a:ext>
            </a:extLst>
          </p:cNvPr>
          <p:cNvSpPr txBox="1"/>
          <p:nvPr/>
        </p:nvSpPr>
        <p:spPr>
          <a:xfrm>
            <a:off x="4693920" y="950976"/>
            <a:ext cx="2810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as-IN" sz="32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2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A5C7C5-3ECC-4612-BE9C-F5D9BA2758DE}"/>
              </a:ext>
            </a:extLst>
          </p:cNvPr>
          <p:cNvSpPr txBox="1"/>
          <p:nvPr/>
        </p:nvSpPr>
        <p:spPr>
          <a:xfrm>
            <a:off x="1341120" y="1877568"/>
            <a:ext cx="4279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থীরা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E43D12-5D31-4DFC-8479-93EF13219032}"/>
              </a:ext>
            </a:extLst>
          </p:cNvPr>
          <p:cNvSpPr txBox="1"/>
          <p:nvPr/>
        </p:nvSpPr>
        <p:spPr>
          <a:xfrm>
            <a:off x="3060192" y="3145536"/>
            <a:ext cx="75346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মুক্তভাবে পড়ন্ত বস্তুর গতি ব্যাখ্যা করতে পারবে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অভিকর্ষজ ত্বরণ ব্যাখ্যা করতে পারবে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মুক্তভাবে পড়ন্ত বস্তুর সূত্রাবলী ব্যাখ্যা করতে পারবে।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6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13" y="1084640"/>
            <a:ext cx="4240531" cy="26690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6" t="7529" r="3080" b="5476"/>
          <a:stretch/>
        </p:blipFill>
        <p:spPr>
          <a:xfrm>
            <a:off x="5957613" y="1097196"/>
            <a:ext cx="5636715" cy="2669040"/>
          </a:xfrm>
          <a:prstGeom prst="rect">
            <a:avLst/>
          </a:prstGeom>
          <a:solidFill>
            <a:schemeClr val="accent6"/>
          </a:solidFill>
        </p:spPr>
      </p:pic>
      <p:sp>
        <p:nvSpPr>
          <p:cNvPr id="5" name="TextBox 4"/>
          <p:cNvSpPr txBox="1"/>
          <p:nvPr/>
        </p:nvSpPr>
        <p:spPr>
          <a:xfrm>
            <a:off x="536725" y="4560476"/>
            <a:ext cx="5059403" cy="120032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বল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টিকে</a:t>
            </a: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উপরের দিকে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নিক্ষেপের</a:t>
            </a: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পর ভূমিতে ফিরে আসছে-অভিকর্ষ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5745" y="4560475"/>
            <a:ext cx="4526032" cy="120032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 যেকোন বস্তুর মধ্যে আকর্ষ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-মহাকর্ষ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71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93571" y="1554480"/>
            <a:ext cx="4472940" cy="3246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পৃথিবীর কেন্দ্র</a:t>
            </a: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893571" y="1554480"/>
            <a:ext cx="4472940" cy="3246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 কেন্দ্র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676651" y="868680"/>
            <a:ext cx="90678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30040" y="1554480"/>
            <a:ext cx="3322320" cy="1463040"/>
            <a:chOff x="4130040" y="1554480"/>
            <a:chExt cx="3322320" cy="146304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4130040" y="1554480"/>
              <a:ext cx="0" cy="14630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4130040" y="1676400"/>
              <a:ext cx="3322320" cy="584775"/>
              <a:chOff x="4130040" y="1676400"/>
              <a:chExt cx="3322320" cy="584775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4130040" y="1965960"/>
                <a:ext cx="17526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6111240" y="1676400"/>
                <a:ext cx="13411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দূরত্ব 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R</a:t>
                </a: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1695452" y="827762"/>
            <a:ext cx="1847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বস্তুর ভর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98337" y="2946121"/>
            <a:ext cx="2656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মহাকর্ষ সূত্রানুসারে,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9154475" y="2777507"/>
                <a:ext cx="1985012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𝐺𝑀𝑚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4475" y="2777507"/>
                <a:ext cx="1985012" cy="9219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781800" y="4228865"/>
                <a:ext cx="392811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bn-BD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গতির সূত্র থেকে,</a:t>
                </a:r>
                <a14:m>
                  <m:oMath xmlns:m="http://schemas.openxmlformats.org/officeDocument/2006/math">
                    <m:r>
                      <a:rPr lang="bn-BD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endPara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228865"/>
                <a:ext cx="3928112" cy="492443"/>
              </a:xfrm>
              <a:prstGeom prst="rect">
                <a:avLst/>
              </a:prstGeom>
              <a:blipFill>
                <a:blip r:embed="rId3"/>
                <a:stretch>
                  <a:fillRect l="-6366" t="-25000" b="-5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364224" y="5409362"/>
                <a:ext cx="4681728" cy="10371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sz="3600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অভিকর্ষজ</m:t>
                      </m:r>
                      <m:r>
                        <a:rPr lang="en-US" sz="3600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ত্বরণ</m:t>
                      </m:r>
                      <m:r>
                        <a:rPr lang="en-US" sz="3600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, </m:t>
                      </m:r>
                      <m:r>
                        <a:rPr lang="en-US" sz="3600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3600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𝐺𝑀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3600" i="1" smtClean="0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224" y="5409362"/>
                <a:ext cx="4681728" cy="1037143"/>
              </a:xfrm>
              <a:prstGeom prst="rect">
                <a:avLst/>
              </a:prstGeom>
              <a:blipFill>
                <a:blip r:embed="rId4"/>
                <a:stretch>
                  <a:fillRect b="-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19861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05" y="1482964"/>
            <a:ext cx="6478989" cy="3239495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625578" y="6046954"/>
            <a:ext cx="8440972" cy="735726"/>
            <a:chOff x="0" y="1270142"/>
            <a:chExt cx="8869680" cy="898729"/>
          </a:xfrm>
        </p:grpSpPr>
        <p:sp>
          <p:nvSpPr>
            <p:cNvPr id="5" name="Rounded Rectangle 4"/>
            <p:cNvSpPr/>
            <p:nvPr/>
          </p:nvSpPr>
          <p:spPr>
            <a:xfrm>
              <a:off x="0" y="1270142"/>
              <a:ext cx="8732520" cy="89872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1441713"/>
              <a:ext cx="8869680" cy="7143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পৃথিবীর কোথায় অভিকর্ষজ ত্বরণের মান বেশি গাণিতিক যুক্তি দাও।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433031" y="2844225"/>
            <a:ext cx="199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বিষুবীয় অঞ্চল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54200" y="4722459"/>
            <a:ext cx="164592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মেরু অঞ্চল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2416" y="471948"/>
            <a:ext cx="1987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600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ীয়</a:t>
            </a:r>
            <a:r>
              <a:rPr lang="bn-BD" sz="36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36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09601" y="5278361"/>
                <a:ext cx="11582400" cy="837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g=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𝐺𝑀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p>
                      </m:den>
                    </m:f>
                  </m:oMath>
                </a14:m>
                <a:r>
                  <a:rPr lang="bn-BD" sz="2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সমীকরণে ব্যাসার্ধ্য</a:t>
                </a:r>
                <a:r>
                  <a:rPr lang="en-US" sz="2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বিষুবীয়</a:t>
                </a:r>
                <a:r>
                  <a:rPr lang="en-US" sz="2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অঞ্চলে</a:t>
                </a:r>
                <a:r>
                  <a:rPr lang="bn-BD" sz="2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bn-BD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n-BD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আবার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tx1"/>
                        </a:solidFill>
                        <a:latin typeface="NikoshBAN" panose="02000000000000000000" pitchFamily="2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tx1"/>
                        </a:solidFill>
                        <a:latin typeface="NikoshBAN" panose="02000000000000000000" pitchFamily="2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মেরু অঞ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্চলে</m:t>
                    </m:r>
                    <m:r>
                      <a:rPr lang="en-US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bn-BD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n-BD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ধরে</m:t>
                    </m:r>
                    <m:r>
                      <a:rPr lang="bn-BD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n-BD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হিসাব</m:t>
                    </m:r>
                    <m:r>
                      <a:rPr lang="bn-BD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n-BD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করা</m:t>
                    </m:r>
                    <m:r>
                      <a:rPr lang="bn-BD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n-BD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যেতে</m:t>
                    </m:r>
                    <m:r>
                      <a:rPr lang="bn-BD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n-BD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পারে</m:t>
                    </m:r>
                  </m:oMath>
                </a14:m>
                <a:r>
                  <a:rPr lang="bn-BD" sz="2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2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2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1" y="5278361"/>
                <a:ext cx="11582400" cy="837280"/>
              </a:xfrm>
              <a:prstGeom prst="rect">
                <a:avLst/>
              </a:prstGeom>
              <a:blipFill>
                <a:blip r:embed="rId3"/>
                <a:stretch>
                  <a:fillRect l="-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35932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143" y="176934"/>
            <a:ext cx="2697480" cy="58263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40937" y="1512718"/>
            <a:ext cx="333487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 কী দেখতে পাচ্ছ?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74329" y="3020219"/>
            <a:ext cx="4068067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 ভারী ও হালকা বস্তু একসাথে ভূমিতে পড়তে পারে?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5198" y="6273234"/>
            <a:ext cx="10078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বাতাসের বাধা না থাকলে, একই উচ্চতা থেকে পড়লে এক সাথে পড়তে পারে।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62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24455" y="2493728"/>
            <a:ext cx="2880360" cy="2861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পড়ন্ত বস্তুর সূত্রের শর্ত ৩টি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8376672" y="823320"/>
            <a:ext cx="1935480" cy="2286000"/>
          </a:xfrm>
          <a:prstGeom prst="wedgeEllipseCallout">
            <a:avLst>
              <a:gd name="adj1" fmla="val -106080"/>
              <a:gd name="adj2" fmla="val 37274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 উচ্চতা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2851719" y="823320"/>
            <a:ext cx="2202180" cy="2038350"/>
          </a:xfrm>
          <a:prstGeom prst="wedgeEllipseCallout">
            <a:avLst>
              <a:gd name="adj1" fmla="val 75403"/>
              <a:gd name="adj2" fmla="val 4164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বিনা বাধা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2142215" y="4234898"/>
            <a:ext cx="2682240" cy="2240280"/>
          </a:xfrm>
          <a:prstGeom prst="wedgeEllipseCallout">
            <a:avLst>
              <a:gd name="adj1" fmla="val 54664"/>
              <a:gd name="adj2" fmla="val -5475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 সময়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6934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545</TotalTime>
  <Words>554</Words>
  <Application>Microsoft Office PowerPoint</Application>
  <PresentationFormat>Widescreen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Century Gothic</vt:lpstr>
      <vt:lpstr>NikoshBAN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Imrans</cp:lastModifiedBy>
  <cp:revision>104</cp:revision>
  <dcterms:created xsi:type="dcterms:W3CDTF">2019-10-29T16:42:50Z</dcterms:created>
  <dcterms:modified xsi:type="dcterms:W3CDTF">2020-09-28T03:35:15Z</dcterms:modified>
</cp:coreProperties>
</file>